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77" r:id="rId2"/>
  </p:sldMasterIdLst>
  <p:notesMasterIdLst>
    <p:notesMasterId r:id="rId99"/>
  </p:notesMasterIdLst>
  <p:sldIdLst>
    <p:sldId id="1004" r:id="rId3"/>
    <p:sldId id="768" r:id="rId4"/>
    <p:sldId id="769" r:id="rId5"/>
    <p:sldId id="1124" r:id="rId6"/>
    <p:sldId id="1125" r:id="rId7"/>
    <p:sldId id="770" r:id="rId8"/>
    <p:sldId id="773" r:id="rId9"/>
    <p:sldId id="775" r:id="rId10"/>
    <p:sldId id="776" r:id="rId11"/>
    <p:sldId id="916" r:id="rId12"/>
    <p:sldId id="917" r:id="rId13"/>
    <p:sldId id="918" r:id="rId14"/>
    <p:sldId id="919" r:id="rId15"/>
    <p:sldId id="777" r:id="rId16"/>
    <p:sldId id="778" r:id="rId17"/>
    <p:sldId id="922" r:id="rId18"/>
    <p:sldId id="1092" r:id="rId19"/>
    <p:sldId id="1093" r:id="rId20"/>
    <p:sldId id="1009" r:id="rId21"/>
    <p:sldId id="1011" r:id="rId22"/>
    <p:sldId id="1012" r:id="rId23"/>
    <p:sldId id="1013" r:id="rId24"/>
    <p:sldId id="1014" r:id="rId25"/>
    <p:sldId id="1015" r:id="rId26"/>
    <p:sldId id="1054" r:id="rId27"/>
    <p:sldId id="1052" r:id="rId28"/>
    <p:sldId id="1016" r:id="rId29"/>
    <p:sldId id="1017" r:id="rId30"/>
    <p:sldId id="1018" r:id="rId31"/>
    <p:sldId id="1019" r:id="rId32"/>
    <p:sldId id="1020" r:id="rId33"/>
    <p:sldId id="1021" r:id="rId34"/>
    <p:sldId id="1022" r:id="rId35"/>
    <p:sldId id="1023" r:id="rId36"/>
    <p:sldId id="1024" r:id="rId37"/>
    <p:sldId id="1025" r:id="rId38"/>
    <p:sldId id="1026" r:id="rId39"/>
    <p:sldId id="1090" r:id="rId40"/>
    <p:sldId id="1030" r:id="rId41"/>
    <p:sldId id="1031" r:id="rId42"/>
    <p:sldId id="1032" r:id="rId43"/>
    <p:sldId id="1033" r:id="rId44"/>
    <p:sldId id="1034" r:id="rId45"/>
    <p:sldId id="1035" r:id="rId46"/>
    <p:sldId id="1036" r:id="rId47"/>
    <p:sldId id="1037" r:id="rId48"/>
    <p:sldId id="1038" r:id="rId49"/>
    <p:sldId id="1039" r:id="rId50"/>
    <p:sldId id="1040" r:id="rId51"/>
    <p:sldId id="1041" r:id="rId52"/>
    <p:sldId id="1042" r:id="rId53"/>
    <p:sldId id="1043" r:id="rId54"/>
    <p:sldId id="1044" r:id="rId55"/>
    <p:sldId id="1045" r:id="rId56"/>
    <p:sldId id="1046" r:id="rId57"/>
    <p:sldId id="1047" r:id="rId58"/>
    <p:sldId id="1094" r:id="rId59"/>
    <p:sldId id="1095" r:id="rId60"/>
    <p:sldId id="983" r:id="rId61"/>
    <p:sldId id="986" r:id="rId62"/>
    <p:sldId id="1096" r:id="rId63"/>
    <p:sldId id="1057" r:id="rId64"/>
    <p:sldId id="1058" r:id="rId65"/>
    <p:sldId id="1059" r:id="rId66"/>
    <p:sldId id="1060" r:id="rId67"/>
    <p:sldId id="1061" r:id="rId68"/>
    <p:sldId id="999" r:id="rId69"/>
    <p:sldId id="1097" r:id="rId70"/>
    <p:sldId id="1098" r:id="rId71"/>
    <p:sldId id="1099" r:id="rId72"/>
    <p:sldId id="1100" r:id="rId73"/>
    <p:sldId id="1101" r:id="rId74"/>
    <p:sldId id="1102" r:id="rId75"/>
    <p:sldId id="1103" r:id="rId76"/>
    <p:sldId id="1104" r:id="rId77"/>
    <p:sldId id="1105" r:id="rId78"/>
    <p:sldId id="1106" r:id="rId79"/>
    <p:sldId id="1107" r:id="rId80"/>
    <p:sldId id="1108" r:id="rId81"/>
    <p:sldId id="1109" r:id="rId82"/>
    <p:sldId id="1110" r:id="rId83"/>
    <p:sldId id="1111" r:id="rId84"/>
    <p:sldId id="1112" r:id="rId85"/>
    <p:sldId id="1113" r:id="rId86"/>
    <p:sldId id="1114" r:id="rId87"/>
    <p:sldId id="1115" r:id="rId88"/>
    <p:sldId id="1116" r:id="rId89"/>
    <p:sldId id="1117" r:id="rId90"/>
    <p:sldId id="1118" r:id="rId91"/>
    <p:sldId id="1001" r:id="rId92"/>
    <p:sldId id="1119" r:id="rId93"/>
    <p:sldId id="1120" r:id="rId94"/>
    <p:sldId id="1121" r:id="rId95"/>
    <p:sldId id="1122" r:id="rId96"/>
    <p:sldId id="1123" r:id="rId97"/>
    <p:sldId id="893" r:id="rId98"/>
  </p:sldIdLst>
  <p:sldSz cx="9144000" cy="6858000" type="screen4x3"/>
  <p:notesSz cx="70358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993300"/>
    <a:srgbClr val="CC3300"/>
    <a:srgbClr val="A00000"/>
    <a:srgbClr val="CC9900"/>
    <a:srgbClr val="009900"/>
    <a:srgbClr val="CC6600"/>
    <a:srgbClr val="FF33CC"/>
    <a:srgbClr val="78A22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0" autoAdjust="0"/>
    <p:restoredTop sz="85790" autoAdjust="0"/>
  </p:normalViewPr>
  <p:slideViewPr>
    <p:cSldViewPr snapToGrid="0">
      <p:cViewPr>
        <p:scale>
          <a:sx n="66" d="100"/>
          <a:sy n="66" d="100"/>
        </p:scale>
        <p:origin x="-528" y="36"/>
      </p:cViewPr>
      <p:guideLst>
        <p:guide orient="horz" pos="1377"/>
        <p:guide orient="horz" pos="3946"/>
        <p:guide pos="3216"/>
        <p:guide pos="571"/>
        <p:guide pos="3669"/>
        <p:guide pos="4111"/>
        <p:guide pos="1884"/>
        <p:guide pos="1442"/>
        <p:guide pos="2332"/>
        <p:guide pos="27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s>
</file>

<file path=ppt/charts/_rels/chart1.xml.rels><?xml version="1.0" encoding="UTF-8" standalone="yes"?>
<Relationships xmlns="http://schemas.openxmlformats.org/package/2006/relationships"><Relationship Id="rId2" Type="http://schemas.openxmlformats.org/officeDocument/2006/relationships/oleObject" Target="file:///D:\Mars\training\&#23458;&#25143;&#20449;&#24687;\&#27743;&#33487;\&#21335;&#20140;&#33322;&#31354;&#33322;&#22825;&#22823;&#23398;\image\2014\&#23383;&#27573;&#20998;&#26512;\publication%20year%20analyze.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plotArea>
      <c:layout/>
      <c:lineChart>
        <c:grouping val="standard"/>
        <c:ser>
          <c:idx val="1"/>
          <c:order val="0"/>
          <c:tx>
            <c:v>文献出版年分析</c:v>
          </c:tx>
          <c:cat>
            <c:numRef>
              <c:f>'publication year analyze'!$A$2:$A$33</c:f>
              <c:numCache>
                <c:formatCode>General</c:formatCode>
                <c:ptCount val="32"/>
                <c:pt idx="0">
                  <c:v>1980</c:v>
                </c:pt>
                <c:pt idx="1">
                  <c:v>1982</c:v>
                </c:pt>
                <c:pt idx="2">
                  <c:v>1983</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numCache>
            </c:numRef>
          </c:cat>
          <c:val>
            <c:numRef>
              <c:f>'publication year analyze'!$B$2:$B$33</c:f>
              <c:numCache>
                <c:formatCode>General</c:formatCode>
                <c:ptCount val="32"/>
                <c:pt idx="0">
                  <c:v>1</c:v>
                </c:pt>
                <c:pt idx="1">
                  <c:v>1</c:v>
                </c:pt>
                <c:pt idx="2">
                  <c:v>1</c:v>
                </c:pt>
                <c:pt idx="3">
                  <c:v>1</c:v>
                </c:pt>
                <c:pt idx="4">
                  <c:v>4</c:v>
                </c:pt>
                <c:pt idx="5">
                  <c:v>6</c:v>
                </c:pt>
                <c:pt idx="6">
                  <c:v>7</c:v>
                </c:pt>
                <c:pt idx="7">
                  <c:v>15</c:v>
                </c:pt>
                <c:pt idx="8">
                  <c:v>41</c:v>
                </c:pt>
                <c:pt idx="9">
                  <c:v>67</c:v>
                </c:pt>
                <c:pt idx="10">
                  <c:v>95</c:v>
                </c:pt>
                <c:pt idx="11">
                  <c:v>141</c:v>
                </c:pt>
                <c:pt idx="12">
                  <c:v>169</c:v>
                </c:pt>
                <c:pt idx="13">
                  <c:v>187</c:v>
                </c:pt>
                <c:pt idx="14">
                  <c:v>231</c:v>
                </c:pt>
                <c:pt idx="15">
                  <c:v>234</c:v>
                </c:pt>
                <c:pt idx="16">
                  <c:v>318</c:v>
                </c:pt>
                <c:pt idx="17">
                  <c:v>324</c:v>
                </c:pt>
                <c:pt idx="18">
                  <c:v>374</c:v>
                </c:pt>
                <c:pt idx="19">
                  <c:v>458</c:v>
                </c:pt>
                <c:pt idx="20">
                  <c:v>558</c:v>
                </c:pt>
                <c:pt idx="21">
                  <c:v>613</c:v>
                </c:pt>
                <c:pt idx="22">
                  <c:v>780</c:v>
                </c:pt>
                <c:pt idx="23">
                  <c:v>834</c:v>
                </c:pt>
                <c:pt idx="24">
                  <c:v>882</c:v>
                </c:pt>
                <c:pt idx="25">
                  <c:v>894</c:v>
                </c:pt>
                <c:pt idx="26">
                  <c:v>981</c:v>
                </c:pt>
                <c:pt idx="27">
                  <c:v>964</c:v>
                </c:pt>
                <c:pt idx="28">
                  <c:v>1089</c:v>
                </c:pt>
                <c:pt idx="29">
                  <c:v>1142</c:v>
                </c:pt>
                <c:pt idx="30">
                  <c:v>1175</c:v>
                </c:pt>
                <c:pt idx="31">
                  <c:v>108</c:v>
                </c:pt>
              </c:numCache>
            </c:numRef>
          </c:val>
        </c:ser>
        <c:marker val="1"/>
        <c:axId val="122842496"/>
        <c:axId val="123214464"/>
      </c:lineChart>
      <c:catAx>
        <c:axId val="122842496"/>
        <c:scaling>
          <c:orientation val="minMax"/>
        </c:scaling>
        <c:axPos val="b"/>
        <c:numFmt formatCode="General" sourceLinked="1"/>
        <c:tickLblPos val="nextTo"/>
        <c:crossAx val="123214464"/>
        <c:crosses val="autoZero"/>
        <c:auto val="1"/>
        <c:lblAlgn val="ctr"/>
        <c:lblOffset val="100"/>
      </c:catAx>
      <c:valAx>
        <c:axId val="123214464"/>
        <c:scaling>
          <c:orientation val="minMax"/>
        </c:scaling>
        <c:axPos val="l"/>
        <c:majorGridlines/>
        <c:numFmt formatCode="General" sourceLinked="1"/>
        <c:tickLblPos val="nextTo"/>
        <c:crossAx val="122842496"/>
        <c:crosses val="autoZero"/>
        <c:crossBetween val="between"/>
      </c:valAx>
    </c:plotArea>
    <c:plotVisOnly val="1"/>
  </c:chart>
  <c:spPr>
    <a:solidFill>
      <a:schemeClr val="accent6">
        <a:lumMod val="20000"/>
        <a:lumOff val="80000"/>
      </a:schemeClr>
    </a:solidFill>
    <a:ln>
      <a:solidFill>
        <a:schemeClr val="accent2">
          <a:lumMod val="40000"/>
          <a:lumOff val="60000"/>
        </a:schemeClr>
      </a:solidFill>
    </a:ln>
  </c:sp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9588" cy="465138"/>
          </a:xfrm>
          <a:prstGeom prst="rect">
            <a:avLst/>
          </a:prstGeom>
          <a:noFill/>
          <a:ln w="9525">
            <a:noFill/>
            <a:miter lim="800000"/>
            <a:headEnd/>
            <a:tailEnd/>
          </a:ln>
        </p:spPr>
        <p:txBody>
          <a:bodyPr vert="horz" wrap="square" lIns="93397" tIns="46698" rIns="93397" bIns="46698" numCol="1" anchor="t" anchorCtr="0" compatLnSpc="1">
            <a:prstTxWarp prst="textNoShape">
              <a:avLst/>
            </a:prstTxWarp>
          </a:bodyPr>
          <a:lstStyle>
            <a:lvl1pPr defTabSz="933450">
              <a:defRPr sz="1200">
                <a:latin typeface="Arial" pitchFamily="34" charset="0"/>
              </a:defRPr>
            </a:lvl1pPr>
          </a:lstStyle>
          <a:p>
            <a:pPr>
              <a:defRPr/>
            </a:pPr>
            <a:endParaRPr lang="zh-CN" altLang="zh-CN"/>
          </a:p>
        </p:txBody>
      </p:sp>
      <p:sp>
        <p:nvSpPr>
          <p:cNvPr id="4099" name="Rectangle 3"/>
          <p:cNvSpPr>
            <a:spLocks noGrp="1" noChangeArrowheads="1"/>
          </p:cNvSpPr>
          <p:nvPr>
            <p:ph type="dt" idx="1"/>
          </p:nvPr>
        </p:nvSpPr>
        <p:spPr bwMode="auto">
          <a:xfrm>
            <a:off x="3984625" y="0"/>
            <a:ext cx="3049588" cy="465138"/>
          </a:xfrm>
          <a:prstGeom prst="rect">
            <a:avLst/>
          </a:prstGeom>
          <a:noFill/>
          <a:ln w="9525">
            <a:noFill/>
            <a:miter lim="800000"/>
            <a:headEnd/>
            <a:tailEnd/>
          </a:ln>
        </p:spPr>
        <p:txBody>
          <a:bodyPr vert="horz" wrap="square" lIns="93397" tIns="46698" rIns="93397" bIns="46698" numCol="1" anchor="t" anchorCtr="0" compatLnSpc="1">
            <a:prstTxWarp prst="textNoShape">
              <a:avLst/>
            </a:prstTxWarp>
          </a:bodyPr>
          <a:lstStyle>
            <a:lvl1pPr algn="r" defTabSz="933450">
              <a:defRPr sz="1200">
                <a:latin typeface="Arial" pitchFamily="34" charset="0"/>
              </a:defRPr>
            </a:lvl1pPr>
          </a:lstStyle>
          <a:p>
            <a:pPr>
              <a:defRPr/>
            </a:pPr>
            <a:endParaRPr lang="zh-CN" altLang="zh-CN"/>
          </a:p>
        </p:txBody>
      </p:sp>
      <p:sp>
        <p:nvSpPr>
          <p:cNvPr id="8196" name="Rectangle 4"/>
          <p:cNvSpPr>
            <a:spLocks noGrp="1" noRot="1" noChangeAspect="1" noChangeArrowheads="1" noTextEdit="1"/>
          </p:cNvSpPr>
          <p:nvPr>
            <p:ph type="sldImg" idx="2"/>
          </p:nvPr>
        </p:nvSpPr>
        <p:spPr bwMode="auto">
          <a:xfrm>
            <a:off x="1190625" y="698500"/>
            <a:ext cx="4654550" cy="3490913"/>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3263" y="4421188"/>
            <a:ext cx="5629275" cy="4189412"/>
          </a:xfrm>
          <a:prstGeom prst="rect">
            <a:avLst/>
          </a:prstGeom>
          <a:noFill/>
          <a:ln w="9525">
            <a:noFill/>
            <a:miter lim="800000"/>
            <a:headEnd/>
            <a:tailEnd/>
          </a:ln>
        </p:spPr>
        <p:txBody>
          <a:bodyPr vert="horz" wrap="square" lIns="93397" tIns="46698" rIns="93397" bIns="4669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42375"/>
            <a:ext cx="3049588" cy="465138"/>
          </a:xfrm>
          <a:prstGeom prst="rect">
            <a:avLst/>
          </a:prstGeom>
          <a:noFill/>
          <a:ln w="9525">
            <a:noFill/>
            <a:miter lim="800000"/>
            <a:headEnd/>
            <a:tailEnd/>
          </a:ln>
        </p:spPr>
        <p:txBody>
          <a:bodyPr vert="horz" wrap="square" lIns="93397" tIns="46698" rIns="93397" bIns="46698" numCol="1" anchor="b" anchorCtr="0" compatLnSpc="1">
            <a:prstTxWarp prst="textNoShape">
              <a:avLst/>
            </a:prstTxWarp>
          </a:bodyPr>
          <a:lstStyle>
            <a:lvl1pPr defTabSz="933450">
              <a:defRPr sz="1200">
                <a:latin typeface="Arial" pitchFamily="34" charset="0"/>
              </a:defRPr>
            </a:lvl1pPr>
          </a:lstStyle>
          <a:p>
            <a:pPr>
              <a:defRPr/>
            </a:pPr>
            <a:endParaRPr lang="zh-CN" altLang="zh-CN"/>
          </a:p>
        </p:txBody>
      </p:sp>
      <p:sp>
        <p:nvSpPr>
          <p:cNvPr id="4103" name="Rectangle 7"/>
          <p:cNvSpPr>
            <a:spLocks noGrp="1" noChangeArrowheads="1"/>
          </p:cNvSpPr>
          <p:nvPr>
            <p:ph type="sldNum" sz="quarter" idx="5"/>
          </p:nvPr>
        </p:nvSpPr>
        <p:spPr bwMode="auto">
          <a:xfrm>
            <a:off x="3984625" y="8842375"/>
            <a:ext cx="3049588" cy="465138"/>
          </a:xfrm>
          <a:prstGeom prst="rect">
            <a:avLst/>
          </a:prstGeom>
          <a:noFill/>
          <a:ln w="9525">
            <a:noFill/>
            <a:miter lim="800000"/>
            <a:headEnd/>
            <a:tailEnd/>
          </a:ln>
        </p:spPr>
        <p:txBody>
          <a:bodyPr vert="horz" wrap="square" lIns="93397" tIns="46698" rIns="93397" bIns="46698" numCol="1" anchor="b" anchorCtr="0" compatLnSpc="1">
            <a:prstTxWarp prst="textNoShape">
              <a:avLst/>
            </a:prstTxWarp>
          </a:bodyPr>
          <a:lstStyle>
            <a:lvl1pPr algn="r" defTabSz="933450">
              <a:defRPr sz="1200">
                <a:latin typeface="Arial" pitchFamily="34" charset="0"/>
              </a:defRPr>
            </a:lvl1pPr>
          </a:lstStyle>
          <a:p>
            <a:pPr>
              <a:defRPr/>
            </a:pPr>
            <a:fld id="{021501F8-EBFD-4351-8733-367236688A27}" type="slidenum">
              <a:rPr lang="en-US" altLang="zh-CN"/>
              <a:pPr>
                <a:defRPr/>
              </a:pPr>
              <a:t>‹#›</a:t>
            </a:fld>
            <a:endParaRPr lang="en-US" altLang="zh-CN"/>
          </a:p>
        </p:txBody>
      </p:sp>
    </p:spTree>
    <p:extLst>
      <p:ext uri="{BB962C8B-B14F-4D97-AF65-F5344CB8AC3E}">
        <p14:creationId xmlns="" xmlns:p14="http://schemas.microsoft.com/office/powerpoint/2010/main" val="2855571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DFB2C2A-1DA2-4990-8314-0B27527FCA32}" type="slidenum">
              <a:rPr lang="en-US" altLang="zh-CN"/>
              <a:pPr/>
              <a:t>1</a:t>
            </a:fld>
            <a:endParaRPr lang="en-US" altLang="zh-CN"/>
          </a:p>
        </p:txBody>
      </p:sp>
      <p:sp>
        <p:nvSpPr>
          <p:cNvPr id="94211" name="Rectangle 2"/>
          <p:cNvSpPr>
            <a:spLocks noGrp="1" noRot="1" noChangeAspect="1" noChangeArrowheads="1" noTextEdit="1"/>
          </p:cNvSpPr>
          <p:nvPr>
            <p:ph type="sldImg"/>
          </p:nvPr>
        </p:nvSpPr>
        <p:spPr>
          <a:xfrm>
            <a:off x="1190625" y="641350"/>
            <a:ext cx="4654550" cy="3490913"/>
          </a:xfrm>
          <a:ln/>
        </p:spPr>
      </p:sp>
      <p:sp>
        <p:nvSpPr>
          <p:cNvPr id="94212" name="Rectangle 3"/>
          <p:cNvSpPr>
            <a:spLocks noGrp="1" noChangeArrowheads="1"/>
          </p:cNvSpPr>
          <p:nvPr>
            <p:ph type="body" idx="1"/>
          </p:nvPr>
        </p:nvSpPr>
        <p:spPr>
          <a:xfrm>
            <a:off x="324104" y="4302226"/>
            <a:ext cx="6444597" cy="4526874"/>
          </a:xfrm>
          <a:noFill/>
          <a:ln/>
        </p:spPr>
        <p:txBody>
          <a:bodyPr/>
          <a:lstStyle/>
          <a:p>
            <a:pPr eaLnBrk="1" hangingPunct="1"/>
            <a:r>
              <a:rPr lang="en-US" altLang="zh-CN" dirty="0" smtClean="0">
                <a:latin typeface="Arial" charset="0"/>
              </a:rPr>
              <a:t>Southwest petroleum </a:t>
            </a:r>
            <a:r>
              <a:rPr lang="en-US" altLang="zh-CN" dirty="0" err="1" smtClean="0">
                <a:latin typeface="Arial" charset="0"/>
              </a:rPr>
              <a:t>univ</a:t>
            </a:r>
            <a:endParaRPr lang="en-US" altLang="zh-CN" dirty="0" smtClean="0">
              <a:latin typeface="Arial" charset="0"/>
            </a:endParaRPr>
          </a:p>
          <a:p>
            <a:pPr eaLnBrk="1" hangingPunct="1"/>
            <a:r>
              <a:rPr lang="en-US" altLang="zh-CN" dirty="0" smtClean="0">
                <a:latin typeface="Arial" charset="0"/>
              </a:rPr>
              <a:t>SCI/CPCI-S:2008</a:t>
            </a:r>
          </a:p>
          <a:p>
            <a:pPr eaLnBrk="1" hangingPunct="1"/>
            <a:r>
              <a:rPr lang="zh-CN" altLang="en-US" dirty="0" smtClean="0">
                <a:latin typeface="Arial" charset="0"/>
              </a:rPr>
              <a:t>无</a:t>
            </a:r>
            <a:r>
              <a:rPr lang="en-US" altLang="zh-CN" dirty="0" smtClean="0">
                <a:latin typeface="Arial" charset="0"/>
              </a:rPr>
              <a:t>JCR/ESI</a:t>
            </a:r>
            <a:r>
              <a:rPr lang="zh-CN" altLang="en-US" dirty="0" smtClean="0">
                <a:latin typeface="Arial" charset="0"/>
              </a:rPr>
              <a:t>等</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tLang="zh-CN" dirty="0" smtClean="0"/>
          </a:p>
        </p:txBody>
      </p:sp>
      <p:sp>
        <p:nvSpPr>
          <p:cNvPr id="4" name="Slide Number Placeholder 3"/>
          <p:cNvSpPr>
            <a:spLocks noGrp="1"/>
          </p:cNvSpPr>
          <p:nvPr>
            <p:ph type="sldNum" sz="quarter" idx="10"/>
          </p:nvPr>
        </p:nvSpPr>
        <p:spPr/>
        <p:txBody>
          <a:bodyPr/>
          <a:lstStyle/>
          <a:p>
            <a:pPr>
              <a:defRPr/>
            </a:pPr>
            <a:fld id="{021501F8-EBFD-4351-8733-367236688A27}" type="slidenum">
              <a:rPr lang="en-US" altLang="zh-CN"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21501F8-EBFD-4351-8733-367236688A27}" type="slidenum">
              <a:rPr lang="en-US" altLang="zh-CN" smtClean="0"/>
              <a:pPr>
                <a:defRPr/>
              </a:pPr>
              <a:t>9</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a:ln/>
        </p:spPr>
      </p:sp>
      <p:sp>
        <p:nvSpPr>
          <p:cNvPr id="241667" name="Notes Placeholder 2"/>
          <p:cNvSpPr>
            <a:spLocks noGrp="1"/>
          </p:cNvSpPr>
          <p:nvPr>
            <p:ph type="body" idx="1"/>
          </p:nvPr>
        </p:nvSpPr>
        <p:spPr>
          <a:noFill/>
          <a:ln/>
        </p:spPr>
        <p:txBody>
          <a:bodyPr/>
          <a:lstStyle/>
          <a:p>
            <a:r>
              <a:rPr lang="en-US" altLang="zh-CN" smtClean="0">
                <a:latin typeface="Arial" pitchFamily="34" charset="0"/>
              </a:rPr>
              <a:t>So, in summary,  all terms in the topic field are searched – even very common words; there are no stop words.  Lemmatization helps automatically find variants of your search terms.  Left hand truncation is now allowed.  The NEAR operator lets you specify the distance between your search terms .  And all search results are returned, allowing for the most accurate set combinations and results analysis.</a:t>
            </a:r>
          </a:p>
        </p:txBody>
      </p:sp>
      <p:sp>
        <p:nvSpPr>
          <p:cNvPr id="241668" name="Slide Number Placeholder 3"/>
          <p:cNvSpPr>
            <a:spLocks noGrp="1"/>
          </p:cNvSpPr>
          <p:nvPr>
            <p:ph type="sldNum" sz="quarter" idx="5"/>
          </p:nvPr>
        </p:nvSpPr>
        <p:spPr>
          <a:noFill/>
        </p:spPr>
        <p:txBody>
          <a:bodyPr/>
          <a:lstStyle/>
          <a:p>
            <a:fld id="{8983CD9E-D0AD-48B6-A43F-4CD34F026D33}" type="slidenum">
              <a:rPr lang="en-US" altLang="zh-CN" smtClean="0">
                <a:latin typeface="Arial" pitchFamily="34" charset="0"/>
              </a:rPr>
              <a:pPr/>
              <a:t>20</a:t>
            </a:fld>
            <a:endParaRPr lang="en-US" altLang="zh-CN"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
            </a:r>
            <a:r>
              <a:rPr lang="en-US" altLang="zh-CN" dirty="0" smtClean="0"/>
              <a:t>enn state </a:t>
            </a:r>
            <a:r>
              <a:rPr lang="en-US" altLang="zh-CN" dirty="0" err="1" smtClean="0"/>
              <a:t>univ</a:t>
            </a:r>
            <a:r>
              <a:rPr lang="zh-CN" altLang="en-US" dirty="0" smtClean="0"/>
              <a:t>宾夕法尼亚州立大学</a:t>
            </a:r>
            <a:endParaRPr lang="en-US" altLang="zh-CN" dirty="0" smtClean="0"/>
          </a:p>
          <a:p>
            <a:r>
              <a:rPr lang="en-US" altLang="zh-CN" dirty="0" err="1" smtClean="0"/>
              <a:t>Univ</a:t>
            </a:r>
            <a:r>
              <a:rPr lang="en-US" altLang="zh-CN" dirty="0" smtClean="0"/>
              <a:t> elect </a:t>
            </a:r>
            <a:r>
              <a:rPr lang="en-US" altLang="zh-CN" dirty="0" err="1" smtClean="0"/>
              <a:t>sci</a:t>
            </a:r>
            <a:r>
              <a:rPr lang="en-US" altLang="zh-CN" dirty="0" smtClean="0"/>
              <a:t> </a:t>
            </a:r>
            <a:r>
              <a:rPr lang="en-US" altLang="zh-CN" dirty="0" err="1" smtClean="0"/>
              <a:t>technol</a:t>
            </a:r>
            <a:r>
              <a:rPr lang="en-US" altLang="zh-CN" dirty="0" smtClean="0"/>
              <a:t> china</a:t>
            </a:r>
            <a:r>
              <a:rPr lang="zh-CN" altLang="en-US" dirty="0" smtClean="0"/>
              <a:t>：电子科技大学</a:t>
            </a:r>
            <a:endParaRPr lang="en-US" dirty="0"/>
          </a:p>
        </p:txBody>
      </p:sp>
      <p:sp>
        <p:nvSpPr>
          <p:cNvPr id="4" name="Slide Number Placeholder 3"/>
          <p:cNvSpPr>
            <a:spLocks noGrp="1"/>
          </p:cNvSpPr>
          <p:nvPr>
            <p:ph type="sldNum" sz="quarter" idx="10"/>
          </p:nvPr>
        </p:nvSpPr>
        <p:spPr/>
        <p:txBody>
          <a:bodyPr/>
          <a:lstStyle/>
          <a:p>
            <a:pPr>
              <a:defRPr/>
            </a:pPr>
            <a:fld id="{021501F8-EBFD-4351-8733-367236688A27}" type="slidenum">
              <a:rPr lang="en-US" altLang="zh-CN" smtClean="0"/>
              <a:pPr>
                <a:defRPr/>
              </a:pPr>
              <a:t>34</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r>
              <a:rPr lang="en-US" smtClean="0"/>
              <a:t>So, in summary,  all terms in the topic field are searched – even very common words; there are no stop words.  Lemmatization helps automatically find variants of your search terms.  Left hand truncation is now allowed.  The NEAR operator lets you specify the distance between your search terms .  And all search results are returned, allowing for the most accurate set combinations and results analysis.</a:t>
            </a:r>
          </a:p>
        </p:txBody>
      </p:sp>
      <p:sp>
        <p:nvSpPr>
          <p:cNvPr id="86020" name="Slide Number Placeholder 3"/>
          <p:cNvSpPr>
            <a:spLocks noGrp="1"/>
          </p:cNvSpPr>
          <p:nvPr>
            <p:ph type="sldNum" sz="quarter" idx="5"/>
          </p:nvPr>
        </p:nvSpPr>
        <p:spPr>
          <a:noFill/>
        </p:spPr>
        <p:txBody>
          <a:bodyPr/>
          <a:lstStyle/>
          <a:p>
            <a:fld id="{2252F7C6-8C27-40FD-9F54-481BB775537F}" type="slidenum">
              <a:rPr lang="en-US" smtClean="0"/>
              <a:pPr/>
              <a:t>43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r>
              <a:rPr lang="en-US" smtClean="0"/>
              <a:t>So, in summary,  all terms in the topic field are searched – even very common words; there are no stop words.  Lemmatization helps automatically find variants of your search terms.  Left hand truncation is now allowed.  The NEAR operator lets you specify the distance between your search terms .  And all search results are returned, allowing for the most accurate set combinations and results analysis.</a:t>
            </a:r>
          </a:p>
        </p:txBody>
      </p:sp>
      <p:sp>
        <p:nvSpPr>
          <p:cNvPr id="87044" name="Slide Number Placeholder 3"/>
          <p:cNvSpPr>
            <a:spLocks noGrp="1"/>
          </p:cNvSpPr>
          <p:nvPr>
            <p:ph type="sldNum" sz="quarter" idx="5"/>
          </p:nvPr>
        </p:nvSpPr>
        <p:spPr>
          <a:noFill/>
        </p:spPr>
        <p:txBody>
          <a:bodyPr/>
          <a:lstStyle/>
          <a:p>
            <a:fld id="{068090BD-CC77-4E80-A443-03D06751EF50}" type="slidenum">
              <a:rPr lang="en-US" smtClean="0"/>
              <a:pPr/>
              <a:t>44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378CA97C-74A8-449E-ACE9-1401AADE145F}" type="slidenum">
              <a:rPr lang="zh-CN" altLang="en-US" smtClean="0">
                <a:latin typeface="Arial" pitchFamily="34" charset="0"/>
              </a:rPr>
              <a:pPr/>
              <a:t>51</a:t>
            </a:fld>
            <a:endParaRPr lang="en-US" altLang="zh-CN" smtClean="0">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1172634" y="4421823"/>
            <a:ext cx="4690533" cy="4189095"/>
          </a:xfrm>
          <a:noFill/>
          <a:ln/>
        </p:spPr>
        <p:txBody>
          <a:bodyPr/>
          <a:lstStyle/>
          <a:p>
            <a:pPr eaLnBrk="1" hangingPunct="1"/>
            <a:endParaRPr lang="zh-CN"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r>
              <a:rPr lang="en-US" smtClean="0"/>
              <a:t>So, in summary,  all terms in the topic field are searched – even very common words; there are no stop words.  Lemmatization helps automatically find variants of your search terms.  Left hand truncation is now allowed.  The NEAR operator lets you specify the distance between your search terms .  And all search results are returned, allowing for the most accurate set combinations and results analysis.</a:t>
            </a:r>
          </a:p>
        </p:txBody>
      </p:sp>
      <p:sp>
        <p:nvSpPr>
          <p:cNvPr id="83972" name="Slide Number Placeholder 3"/>
          <p:cNvSpPr>
            <a:spLocks noGrp="1"/>
          </p:cNvSpPr>
          <p:nvPr>
            <p:ph type="sldNum" sz="quarter" idx="5"/>
          </p:nvPr>
        </p:nvSpPr>
        <p:spPr>
          <a:noFill/>
        </p:spPr>
        <p:txBody>
          <a:bodyPr/>
          <a:lstStyle/>
          <a:p>
            <a:fld id="{0AAB15B9-E272-449E-8259-3602068F8344}" type="slidenum">
              <a:rPr lang="en-US" smtClean="0"/>
              <a:pPr/>
              <a:t>55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en-US" altLang="zh-CN" smtClean="0">
                <a:latin typeface="Arial" pitchFamily="34" charset="0"/>
              </a:rPr>
              <a:t>Endnote online</a:t>
            </a:r>
            <a:r>
              <a:rPr lang="zh-CN" altLang="en-US" smtClean="0">
                <a:latin typeface="Arial" pitchFamily="34" charset="0"/>
              </a:rPr>
              <a:t>版是免费的，现在大家普遍用的单机版都是盗版。</a:t>
            </a:r>
            <a:r>
              <a:rPr lang="en-US" altLang="zh-CN" smtClean="0">
                <a:latin typeface="Arial" pitchFamily="34" charset="0"/>
              </a:rPr>
              <a:t>Endnote</a:t>
            </a:r>
            <a:r>
              <a:rPr lang="zh-CN" altLang="en-US" smtClean="0">
                <a:latin typeface="Arial" pitchFamily="34" charset="0"/>
              </a:rPr>
              <a:t>的功能主要分为三个方面，首先是收集文献，我们在</a:t>
            </a:r>
            <a:r>
              <a:rPr lang="en-US" altLang="zh-CN" smtClean="0">
                <a:latin typeface="Arial" pitchFamily="34" charset="0"/>
              </a:rPr>
              <a:t>web of science</a:t>
            </a:r>
            <a:r>
              <a:rPr lang="zh-CN" altLang="en-US" smtClean="0">
                <a:latin typeface="Arial" pitchFamily="34" charset="0"/>
              </a:rPr>
              <a:t>选取想要保存下来的文献，</a:t>
            </a:r>
            <a:endParaRPr lang="en-US" smtClean="0">
              <a:latin typeface="Arial" pitchFamily="34" charset="0"/>
            </a:endParaRPr>
          </a:p>
        </p:txBody>
      </p:sp>
      <p:sp>
        <p:nvSpPr>
          <p:cNvPr id="52228" name="Slide Number Placeholder 3"/>
          <p:cNvSpPr>
            <a:spLocks noGrp="1"/>
          </p:cNvSpPr>
          <p:nvPr>
            <p:ph type="sldNum" sz="quarter" idx="5"/>
          </p:nvPr>
        </p:nvSpPr>
        <p:spPr>
          <a:noFill/>
        </p:spPr>
        <p:txBody>
          <a:bodyPr/>
          <a:lstStyle/>
          <a:p>
            <a:fld id="{A05144A7-3829-49AA-B2D9-B0F70B6BB504}" type="slidenum">
              <a:rPr lang="en-US" altLang="zh-CN" smtClean="0">
                <a:latin typeface="Arial" pitchFamily="34" charset="0"/>
              </a:rPr>
              <a:pPr/>
              <a:t>68</a:t>
            </a:fld>
            <a:endParaRPr lang="en-US" altLang="zh-CN"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a:ln/>
        </p:spPr>
        <p:txBody>
          <a:bodyPr/>
          <a:lstStyle/>
          <a:p>
            <a:r>
              <a:rPr lang="zh-CN" altLang="en-US" smtClean="0">
                <a:latin typeface="Arial" pitchFamily="34" charset="0"/>
              </a:rPr>
              <a:t>首先我们需要在</a:t>
            </a:r>
            <a:r>
              <a:rPr lang="en-US" altLang="zh-CN" smtClean="0">
                <a:latin typeface="Arial" pitchFamily="34" charset="0"/>
              </a:rPr>
              <a:t>endnote</a:t>
            </a:r>
            <a:r>
              <a:rPr lang="zh-CN" altLang="en-US" smtClean="0">
                <a:latin typeface="Arial" pitchFamily="34" charset="0"/>
              </a:rPr>
              <a:t>网络版注册一个个人账户，这样就可以在网上创建即时的个人图书馆，我们可以从全球的数据库我们可以通过输入关键词在我已收入的文献库中进行快速查找，同时我们还可以对我已收入的文献进行归纳和分类，从而有效地组织管理手头的参考文献</a:t>
            </a:r>
            <a:endParaRPr lang="en-US" altLang="zh-CN" smtClean="0">
              <a:latin typeface="Arial" pitchFamily="34" charset="0"/>
            </a:endParaRPr>
          </a:p>
          <a:p>
            <a:endParaRPr lang="zh-CN" altLang="en-US" smtClean="0">
              <a:latin typeface="Arial" pitchFamily="34" charset="0"/>
            </a:endParaRPr>
          </a:p>
        </p:txBody>
      </p:sp>
      <p:sp>
        <p:nvSpPr>
          <p:cNvPr id="53252" name="灯片编号占位符 3"/>
          <p:cNvSpPr>
            <a:spLocks noGrp="1"/>
          </p:cNvSpPr>
          <p:nvPr>
            <p:ph type="sldNum" sz="quarter" idx="5"/>
          </p:nvPr>
        </p:nvSpPr>
        <p:spPr>
          <a:noFill/>
        </p:spPr>
        <p:txBody>
          <a:bodyPr/>
          <a:lstStyle/>
          <a:p>
            <a:fld id="{4F0FF965-F2AB-46FA-8701-DB3CF8317605}" type="slidenum">
              <a:rPr lang="en-US" altLang="zh-CN" smtClean="0">
                <a:latin typeface="Arial" pitchFamily="34" charset="0"/>
              </a:rPr>
              <a:pPr/>
              <a:t>70</a:t>
            </a:fld>
            <a:endParaRPr lang="en-US" altLang="zh-CN"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latin typeface="Arial" pitchFamily="34" charset="0"/>
            </a:endParaRPr>
          </a:p>
        </p:txBody>
      </p:sp>
      <p:sp>
        <p:nvSpPr>
          <p:cNvPr id="55300" name="Slide Number Placeholder 3"/>
          <p:cNvSpPr>
            <a:spLocks noGrp="1"/>
          </p:cNvSpPr>
          <p:nvPr>
            <p:ph type="sldNum" sz="quarter" idx="5"/>
          </p:nvPr>
        </p:nvSpPr>
        <p:spPr>
          <a:noFill/>
        </p:spPr>
        <p:txBody>
          <a:bodyPr/>
          <a:lstStyle/>
          <a:p>
            <a:fld id="{E08E4419-39D3-4B4F-A20E-10D437C88D0F}" type="slidenum">
              <a:rPr lang="en-US" altLang="zh-CN" smtClean="0">
                <a:latin typeface="Arial" pitchFamily="34" charset="0"/>
              </a:rPr>
              <a:pPr/>
              <a:t>74</a:t>
            </a:fld>
            <a:endParaRPr lang="en-US" altLang="zh-CN"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zh-CN" altLang="en-US" smtClean="0">
                <a:latin typeface="Arial" pitchFamily="34" charset="0"/>
              </a:rPr>
              <a:t>在</a:t>
            </a:r>
            <a:r>
              <a:rPr lang="en-US" altLang="zh-CN" smtClean="0">
                <a:latin typeface="Arial" pitchFamily="34" charset="0"/>
              </a:rPr>
              <a:t>endnote</a:t>
            </a:r>
            <a:r>
              <a:rPr lang="zh-CN" altLang="en-US" smtClean="0">
                <a:latin typeface="Arial" pitchFamily="34" charset="0"/>
              </a:rPr>
              <a:t>网络版有一个小插件叫做</a:t>
            </a:r>
            <a:r>
              <a:rPr lang="en-US" altLang="zh-CN" smtClean="0">
                <a:latin typeface="Arial" pitchFamily="34" charset="0"/>
              </a:rPr>
              <a:t>cite while write</a:t>
            </a:r>
            <a:r>
              <a:rPr lang="zh-CN" altLang="en-US" smtClean="0">
                <a:latin typeface="Arial" pitchFamily="34" charset="0"/>
              </a:rPr>
              <a:t>，就是边写作边引用 </a:t>
            </a:r>
            <a:endParaRPr lang="en-US" altLang="zh-CN" smtClean="0">
              <a:latin typeface="Arial" pitchFamily="34" charset="0"/>
            </a:endParaRPr>
          </a:p>
          <a:p>
            <a:r>
              <a:rPr lang="zh-CN" altLang="en-US" smtClean="0">
                <a:latin typeface="Arial" pitchFamily="34" charset="0"/>
              </a:rPr>
              <a:t>编写论文时，可以方便地查找和插入引文</a:t>
            </a:r>
            <a:endParaRPr lang="en-US" smtClean="0">
              <a:latin typeface="Arial" pitchFamily="34" charset="0"/>
            </a:endParaRPr>
          </a:p>
        </p:txBody>
      </p:sp>
      <p:sp>
        <p:nvSpPr>
          <p:cNvPr id="58372" name="Slide Number Placeholder 3"/>
          <p:cNvSpPr>
            <a:spLocks noGrp="1"/>
          </p:cNvSpPr>
          <p:nvPr>
            <p:ph type="sldNum" sz="quarter" idx="5"/>
          </p:nvPr>
        </p:nvSpPr>
        <p:spPr>
          <a:noFill/>
        </p:spPr>
        <p:txBody>
          <a:bodyPr/>
          <a:lstStyle/>
          <a:p>
            <a:fld id="{C64B8B46-416E-42A6-BCB0-2681AF6F8D83}" type="slidenum">
              <a:rPr lang="en-US" altLang="zh-CN" smtClean="0">
                <a:latin typeface="Arial" pitchFamily="34" charset="0"/>
              </a:rPr>
              <a:pPr/>
              <a:t>79</a:t>
            </a:fld>
            <a:endParaRPr lang="en-US" altLang="zh-CN"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zh-CN" altLang="en-US" smtClean="0">
                <a:latin typeface="Arial" pitchFamily="34" charset="0"/>
              </a:rPr>
              <a:t>我们点进之后就会出现一个提示框，就可以进行一个简单的安装，把这个插件安装到你的</a:t>
            </a:r>
            <a:r>
              <a:rPr lang="en-US" altLang="zh-CN" smtClean="0">
                <a:latin typeface="Arial" pitchFamily="34" charset="0"/>
              </a:rPr>
              <a:t>word</a:t>
            </a:r>
            <a:r>
              <a:rPr lang="zh-CN" altLang="en-US" smtClean="0">
                <a:latin typeface="Arial" pitchFamily="34" charset="0"/>
              </a:rPr>
              <a:t>中，</a:t>
            </a:r>
            <a:endParaRPr lang="en-US" smtClean="0">
              <a:latin typeface="Arial" pitchFamily="34" charset="0"/>
            </a:endParaRPr>
          </a:p>
        </p:txBody>
      </p:sp>
      <p:sp>
        <p:nvSpPr>
          <p:cNvPr id="59396" name="Slide Number Placeholder 3"/>
          <p:cNvSpPr>
            <a:spLocks noGrp="1"/>
          </p:cNvSpPr>
          <p:nvPr>
            <p:ph type="sldNum" sz="quarter" idx="5"/>
          </p:nvPr>
        </p:nvSpPr>
        <p:spPr>
          <a:noFill/>
        </p:spPr>
        <p:txBody>
          <a:bodyPr/>
          <a:lstStyle/>
          <a:p>
            <a:fld id="{180FE40E-CF60-444A-8834-8CD23084DF06}" type="slidenum">
              <a:rPr lang="en-US" altLang="zh-CN" smtClean="0">
                <a:latin typeface="Arial" pitchFamily="34" charset="0"/>
              </a:rPr>
              <a:pPr/>
              <a:t>80</a:t>
            </a:fld>
            <a:endParaRPr lang="en-US" altLang="zh-CN"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zh-CN" altLang="en-US" smtClean="0">
                <a:latin typeface="Arial" pitchFamily="34" charset="0"/>
              </a:rPr>
              <a:t>然后这个插件就可以无缝连接到你的</a:t>
            </a:r>
            <a:r>
              <a:rPr lang="en-US" altLang="zh-CN" smtClean="0">
                <a:latin typeface="Arial" pitchFamily="34" charset="0"/>
              </a:rPr>
              <a:t>word</a:t>
            </a:r>
            <a:r>
              <a:rPr lang="zh-CN" altLang="en-US" smtClean="0">
                <a:latin typeface="Arial" pitchFamily="34" charset="0"/>
              </a:rPr>
              <a:t>文档中，这个时候我们可以看到</a:t>
            </a:r>
            <a:r>
              <a:rPr lang="en-US" altLang="zh-CN" smtClean="0">
                <a:latin typeface="Arial" pitchFamily="34" charset="0"/>
              </a:rPr>
              <a:t>word</a:t>
            </a:r>
            <a:r>
              <a:rPr lang="zh-CN" altLang="en-US" smtClean="0">
                <a:latin typeface="Arial" pitchFamily="34" charset="0"/>
              </a:rPr>
              <a:t>文档中多了一个</a:t>
            </a:r>
            <a:r>
              <a:rPr lang="en-US" altLang="zh-CN" smtClean="0">
                <a:latin typeface="Arial" pitchFamily="34" charset="0"/>
              </a:rPr>
              <a:t>endnote web</a:t>
            </a:r>
            <a:r>
              <a:rPr lang="zh-CN" altLang="en-US" smtClean="0">
                <a:latin typeface="Arial" pitchFamily="34" charset="0"/>
              </a:rPr>
              <a:t>一栏，里面包括很多细分的功能。比如我在写文章的时候基于一些理论，我需要引用一篇文献，这时我就可以点击</a:t>
            </a:r>
            <a:r>
              <a:rPr lang="en-US" altLang="zh-CN" smtClean="0">
                <a:latin typeface="Arial" pitchFamily="34" charset="0"/>
              </a:rPr>
              <a:t>find citation</a:t>
            </a:r>
            <a:r>
              <a:rPr lang="zh-CN" altLang="en-US" smtClean="0">
                <a:latin typeface="Arial" pitchFamily="34" charset="0"/>
              </a:rPr>
              <a:t>，“查找”操作可检索您文献库中所有参考文献的所有字段。</a:t>
            </a:r>
            <a:endParaRPr lang="en-US" smtClean="0">
              <a:latin typeface="Arial" pitchFamily="34" charset="0"/>
            </a:endParaRPr>
          </a:p>
          <a:p>
            <a:endParaRPr lang="en-US" smtClean="0">
              <a:latin typeface="Arial" pitchFamily="34" charset="0"/>
            </a:endParaRPr>
          </a:p>
        </p:txBody>
      </p:sp>
      <p:sp>
        <p:nvSpPr>
          <p:cNvPr id="60420" name="Slide Number Placeholder 3"/>
          <p:cNvSpPr>
            <a:spLocks noGrp="1"/>
          </p:cNvSpPr>
          <p:nvPr>
            <p:ph type="sldNum" sz="quarter" idx="5"/>
          </p:nvPr>
        </p:nvSpPr>
        <p:spPr>
          <a:noFill/>
        </p:spPr>
        <p:txBody>
          <a:bodyPr/>
          <a:lstStyle/>
          <a:p>
            <a:fld id="{57215E85-2C43-4A35-B000-2145AE2A7105}" type="slidenum">
              <a:rPr lang="en-US" altLang="zh-CN" smtClean="0">
                <a:latin typeface="Arial" pitchFamily="34" charset="0"/>
              </a:rPr>
              <a:pPr/>
              <a:t>81</a:t>
            </a:fld>
            <a:endParaRPr lang="en-US" altLang="zh-CN"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zh-CN" altLang="en-US" smtClean="0">
                <a:latin typeface="Arial" pitchFamily="34" charset="0"/>
              </a:rPr>
              <a:t>我不需要退出再进入</a:t>
            </a:r>
            <a:r>
              <a:rPr lang="en-US" altLang="zh-CN" smtClean="0">
                <a:latin typeface="Arial" pitchFamily="34" charset="0"/>
              </a:rPr>
              <a:t>endnote</a:t>
            </a:r>
            <a:r>
              <a:rPr lang="zh-CN" altLang="en-US" smtClean="0">
                <a:latin typeface="Arial" pitchFamily="34" charset="0"/>
              </a:rPr>
              <a:t>，它直接就出现一个对话框，我在空格处输入文献的作者名字</a:t>
            </a:r>
            <a:endParaRPr lang="en-US" smtClean="0">
              <a:latin typeface="Arial" pitchFamily="34" charset="0"/>
            </a:endParaRPr>
          </a:p>
        </p:txBody>
      </p:sp>
      <p:sp>
        <p:nvSpPr>
          <p:cNvPr id="61444" name="Slide Number Placeholder 3"/>
          <p:cNvSpPr>
            <a:spLocks noGrp="1"/>
          </p:cNvSpPr>
          <p:nvPr>
            <p:ph type="sldNum" sz="quarter" idx="5"/>
          </p:nvPr>
        </p:nvSpPr>
        <p:spPr>
          <a:noFill/>
        </p:spPr>
        <p:txBody>
          <a:bodyPr/>
          <a:lstStyle/>
          <a:p>
            <a:fld id="{51489973-4C46-4B8D-B770-639F8791A08A}" type="slidenum">
              <a:rPr lang="en-US" altLang="zh-CN" smtClean="0">
                <a:latin typeface="Arial" pitchFamily="34" charset="0"/>
              </a:rPr>
              <a:pPr/>
              <a:t>82</a:t>
            </a:fld>
            <a:endParaRPr lang="en-US" altLang="zh-CN"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zh-CN" altLang="en-US" smtClean="0">
                <a:latin typeface="Arial" pitchFamily="34" charset="0"/>
              </a:rPr>
              <a:t>此时，</a:t>
            </a:r>
            <a:r>
              <a:rPr lang="en-US" altLang="zh-CN" smtClean="0">
                <a:latin typeface="Arial" pitchFamily="34" charset="0"/>
              </a:rPr>
              <a:t>endnote web</a:t>
            </a:r>
            <a:r>
              <a:rPr lang="zh-CN" altLang="en-US" smtClean="0">
                <a:latin typeface="Arial" pitchFamily="34" charset="0"/>
              </a:rPr>
              <a:t>就可以帮我提取这个作者所写的所有文章，我选择其中我想要插入的那篇文献之后点击</a:t>
            </a:r>
            <a:r>
              <a:rPr lang="en-US" altLang="zh-CN" smtClean="0">
                <a:latin typeface="Arial" pitchFamily="34" charset="0"/>
              </a:rPr>
              <a:t>insert</a:t>
            </a:r>
            <a:r>
              <a:rPr lang="zh-CN" altLang="en-US" smtClean="0">
                <a:latin typeface="Arial" pitchFamily="34" charset="0"/>
              </a:rPr>
              <a:t>插入</a:t>
            </a:r>
            <a:endParaRPr lang="en-US" smtClean="0">
              <a:latin typeface="Arial" pitchFamily="34" charset="0"/>
            </a:endParaRPr>
          </a:p>
        </p:txBody>
      </p:sp>
      <p:sp>
        <p:nvSpPr>
          <p:cNvPr id="62468" name="Slide Number Placeholder 3"/>
          <p:cNvSpPr>
            <a:spLocks noGrp="1"/>
          </p:cNvSpPr>
          <p:nvPr>
            <p:ph type="sldNum" sz="quarter" idx="5"/>
          </p:nvPr>
        </p:nvSpPr>
        <p:spPr>
          <a:noFill/>
        </p:spPr>
        <p:txBody>
          <a:bodyPr/>
          <a:lstStyle/>
          <a:p>
            <a:fld id="{F799F7A7-330F-4442-AE28-7A7E2AB74F85}" type="slidenum">
              <a:rPr lang="en-US" altLang="zh-CN" smtClean="0">
                <a:latin typeface="Arial" pitchFamily="34" charset="0"/>
              </a:rPr>
              <a:pPr/>
              <a:t>83</a:t>
            </a:fld>
            <a:endParaRPr lang="en-US" altLang="zh-CN"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r>
              <a:rPr lang="zh-CN" altLang="en-US" smtClean="0">
                <a:latin typeface="Arial" pitchFamily="34" charset="0"/>
              </a:rPr>
              <a:t>我们可以看到在这段的末尾出现一个</a:t>
            </a:r>
            <a:r>
              <a:rPr lang="en-US" altLang="zh-CN" smtClean="0">
                <a:latin typeface="Arial" pitchFamily="34" charset="0"/>
              </a:rPr>
              <a:t>1</a:t>
            </a:r>
            <a:r>
              <a:rPr lang="zh-CN" altLang="en-US" smtClean="0">
                <a:latin typeface="Arial" pitchFamily="34" charset="0"/>
              </a:rPr>
              <a:t>的字样，同理我们还可以插入脚注和尾注。，那么这就是文中参考文献</a:t>
            </a:r>
          </a:p>
        </p:txBody>
      </p:sp>
      <p:sp>
        <p:nvSpPr>
          <p:cNvPr id="63492" name="Slide Number Placeholder 3"/>
          <p:cNvSpPr>
            <a:spLocks noGrp="1"/>
          </p:cNvSpPr>
          <p:nvPr>
            <p:ph type="sldNum" sz="quarter" idx="5"/>
          </p:nvPr>
        </p:nvSpPr>
        <p:spPr>
          <a:noFill/>
        </p:spPr>
        <p:txBody>
          <a:bodyPr/>
          <a:lstStyle/>
          <a:p>
            <a:fld id="{5474C109-4D36-4F04-AC11-21DB95BACE49}" type="slidenum">
              <a:rPr lang="en-US" altLang="zh-CN" smtClean="0">
                <a:latin typeface="Arial" pitchFamily="34" charset="0"/>
              </a:rPr>
              <a:pPr/>
              <a:t>84</a:t>
            </a:fld>
            <a:endParaRPr lang="en-US" altLang="zh-CN"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zh-CN" altLang="en-US" smtClean="0">
                <a:latin typeface="Arial" pitchFamily="34" charset="0"/>
              </a:rPr>
              <a:t>那么文后参考文献呢，它会以你所选择的期刊的参考文献格式来显示。</a:t>
            </a:r>
            <a:endParaRPr lang="en-US" smtClean="0">
              <a:latin typeface="Arial" pitchFamily="34" charset="0"/>
            </a:endParaRPr>
          </a:p>
        </p:txBody>
      </p:sp>
      <p:sp>
        <p:nvSpPr>
          <p:cNvPr id="64516" name="Slide Number Placeholder 3"/>
          <p:cNvSpPr>
            <a:spLocks noGrp="1"/>
          </p:cNvSpPr>
          <p:nvPr>
            <p:ph type="sldNum" sz="quarter" idx="5"/>
          </p:nvPr>
        </p:nvSpPr>
        <p:spPr>
          <a:noFill/>
        </p:spPr>
        <p:txBody>
          <a:bodyPr/>
          <a:lstStyle/>
          <a:p>
            <a:fld id="{E0F710E8-77C2-454B-B24F-85EEBB90D36F}" type="slidenum">
              <a:rPr lang="en-US" altLang="zh-CN" smtClean="0">
                <a:latin typeface="Arial" pitchFamily="34" charset="0"/>
              </a:rPr>
              <a:pPr/>
              <a:t>85</a:t>
            </a:fld>
            <a:endParaRPr lang="en-US" altLang="zh-CN"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zh-CN" altLang="en-US" smtClean="0">
                <a:latin typeface="Arial" pitchFamily="34" charset="0"/>
              </a:rPr>
              <a:t>那么后面无论你加多少篇参考文献，它都可以有序地进行排列。</a:t>
            </a:r>
            <a:endParaRPr lang="en-US" altLang="zh-CN" smtClean="0">
              <a:latin typeface="Arial" pitchFamily="34" charset="0"/>
            </a:endParaRPr>
          </a:p>
          <a:p>
            <a:endParaRPr lang="en-US" smtClean="0">
              <a:latin typeface="Arial" pitchFamily="34" charset="0"/>
            </a:endParaRPr>
          </a:p>
        </p:txBody>
      </p:sp>
      <p:sp>
        <p:nvSpPr>
          <p:cNvPr id="65540" name="Slide Number Placeholder 3"/>
          <p:cNvSpPr>
            <a:spLocks noGrp="1"/>
          </p:cNvSpPr>
          <p:nvPr>
            <p:ph type="sldNum" sz="quarter" idx="5"/>
          </p:nvPr>
        </p:nvSpPr>
        <p:spPr>
          <a:noFill/>
        </p:spPr>
        <p:txBody>
          <a:bodyPr/>
          <a:lstStyle/>
          <a:p>
            <a:fld id="{3595D523-DD73-4A4A-8C75-C54A4813A6D8}" type="slidenum">
              <a:rPr lang="en-US" altLang="zh-CN" smtClean="0">
                <a:latin typeface="Arial" pitchFamily="34" charset="0"/>
              </a:rPr>
              <a:pPr/>
              <a:t>86</a:t>
            </a:fld>
            <a:endParaRPr lang="en-US" altLang="zh-CN"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altLang="zh-CN" smtClean="0">
                <a:latin typeface="Arial" pitchFamily="34" charset="0"/>
              </a:rPr>
              <a:t>Endnote</a:t>
            </a:r>
            <a:r>
              <a:rPr lang="zh-CN" altLang="en-US" smtClean="0">
                <a:latin typeface="Arial" pitchFamily="34" charset="0"/>
              </a:rPr>
              <a:t>里面包含了</a:t>
            </a:r>
            <a:r>
              <a:rPr lang="en-US" altLang="zh-CN" smtClean="0">
                <a:latin typeface="Arial" pitchFamily="34" charset="0"/>
              </a:rPr>
              <a:t>3000</a:t>
            </a:r>
            <a:r>
              <a:rPr lang="zh-CN" altLang="en-US" smtClean="0">
                <a:latin typeface="Arial" pitchFamily="34" charset="0"/>
              </a:rPr>
              <a:t>多个参考文献格式，多数都为期刊名称所代表的，我在</a:t>
            </a:r>
            <a:r>
              <a:rPr lang="en-US" altLang="zh-CN" smtClean="0">
                <a:latin typeface="Arial" pitchFamily="34" charset="0"/>
              </a:rPr>
              <a:t>style</a:t>
            </a:r>
            <a:r>
              <a:rPr lang="zh-CN" altLang="en-US" smtClean="0">
                <a:latin typeface="Arial" pitchFamily="34" charset="0"/>
              </a:rPr>
              <a:t>中选择期刊名称，就是选择了这个期刊所代表的参考文献格式，比如目前我是准备投稿</a:t>
            </a:r>
            <a:r>
              <a:rPr lang="en-US" altLang="zh-CN" smtClean="0">
                <a:latin typeface="Arial" pitchFamily="34" charset="0"/>
              </a:rPr>
              <a:t>IEEE</a:t>
            </a:r>
            <a:r>
              <a:rPr lang="zh-CN" altLang="en-US" smtClean="0">
                <a:latin typeface="Arial" pitchFamily="34" charset="0"/>
              </a:rPr>
              <a:t>的期刊，那我不准备投</a:t>
            </a:r>
            <a:r>
              <a:rPr lang="en-US" altLang="zh-CN" smtClean="0">
                <a:latin typeface="Arial" pitchFamily="34" charset="0"/>
              </a:rPr>
              <a:t>IEEE</a:t>
            </a:r>
            <a:r>
              <a:rPr lang="zh-CN" altLang="en-US" smtClean="0">
                <a:latin typeface="Arial" pitchFamily="34" charset="0"/>
              </a:rPr>
              <a:t>了，我准备去投其他的期刊，它的参考文献格式大不相同，那我不需要一个一个手动去改，我只要在</a:t>
            </a:r>
            <a:r>
              <a:rPr lang="en-US" altLang="zh-CN" smtClean="0">
                <a:latin typeface="Arial" pitchFamily="34" charset="0"/>
              </a:rPr>
              <a:t>style</a:t>
            </a:r>
            <a:r>
              <a:rPr lang="zh-CN" altLang="en-US" smtClean="0">
                <a:latin typeface="Arial" pitchFamily="34" charset="0"/>
              </a:rPr>
              <a:t>中</a:t>
            </a:r>
            <a:r>
              <a:rPr lang="en-US" altLang="zh-CN" smtClean="0">
                <a:latin typeface="Arial" pitchFamily="34" charset="0"/>
              </a:rPr>
              <a:t>select another style</a:t>
            </a:r>
            <a:r>
              <a:rPr lang="zh-CN" altLang="en-US" smtClean="0">
                <a:latin typeface="Arial" pitchFamily="34" charset="0"/>
              </a:rPr>
              <a:t>，选择新的期刊名称，</a:t>
            </a:r>
            <a:endParaRPr lang="en-US" smtClean="0">
              <a:latin typeface="Arial" pitchFamily="34" charset="0"/>
            </a:endParaRPr>
          </a:p>
        </p:txBody>
      </p:sp>
      <p:sp>
        <p:nvSpPr>
          <p:cNvPr id="66564" name="Slide Number Placeholder 3"/>
          <p:cNvSpPr>
            <a:spLocks noGrp="1"/>
          </p:cNvSpPr>
          <p:nvPr>
            <p:ph type="sldNum" sz="quarter" idx="5"/>
          </p:nvPr>
        </p:nvSpPr>
        <p:spPr>
          <a:noFill/>
        </p:spPr>
        <p:txBody>
          <a:bodyPr/>
          <a:lstStyle/>
          <a:p>
            <a:fld id="{33B88968-6FBC-4FEA-A855-DB0E47946672}" type="slidenum">
              <a:rPr lang="en-US" altLang="zh-CN" smtClean="0">
                <a:latin typeface="Arial" pitchFamily="34" charset="0"/>
              </a:rPr>
              <a:pPr/>
              <a:t>87</a:t>
            </a:fld>
            <a:endParaRPr lang="en-US" altLang="zh-CN"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zh-CN" altLang="en-US" smtClean="0">
                <a:latin typeface="Arial" pitchFamily="34" charset="0"/>
              </a:rPr>
              <a:t>大家来看左侧是我之前的</a:t>
            </a:r>
            <a:r>
              <a:rPr lang="en-US" altLang="zh-CN" smtClean="0">
                <a:latin typeface="Arial" pitchFamily="34" charset="0"/>
              </a:rPr>
              <a:t>IEEE</a:t>
            </a:r>
            <a:r>
              <a:rPr lang="zh-CN" altLang="en-US" smtClean="0">
                <a:latin typeface="Arial" pitchFamily="34" charset="0"/>
              </a:rPr>
              <a:t>的参考文献格式，那么在选择了新的期刊</a:t>
            </a:r>
            <a:r>
              <a:rPr lang="en-US" altLang="zh-CN" smtClean="0">
                <a:latin typeface="Arial" pitchFamily="34" charset="0"/>
              </a:rPr>
              <a:t>style</a:t>
            </a:r>
            <a:r>
              <a:rPr lang="zh-CN" altLang="en-US" smtClean="0">
                <a:latin typeface="Arial" pitchFamily="34" charset="0"/>
              </a:rPr>
              <a:t>之后呢，我左侧所有的参考文献一键格式化成为新期刊的格式</a:t>
            </a:r>
            <a:endParaRPr lang="en-US" smtClean="0">
              <a:latin typeface="Arial" pitchFamily="34" charset="0"/>
            </a:endParaRPr>
          </a:p>
        </p:txBody>
      </p:sp>
      <p:sp>
        <p:nvSpPr>
          <p:cNvPr id="67588" name="Slide Number Placeholder 3"/>
          <p:cNvSpPr>
            <a:spLocks noGrp="1"/>
          </p:cNvSpPr>
          <p:nvPr>
            <p:ph type="sldNum" sz="quarter" idx="5"/>
          </p:nvPr>
        </p:nvSpPr>
        <p:spPr>
          <a:noFill/>
        </p:spPr>
        <p:txBody>
          <a:bodyPr/>
          <a:lstStyle/>
          <a:p>
            <a:fld id="{8784761F-6CB0-4BF9-9156-D69C54B49A73}" type="slidenum">
              <a:rPr lang="en-US" altLang="zh-CN" smtClean="0">
                <a:latin typeface="Arial" pitchFamily="34" charset="0"/>
              </a:rPr>
              <a:pPr/>
              <a:t>88</a:t>
            </a:fld>
            <a:endParaRPr lang="en-US" altLang="zh-CN"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DDBE7CFA-B0A9-4C6C-8EDC-8A4272E5DAFD}" type="slidenum">
              <a:rPr lang="en-US" altLang="zh-CN" smtClean="0">
                <a:latin typeface="Arial" pitchFamily="34" charset="0"/>
              </a:rPr>
              <a:pPr/>
              <a:t>89</a:t>
            </a:fld>
            <a:endParaRPr lang="en-US" altLang="zh-CN" smtClean="0">
              <a:latin typeface="Arial"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38107" y="4423439"/>
            <a:ext cx="5159587" cy="4187478"/>
          </a:xfrm>
          <a:noFill/>
          <a:ln/>
        </p:spPr>
        <p:txBody>
          <a:bodyPr/>
          <a:lstStyle/>
          <a:p>
            <a:pPr eaLnBrk="1" hangingPunct="1"/>
            <a:r>
              <a:rPr lang="zh-CN" altLang="en-US" smtClean="0">
                <a:latin typeface="Arial" pitchFamily="34" charset="0"/>
              </a:rPr>
              <a:t>直接在文字处理过程中插入参考文献</a:t>
            </a:r>
            <a:r>
              <a:rPr lang="en-US" altLang="zh-CN" smtClean="0">
                <a:latin typeface="Arial" pitchFamily="34" charset="0"/>
              </a:rPr>
              <a:t>,</a:t>
            </a:r>
            <a:r>
              <a:rPr lang="zh-CN" altLang="en-US" smtClean="0">
                <a:latin typeface="Arial" pitchFamily="34" charset="0"/>
              </a:rPr>
              <a:t>并按要求自动调整引用顺序</a:t>
            </a:r>
            <a:r>
              <a:rPr lang="en-US" altLang="zh-CN" smtClean="0">
                <a:latin typeface="Arial" pitchFamily="34" charset="0"/>
              </a:rPr>
              <a:t>,</a:t>
            </a:r>
            <a:r>
              <a:rPr lang="zh-CN" altLang="en-US" smtClean="0">
                <a:latin typeface="Arial" pitchFamily="34" charset="0"/>
              </a:rPr>
              <a:t>可根据投稿期刊的不同要求快速修改参考文献的引用并生成规定格式的参考文献列表</a:t>
            </a:r>
            <a:r>
              <a:rPr lang="en-US" altLang="zh-CN" smtClean="0">
                <a:latin typeface="Arial" pitchFamily="34" charset="0"/>
              </a:rPr>
              <a:t>. </a:t>
            </a:r>
          </a:p>
          <a:p>
            <a:pPr eaLnBrk="1" hangingPunct="1"/>
            <a:r>
              <a:rPr lang="zh-CN" altLang="en-US" smtClean="0">
                <a:latin typeface="Arial" pitchFamily="34" charset="0"/>
              </a:rPr>
              <a:t>软件优点： </a:t>
            </a:r>
          </a:p>
          <a:p>
            <a:pPr eaLnBrk="1" hangingPunct="1"/>
            <a:r>
              <a:rPr lang="en-US" altLang="zh-CN" smtClean="0">
                <a:latin typeface="Arial" pitchFamily="34" charset="0"/>
              </a:rPr>
              <a:t>1</a:t>
            </a:r>
            <a:r>
              <a:rPr lang="zh-CN" altLang="en-US" smtClean="0">
                <a:latin typeface="Arial" pitchFamily="34" charset="0"/>
              </a:rPr>
              <a:t>、 杂志的要求自动生产参考文献，所以在写文章的时候你再也不要考虑如何根据杂志的要求进行排版了。 </a:t>
            </a:r>
            <a:r>
              <a:rPr lang="en-US" altLang="zh-CN" smtClean="0">
                <a:latin typeface="Arial" pitchFamily="34" charset="0"/>
              </a:rPr>
              <a:t>2</a:t>
            </a:r>
            <a:r>
              <a:rPr lang="zh-CN" altLang="en-US" smtClean="0">
                <a:latin typeface="Arial" pitchFamily="34" charset="0"/>
              </a:rPr>
              <a:t>、随时调整参考文献的格式。使用这些软件可以在需要的时候随时调整参考文献的格式。 </a:t>
            </a:r>
            <a:r>
              <a:rPr lang="en-US" altLang="zh-CN" smtClean="0">
                <a:latin typeface="Arial" pitchFamily="34" charset="0"/>
              </a:rPr>
              <a:t>3</a:t>
            </a:r>
            <a:r>
              <a:rPr lang="zh-CN" altLang="en-US" smtClean="0">
                <a:latin typeface="Arial" pitchFamily="34" charset="0"/>
              </a:rPr>
              <a:t>、方便自己查找文献。可以把自己读过的参考文献全部输入到</a:t>
            </a:r>
            <a:r>
              <a:rPr lang="en-US" altLang="zh-CN" smtClean="0">
                <a:latin typeface="Arial" pitchFamily="34" charset="0"/>
              </a:rPr>
              <a:t>Endnote</a:t>
            </a:r>
            <a:r>
              <a:rPr lang="zh-CN" altLang="en-US" smtClean="0">
                <a:latin typeface="Arial" pitchFamily="34" charset="0"/>
              </a:rPr>
              <a:t>里头，这样在查找的时候就非常方便。 </a:t>
            </a:r>
            <a:r>
              <a:rPr lang="en-US" altLang="zh-CN" smtClean="0">
                <a:latin typeface="Arial" pitchFamily="34" charset="0"/>
              </a:rPr>
              <a:t>4</a:t>
            </a:r>
            <a:r>
              <a:rPr lang="zh-CN" altLang="en-US" smtClean="0">
                <a:latin typeface="Arial" pitchFamily="34" charset="0"/>
              </a:rPr>
              <a:t>、 参考文献库一经建立，以后在不同文章中作引用时，既不需重新录入参考文献，也不需仔细地人工调整参考文献的格式。而且参考文献很多情况下可以直接从网上下载导入至库中，很方便。可谓一劳永逸。 </a:t>
            </a:r>
            <a:r>
              <a:rPr lang="en-US" altLang="zh-CN" smtClean="0">
                <a:latin typeface="Arial" pitchFamily="34" charset="0"/>
              </a:rPr>
              <a:t>5</a:t>
            </a:r>
            <a:r>
              <a:rPr lang="zh-CN" altLang="en-US" smtClean="0">
                <a:latin typeface="Arial" pitchFamily="34" charset="0"/>
              </a:rPr>
              <a:t>、对文章中的引用进行增、删、改以及位置调整都会自动重新排好序。文章中引用处的形式</a:t>
            </a:r>
            <a:r>
              <a:rPr lang="en-US" altLang="zh-CN" smtClean="0">
                <a:latin typeface="Arial" pitchFamily="34" charset="0"/>
              </a:rPr>
              <a:t>(</a:t>
            </a:r>
            <a:r>
              <a:rPr lang="zh-CN" altLang="en-US" smtClean="0">
                <a:latin typeface="Arial" pitchFamily="34" charset="0"/>
              </a:rPr>
              <a:t>如数字标号外加中括号的形式，或者是作者名加年代的形式，等等</a:t>
            </a:r>
            <a:r>
              <a:rPr lang="en-US" altLang="zh-CN" smtClean="0">
                <a:latin typeface="Arial" pitchFamily="34" charset="0"/>
              </a:rPr>
              <a:t>) </a:t>
            </a:r>
            <a:r>
              <a:rPr lang="zh-CN" altLang="en-US" smtClean="0">
                <a:latin typeface="Arial" pitchFamily="34" charset="0"/>
              </a:rPr>
              <a:t>以及文章后面参考文献列表的格式都可自动随意调整。这对修改退稿准备另投它刊时特别有用。 </a:t>
            </a:r>
            <a:r>
              <a:rPr lang="en-US" altLang="zh-CN" smtClean="0">
                <a:latin typeface="Arial" pitchFamily="34" charset="0"/>
              </a:rPr>
              <a:t>6</a:t>
            </a:r>
            <a:r>
              <a:rPr lang="zh-CN" altLang="en-US" smtClean="0">
                <a:latin typeface="Arial" pitchFamily="34" charset="0"/>
              </a:rPr>
              <a:t>、 </a:t>
            </a:r>
            <a:r>
              <a:rPr lang="en-US" altLang="zh-CN" smtClean="0">
                <a:latin typeface="Arial" pitchFamily="34" charset="0"/>
              </a:rPr>
              <a:t>EndNote</a:t>
            </a:r>
            <a:r>
              <a:rPr lang="zh-CN" altLang="en-US" smtClean="0">
                <a:latin typeface="Arial" pitchFamily="34" charset="0"/>
              </a:rPr>
              <a:t>处理中文有点问题，主要是显示不正确，但其功能不受影响。实际上，真正的不方便之处在于中英文混合引用的时候。这时，由于习惯不同，中英文文献格式会出再混乱。比如，某个文献的多位中文作者排列时出现类似“刘某某</a:t>
            </a:r>
            <a:r>
              <a:rPr lang="en-US" altLang="zh-CN" smtClean="0">
                <a:latin typeface="Arial" pitchFamily="34" charset="0"/>
              </a:rPr>
              <a:t>,</a:t>
            </a:r>
            <a:r>
              <a:rPr lang="zh-CN" altLang="en-US" smtClean="0">
                <a:latin typeface="Arial" pitchFamily="34" charset="0"/>
              </a:rPr>
              <a:t>张某某</a:t>
            </a:r>
            <a:r>
              <a:rPr lang="en-US" altLang="zh-CN" smtClean="0">
                <a:latin typeface="Arial" pitchFamily="34" charset="0"/>
              </a:rPr>
              <a:t>,et al”</a:t>
            </a:r>
            <a:r>
              <a:rPr lang="zh-CN" altLang="en-US" smtClean="0">
                <a:latin typeface="Arial" pitchFamily="34" charset="0"/>
              </a:rPr>
              <a:t>字样而不是中文习惯里的“刘某某、张某某，等”字样。 </a:t>
            </a:r>
            <a:r>
              <a:rPr lang="en-US" altLang="zh-CN" smtClean="0">
                <a:latin typeface="Arial" pitchFamily="34" charset="0"/>
              </a:rPr>
              <a:t>7</a:t>
            </a:r>
            <a:r>
              <a:rPr lang="zh-CN" altLang="en-US" smtClean="0">
                <a:latin typeface="Arial" pitchFamily="34" charset="0"/>
              </a:rPr>
              <a:t>、与</a:t>
            </a:r>
            <a:r>
              <a:rPr lang="en-US" altLang="zh-CN" smtClean="0">
                <a:latin typeface="Arial" pitchFamily="34" charset="0"/>
              </a:rPr>
              <a:t>WORD</a:t>
            </a:r>
            <a:r>
              <a:rPr lang="zh-CN" altLang="en-US" smtClean="0">
                <a:latin typeface="Arial" pitchFamily="34" charset="0"/>
              </a:rPr>
              <a:t>的真正协同功能。安装了</a:t>
            </a:r>
            <a:r>
              <a:rPr lang="en-US" altLang="zh-CN" smtClean="0">
                <a:latin typeface="Arial" pitchFamily="34" charset="0"/>
              </a:rPr>
              <a:t>EN</a:t>
            </a:r>
            <a:r>
              <a:rPr lang="zh-CN" altLang="en-US" smtClean="0">
                <a:latin typeface="Arial" pitchFamily="34" charset="0"/>
              </a:rPr>
              <a:t>后，自动在</a:t>
            </a:r>
            <a:r>
              <a:rPr lang="en-US" altLang="zh-CN" smtClean="0">
                <a:latin typeface="Arial" pitchFamily="34" charset="0"/>
              </a:rPr>
              <a:t>WORD</a:t>
            </a:r>
            <a:r>
              <a:rPr lang="zh-CN" altLang="en-US" smtClean="0">
                <a:latin typeface="Arial" pitchFamily="34" charset="0"/>
              </a:rPr>
              <a:t>中建立了一个新的工具栏，我们在写作时最常用的几项功能都只需简单点击这个工具栏即可。 </a:t>
            </a:r>
          </a:p>
          <a:p>
            <a:pPr eaLnBrk="1" hangingPunct="1"/>
            <a:endParaRPr lang="en-US" altLang="zh-CN"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p:spPr>
        <p:txBody>
          <a:bodyPr/>
          <a:lstStyle/>
          <a:p>
            <a:r>
              <a:rPr lang="zh-CN" altLang="en-US" smtClean="0">
                <a:latin typeface="Arial" pitchFamily="34" charset="0"/>
              </a:rPr>
              <a:t>内容范围</a:t>
            </a:r>
            <a:endParaRPr lang="en-US" altLang="en-US" smtClean="0">
              <a:latin typeface="Arial" pitchFamily="34" charset="0"/>
            </a:endParaRPr>
          </a:p>
          <a:p>
            <a:r>
              <a:rPr lang="zh-CN" altLang="en-US" smtClean="0">
                <a:latin typeface="Arial" pitchFamily="34" charset="0"/>
              </a:rPr>
              <a:t>围绕所选主题，介绍自己巧用</a:t>
            </a:r>
            <a:r>
              <a:rPr lang="en-US" altLang="en-US" smtClean="0">
                <a:latin typeface="Arial" pitchFamily="34" charset="0"/>
              </a:rPr>
              <a:t>Web of Science</a:t>
            </a:r>
            <a:r>
              <a:rPr lang="zh-CN" altLang="en-US" smtClean="0">
                <a:latin typeface="Arial" pitchFamily="34" charset="0"/>
              </a:rPr>
              <a:t>平台上任一款数据库的心得、实践经验、应用技巧等，</a:t>
            </a:r>
            <a:r>
              <a:rPr lang="zh-CN" altLang="en-US" b="1" smtClean="0">
                <a:latin typeface="Arial" pitchFamily="34" charset="0"/>
              </a:rPr>
              <a:t>例如：</a:t>
            </a:r>
            <a:endParaRPr lang="en-US" altLang="zh-CN" b="1" smtClean="0">
              <a:latin typeface="Arial" pitchFamily="34" charset="0"/>
            </a:endParaRPr>
          </a:p>
          <a:p>
            <a:r>
              <a:rPr lang="zh-CN" altLang="en-US" smtClean="0">
                <a:latin typeface="Arial" pitchFamily="34" charset="0"/>
              </a:rPr>
              <a:t>在科研课题的探索发现中，使用</a:t>
            </a:r>
            <a:r>
              <a:rPr lang="en-US" altLang="en-US" smtClean="0">
                <a:latin typeface="Arial" pitchFamily="34" charset="0"/>
              </a:rPr>
              <a:t>Web of Science</a:t>
            </a:r>
            <a:r>
              <a:rPr lang="en-US" altLang="en-US" baseline="30000" smtClean="0">
                <a:latin typeface="Arial" pitchFamily="34" charset="0"/>
              </a:rPr>
              <a:t>TM</a:t>
            </a:r>
            <a:r>
              <a:rPr lang="zh-CN" altLang="en-US" smtClean="0">
                <a:latin typeface="Arial" pitchFamily="34" charset="0"/>
              </a:rPr>
              <a:t>平台中的数据锁定相关领域研究前沿的实践经验；</a:t>
            </a:r>
            <a:endParaRPr lang="en-US" altLang="en-US" smtClean="0">
              <a:latin typeface="Arial" pitchFamily="34" charset="0"/>
            </a:endParaRPr>
          </a:p>
          <a:p>
            <a:r>
              <a:rPr lang="zh-CN" altLang="en-US" smtClean="0">
                <a:latin typeface="Arial" pitchFamily="34" charset="0"/>
              </a:rPr>
              <a:t>在论文写作中，如何事半功倍的利用</a:t>
            </a:r>
            <a:r>
              <a:rPr lang="en-US" altLang="en-US" smtClean="0">
                <a:latin typeface="Arial" pitchFamily="34" charset="0"/>
              </a:rPr>
              <a:t>EndNote</a:t>
            </a:r>
            <a:r>
              <a:rPr lang="zh-CN" altLang="en-US" smtClean="0">
                <a:latin typeface="Arial" pitchFamily="34" charset="0"/>
              </a:rPr>
              <a:t>进行文献管理、论文写作、团队分享；</a:t>
            </a:r>
            <a:endParaRPr lang="en-US" altLang="en-US" smtClean="0">
              <a:latin typeface="Arial" pitchFamily="34" charset="0"/>
            </a:endParaRPr>
          </a:p>
          <a:p>
            <a:r>
              <a:rPr lang="zh-CN" altLang="en-US" smtClean="0">
                <a:latin typeface="Arial" pitchFamily="34" charset="0"/>
              </a:rPr>
              <a:t>在论文发表过程中， 如何通过</a:t>
            </a:r>
            <a:r>
              <a:rPr lang="en-US" altLang="en-US" smtClean="0">
                <a:latin typeface="Arial" pitchFamily="34" charset="0"/>
              </a:rPr>
              <a:t>Web of Science</a:t>
            </a:r>
            <a:r>
              <a:rPr lang="zh-CN" altLang="en-US" smtClean="0">
                <a:latin typeface="Arial" pitchFamily="34" charset="0"/>
              </a:rPr>
              <a:t>平台中的数据库和</a:t>
            </a:r>
            <a:r>
              <a:rPr lang="en-US" altLang="en-US" smtClean="0">
                <a:latin typeface="Arial" pitchFamily="34" charset="0"/>
              </a:rPr>
              <a:t>JCR</a:t>
            </a:r>
            <a:r>
              <a:rPr lang="zh-CN" altLang="en-US" smtClean="0">
                <a:latin typeface="Arial" pitchFamily="34" charset="0"/>
              </a:rPr>
              <a:t>选择适合的学术期刊进行投稿；</a:t>
            </a:r>
            <a:endParaRPr lang="en-US" altLang="en-US" smtClean="0">
              <a:latin typeface="Arial" pitchFamily="34" charset="0"/>
            </a:endParaRPr>
          </a:p>
          <a:p>
            <a:r>
              <a:rPr lang="zh-CN" altLang="en-US" smtClean="0">
                <a:latin typeface="Arial" pitchFamily="34" charset="0"/>
              </a:rPr>
              <a:t>科研绩效评估及分析时，利用</a:t>
            </a:r>
            <a:r>
              <a:rPr lang="en-US" altLang="en-US" smtClean="0">
                <a:latin typeface="Arial" pitchFamily="34" charset="0"/>
              </a:rPr>
              <a:t>InCites</a:t>
            </a:r>
            <a:r>
              <a:rPr lang="en-US" altLang="en-US" baseline="30000" smtClean="0">
                <a:latin typeface="Arial" pitchFamily="34" charset="0"/>
              </a:rPr>
              <a:t>TM</a:t>
            </a:r>
            <a:r>
              <a:rPr lang="zh-CN" altLang="en-US" smtClean="0">
                <a:latin typeface="Arial" pitchFamily="34" charset="0"/>
              </a:rPr>
              <a:t>或</a:t>
            </a:r>
            <a:r>
              <a:rPr lang="en-US" altLang="en-US" smtClean="0">
                <a:latin typeface="Arial" pitchFamily="34" charset="0"/>
              </a:rPr>
              <a:t>ESI</a:t>
            </a:r>
            <a:r>
              <a:rPr lang="en-US" altLang="en-US" baseline="30000" smtClean="0">
                <a:latin typeface="Arial" pitchFamily="34" charset="0"/>
              </a:rPr>
              <a:t>SM</a:t>
            </a:r>
            <a:r>
              <a:rPr lang="zh-CN" altLang="en-US" smtClean="0">
                <a:latin typeface="Arial" pitchFamily="34" charset="0"/>
              </a:rPr>
              <a:t>的应用实践</a:t>
            </a:r>
            <a:endParaRPr lang="en-US" altLang="en-US" smtClean="0">
              <a:latin typeface="Arial" pitchFamily="34" charset="0"/>
            </a:endParaRPr>
          </a:p>
          <a:p>
            <a:endParaRPr lang="en-US" altLang="en-US" smtClean="0">
              <a:latin typeface="Arial" pitchFamily="34" charset="0"/>
            </a:endParaRPr>
          </a:p>
        </p:txBody>
      </p:sp>
      <p:sp>
        <p:nvSpPr>
          <p:cNvPr id="146436" name="Slide Number Placeholder 3"/>
          <p:cNvSpPr>
            <a:spLocks noGrp="1"/>
          </p:cNvSpPr>
          <p:nvPr>
            <p:ph type="sldNum" sz="quarter" idx="5"/>
          </p:nvPr>
        </p:nvSpPr>
        <p:spPr>
          <a:noFill/>
        </p:spPr>
        <p:txBody>
          <a:bodyPr/>
          <a:lstStyle/>
          <a:p>
            <a:fld id="{495B37CF-4AFF-4E26-A994-2741ADAC8537}" type="slidenum">
              <a:rPr lang="zh-CN" altLang="en-US" smtClean="0"/>
              <a:pPr/>
              <a:t>93</a:t>
            </a:fld>
            <a:endParaRPr lang="en-US" altLang="zh-CN"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DFB2C2A-1DA2-4990-8314-0B27527FCA32}" type="slidenum">
              <a:rPr lang="en-US" altLang="zh-CN"/>
              <a:pPr/>
              <a:t>96</a:t>
            </a:fld>
            <a:endParaRPr lang="en-US" altLang="zh-CN"/>
          </a:p>
        </p:txBody>
      </p:sp>
      <p:sp>
        <p:nvSpPr>
          <p:cNvPr id="94211" name="Rectangle 2"/>
          <p:cNvSpPr>
            <a:spLocks noGrp="1" noRot="1" noChangeAspect="1" noChangeArrowheads="1" noTextEdit="1"/>
          </p:cNvSpPr>
          <p:nvPr>
            <p:ph type="sldImg"/>
          </p:nvPr>
        </p:nvSpPr>
        <p:spPr>
          <a:xfrm>
            <a:off x="1190625" y="641350"/>
            <a:ext cx="4654550" cy="3490913"/>
          </a:xfrm>
          <a:ln/>
        </p:spPr>
      </p:sp>
      <p:sp>
        <p:nvSpPr>
          <p:cNvPr id="94212" name="Rectangle 3"/>
          <p:cNvSpPr>
            <a:spLocks noGrp="1" noChangeArrowheads="1"/>
          </p:cNvSpPr>
          <p:nvPr>
            <p:ph type="body" idx="1"/>
          </p:nvPr>
        </p:nvSpPr>
        <p:spPr>
          <a:xfrm>
            <a:off x="324104" y="4302226"/>
            <a:ext cx="6444597" cy="4526874"/>
          </a:xfrm>
          <a:noFill/>
          <a:ln/>
        </p:spPr>
        <p:txBody>
          <a:bodyPr/>
          <a:lstStyle/>
          <a:p>
            <a:pPr eaLnBrk="1" hangingPunct="1"/>
            <a:endParaRPr lang="zh-CN" altLang="zh-CN"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355600" y="4321175"/>
            <a:ext cx="8410575" cy="0"/>
          </a:xfrm>
          <a:prstGeom prst="line">
            <a:avLst/>
          </a:prstGeom>
          <a:noFill/>
          <a:ln w="24130" cap="rnd">
            <a:solidFill>
              <a:schemeClr val="tx1"/>
            </a:solidFill>
            <a:prstDash val="sysDot"/>
            <a:round/>
            <a:headEnd/>
            <a:tailEnd/>
          </a:ln>
        </p:spPr>
        <p:txBody>
          <a:bodyPr/>
          <a:lstStyle/>
          <a:p>
            <a:pPr>
              <a:defRPr/>
            </a:pPr>
            <a:endParaRPr lang="zh-CN" altLang="en-US"/>
          </a:p>
        </p:txBody>
      </p:sp>
      <p:pic>
        <p:nvPicPr>
          <p:cNvPr id="5" name="Picture 6" descr="tr_hrz_rgb_pos"/>
          <p:cNvPicPr>
            <a:picLocks noChangeAspect="1" noChangeArrowheads="1"/>
          </p:cNvPicPr>
          <p:nvPr/>
        </p:nvPicPr>
        <p:blipFill>
          <a:blip r:embed="rId2" cstate="print"/>
          <a:srcRect b="20689"/>
          <a:stretch>
            <a:fillRect/>
          </a:stretch>
        </p:blipFill>
        <p:spPr bwMode="auto">
          <a:xfrm>
            <a:off x="6048375" y="5976938"/>
            <a:ext cx="2733675" cy="696912"/>
          </a:xfrm>
          <a:prstGeom prst="rect">
            <a:avLst/>
          </a:prstGeom>
          <a:noFill/>
          <a:ln w="9525">
            <a:noFill/>
            <a:miter lim="800000"/>
            <a:headEnd/>
            <a:tailEnd/>
          </a:ln>
        </p:spPr>
      </p:pic>
      <p:pic>
        <p:nvPicPr>
          <p:cNvPr id="6" name="Picture 11" descr="RTR8SGL"/>
          <p:cNvPicPr>
            <a:picLocks noChangeAspect="1" noChangeArrowheads="1"/>
          </p:cNvPicPr>
          <p:nvPr userDrawn="1"/>
        </p:nvPicPr>
        <p:blipFill>
          <a:blip r:embed="rId3" cstate="print"/>
          <a:srcRect/>
          <a:stretch>
            <a:fillRect/>
          </a:stretch>
        </p:blipFill>
        <p:spPr bwMode="auto">
          <a:xfrm>
            <a:off x="314325" y="381000"/>
            <a:ext cx="8467725" cy="2916238"/>
          </a:xfrm>
          <a:prstGeom prst="rect">
            <a:avLst/>
          </a:prstGeom>
          <a:noFill/>
          <a:ln w="9525">
            <a:noFill/>
            <a:miter lim="800000"/>
            <a:headEnd/>
            <a:tailEnd/>
          </a:ln>
        </p:spPr>
      </p:pic>
      <p:sp>
        <p:nvSpPr>
          <p:cNvPr id="16386" name="Rectangle 2"/>
          <p:cNvSpPr>
            <a:spLocks noGrp="1" noChangeArrowheads="1"/>
          </p:cNvSpPr>
          <p:nvPr>
            <p:ph type="ctrTitle"/>
          </p:nvPr>
        </p:nvSpPr>
        <p:spPr>
          <a:xfrm>
            <a:off x="361950" y="3448050"/>
            <a:ext cx="8382000" cy="819150"/>
          </a:xfrm>
        </p:spPr>
        <p:txBody>
          <a:bodyPr/>
          <a:lstStyle>
            <a:lvl1pPr>
              <a:defRPr sz="3200"/>
            </a:lvl1pPr>
          </a:lstStyle>
          <a:p>
            <a:r>
              <a:rPr lang="en-US"/>
              <a:t>Click to edit Master title style</a:t>
            </a:r>
          </a:p>
        </p:txBody>
      </p:sp>
      <p:sp>
        <p:nvSpPr>
          <p:cNvPr id="16387" name="Rectangle 3"/>
          <p:cNvSpPr>
            <a:spLocks noGrp="1" noChangeArrowheads="1"/>
          </p:cNvSpPr>
          <p:nvPr>
            <p:ph type="subTitle" idx="1"/>
          </p:nvPr>
        </p:nvSpPr>
        <p:spPr>
          <a:xfrm>
            <a:off x="361950" y="4435475"/>
            <a:ext cx="8382000" cy="1279525"/>
          </a:xfrm>
        </p:spPr>
        <p:txBody>
          <a:bodyPr rIns="0"/>
          <a:lstStyle>
            <a:lvl1pPr marL="0" indent="0">
              <a:lnSpc>
                <a:spcPct val="90000"/>
              </a:lnSpc>
              <a:spcBef>
                <a:spcPct val="0"/>
              </a:spcBef>
              <a:buFontTx/>
              <a:buNone/>
              <a:defRPr sz="1800"/>
            </a:lvl1pPr>
          </a:lstStyle>
          <a:p>
            <a:r>
              <a:rPr lang="en-US"/>
              <a:t>Click to edit Master subtitle style</a:t>
            </a: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5" name="Rectangle 5"/>
          <p:cNvSpPr>
            <a:spLocks noGrp="1" noChangeArrowheads="1"/>
          </p:cNvSpPr>
          <p:nvPr>
            <p:ph type="sldNum" sz="quarter" idx="11"/>
          </p:nvPr>
        </p:nvSpPr>
        <p:spPr>
          <a:ln/>
        </p:spPr>
        <p:txBody>
          <a:bodyPr/>
          <a:lstStyle>
            <a:lvl1pPr>
              <a:defRPr/>
            </a:lvl1pPr>
          </a:lstStyle>
          <a:p>
            <a:pPr>
              <a:defRPr/>
            </a:pPr>
            <a:fld id="{D65B5B8B-344C-4345-9966-C3C7A1A0DDE8}" type="slidenum">
              <a:rPr lang="en-US" altLang="zh-CN"/>
              <a:pPr>
                <a:defRPr/>
              </a:pPr>
              <a:t>‹#›</a:t>
            </a:fld>
            <a:endParaRPr lang="en-US" altLang="zh-CN"/>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5" name="Rectangle 5"/>
          <p:cNvSpPr>
            <a:spLocks noGrp="1" noChangeArrowheads="1"/>
          </p:cNvSpPr>
          <p:nvPr>
            <p:ph type="sldNum" sz="quarter" idx="11"/>
          </p:nvPr>
        </p:nvSpPr>
        <p:spPr>
          <a:ln/>
        </p:spPr>
        <p:txBody>
          <a:bodyPr/>
          <a:lstStyle>
            <a:lvl1pPr>
              <a:defRPr/>
            </a:lvl1pPr>
          </a:lstStyle>
          <a:p>
            <a:pPr>
              <a:defRPr/>
            </a:pPr>
            <a:fld id="{20CF3D47-2827-4C31-82C2-70A94624C32C}" type="slidenum">
              <a:rPr lang="en-US" altLang="zh-CN"/>
              <a:pPr>
                <a:defRPr/>
              </a:pPr>
              <a:t>‹#›</a:t>
            </a:fld>
            <a:endParaRPr lang="en-US" altLang="zh-CN"/>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3"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6" name="Rectangle 5"/>
          <p:cNvSpPr>
            <a:spLocks noGrp="1" noChangeArrowheads="1"/>
          </p:cNvSpPr>
          <p:nvPr>
            <p:ph type="sldNum" sz="quarter" idx="11"/>
          </p:nvPr>
        </p:nvSpPr>
        <p:spPr>
          <a:ln/>
        </p:spPr>
        <p:txBody>
          <a:bodyPr/>
          <a:lstStyle>
            <a:lvl1pPr>
              <a:defRPr/>
            </a:lvl1pPr>
          </a:lstStyle>
          <a:p>
            <a:pPr>
              <a:defRPr/>
            </a:pPr>
            <a:fld id="{C2570AC1-8E69-45DE-A4A0-F2E084F7EFEA}" type="slidenum">
              <a:rPr lang="en-US" altLang="zh-CN"/>
              <a:pPr>
                <a:defRPr/>
              </a:pPr>
              <a:t>‹#›</a:t>
            </a:fld>
            <a:endParaRPr lang="en-US" altLang="zh-CN"/>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8" name="Rectangle 5"/>
          <p:cNvSpPr>
            <a:spLocks noGrp="1" noChangeArrowheads="1"/>
          </p:cNvSpPr>
          <p:nvPr>
            <p:ph type="sldNum" sz="quarter" idx="11"/>
          </p:nvPr>
        </p:nvSpPr>
        <p:spPr>
          <a:ln/>
        </p:spPr>
        <p:txBody>
          <a:bodyPr/>
          <a:lstStyle>
            <a:lvl1pPr>
              <a:defRPr/>
            </a:lvl1pPr>
          </a:lstStyle>
          <a:p>
            <a:pPr>
              <a:defRPr/>
            </a:pPr>
            <a:fld id="{D6DBDD84-4562-42A2-B590-9BA382C50578}" type="slidenum">
              <a:rPr lang="en-US" altLang="zh-CN"/>
              <a:pPr>
                <a:defRPr/>
              </a:pPr>
              <a:t>‹#›</a:t>
            </a:fld>
            <a:endParaRPr lang="en-US" altLang="zh-CN"/>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4" name="Rectangle 5"/>
          <p:cNvSpPr>
            <a:spLocks noGrp="1" noChangeArrowheads="1"/>
          </p:cNvSpPr>
          <p:nvPr>
            <p:ph type="sldNum" sz="quarter" idx="11"/>
          </p:nvPr>
        </p:nvSpPr>
        <p:spPr>
          <a:ln/>
        </p:spPr>
        <p:txBody>
          <a:bodyPr/>
          <a:lstStyle>
            <a:lvl1pPr>
              <a:defRPr/>
            </a:lvl1pPr>
          </a:lstStyle>
          <a:p>
            <a:pPr>
              <a:defRPr/>
            </a:pPr>
            <a:fld id="{078380E9-3477-472B-8C9A-984AE86DA166}" type="slidenum">
              <a:rPr lang="en-US" altLang="zh-CN"/>
              <a:pPr>
                <a:defRPr/>
              </a:pPr>
              <a:t>‹#›</a:t>
            </a:fld>
            <a:endParaRPr lang="en-US" altLang="zh-CN"/>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3" name="Rectangle 5"/>
          <p:cNvSpPr>
            <a:spLocks noGrp="1" noChangeArrowheads="1"/>
          </p:cNvSpPr>
          <p:nvPr>
            <p:ph type="sldNum" sz="quarter" idx="11"/>
          </p:nvPr>
        </p:nvSpPr>
        <p:spPr>
          <a:ln/>
        </p:spPr>
        <p:txBody>
          <a:bodyPr/>
          <a:lstStyle>
            <a:lvl1pPr>
              <a:defRPr/>
            </a:lvl1pPr>
          </a:lstStyle>
          <a:p>
            <a:pPr>
              <a:defRPr/>
            </a:pPr>
            <a:fld id="{90298767-21B6-401A-B86C-1AE4363CC999}" type="slidenum">
              <a:rPr lang="en-US" altLang="zh-CN"/>
              <a:pPr>
                <a:defRPr/>
              </a:pPr>
              <a:t>‹#›</a:t>
            </a:fld>
            <a:endParaRPr lang="en-US" altLang="zh-CN"/>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6" name="Rectangle 5"/>
          <p:cNvSpPr>
            <a:spLocks noGrp="1" noChangeArrowheads="1"/>
          </p:cNvSpPr>
          <p:nvPr>
            <p:ph type="sldNum" sz="quarter" idx="11"/>
          </p:nvPr>
        </p:nvSpPr>
        <p:spPr>
          <a:ln/>
        </p:spPr>
        <p:txBody>
          <a:bodyPr/>
          <a:lstStyle>
            <a:lvl1pPr>
              <a:defRPr/>
            </a:lvl1pPr>
          </a:lstStyle>
          <a:p>
            <a:pPr>
              <a:defRPr/>
            </a:pPr>
            <a:fld id="{70566749-CD83-4A3D-99F1-CBBB78C7DF45}" type="slidenum">
              <a:rPr lang="en-US" altLang="zh-CN"/>
              <a:pPr>
                <a:defRPr/>
              </a:pPr>
              <a:t>‹#›</a:t>
            </a:fld>
            <a:endParaRPr lang="en-US" altLang="zh-CN"/>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6" name="Rectangle 5"/>
          <p:cNvSpPr>
            <a:spLocks noGrp="1" noChangeArrowheads="1"/>
          </p:cNvSpPr>
          <p:nvPr>
            <p:ph type="sldNum" sz="quarter" idx="11"/>
          </p:nvPr>
        </p:nvSpPr>
        <p:spPr>
          <a:ln/>
        </p:spPr>
        <p:txBody>
          <a:bodyPr/>
          <a:lstStyle>
            <a:lvl1pPr>
              <a:defRPr/>
            </a:lvl1pPr>
          </a:lstStyle>
          <a:p>
            <a:pPr>
              <a:defRPr/>
            </a:pPr>
            <a:fld id="{812998C0-375B-4326-91F9-2E1AF5F98AF3}" type="slidenum">
              <a:rPr lang="en-US" altLang="zh-CN"/>
              <a:pPr>
                <a:defRPr/>
              </a:pPr>
              <a:t>‹#›</a:t>
            </a:fld>
            <a:endParaRPr lang="en-US" altLang="zh-CN"/>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5" name="Rectangle 5"/>
          <p:cNvSpPr>
            <a:spLocks noGrp="1" noChangeArrowheads="1"/>
          </p:cNvSpPr>
          <p:nvPr>
            <p:ph type="sldNum" sz="quarter" idx="11"/>
          </p:nvPr>
        </p:nvSpPr>
        <p:spPr>
          <a:ln/>
        </p:spPr>
        <p:txBody>
          <a:bodyPr/>
          <a:lstStyle>
            <a:lvl1pPr>
              <a:defRPr/>
            </a:lvl1pPr>
          </a:lstStyle>
          <a:p>
            <a:pPr>
              <a:defRPr/>
            </a:pPr>
            <a:fld id="{33475CF4-3926-4B1C-90D8-5C8A83045F5A}" type="slidenum">
              <a:rPr lang="en-US" altLang="zh-CN"/>
              <a:pPr>
                <a:defRPr/>
              </a:pPr>
              <a:t>‹#›</a:t>
            </a:fld>
            <a:endParaRPr lang="en-US" altLang="zh-CN"/>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5250" y="506413"/>
            <a:ext cx="1841500" cy="55895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7575" y="506413"/>
            <a:ext cx="5375275" cy="5589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5" name="Rectangle 5"/>
          <p:cNvSpPr>
            <a:spLocks noGrp="1" noChangeArrowheads="1"/>
          </p:cNvSpPr>
          <p:nvPr>
            <p:ph type="sldNum" sz="quarter" idx="11"/>
          </p:nvPr>
        </p:nvSpPr>
        <p:spPr>
          <a:ln/>
        </p:spPr>
        <p:txBody>
          <a:bodyPr/>
          <a:lstStyle>
            <a:lvl1pPr>
              <a:defRPr/>
            </a:lvl1pPr>
          </a:lstStyle>
          <a:p>
            <a:pPr>
              <a:defRPr/>
            </a:pPr>
            <a:fld id="{6AB1AA9B-73E9-44C5-85FF-B2B6A72D46BB}" type="slidenum">
              <a:rPr lang="en-US" altLang="zh-CN"/>
              <a:pPr>
                <a:defRPr/>
              </a:pPr>
              <a:t>‹#›</a:t>
            </a:fld>
            <a:endParaRPr lang="en-US" altLang="zh-CN"/>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7575" y="506413"/>
            <a:ext cx="7369175" cy="8366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7575" y="1525588"/>
            <a:ext cx="3608388"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3" y="1525588"/>
            <a:ext cx="3608387"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6" name="Rectangle 5"/>
          <p:cNvSpPr>
            <a:spLocks noGrp="1" noChangeArrowheads="1"/>
          </p:cNvSpPr>
          <p:nvPr>
            <p:ph type="sldNum" sz="quarter" idx="11"/>
          </p:nvPr>
        </p:nvSpPr>
        <p:spPr>
          <a:ln/>
        </p:spPr>
        <p:txBody>
          <a:bodyPr/>
          <a:lstStyle>
            <a:lvl1pPr>
              <a:defRPr/>
            </a:lvl1pPr>
          </a:lstStyle>
          <a:p>
            <a:pPr>
              <a:defRPr/>
            </a:pPr>
            <a:fld id="{24A9136A-DBA9-4900-BCD3-F519167277D2}" type="slidenum">
              <a:rPr lang="en-US" altLang="zh-CN"/>
              <a:pPr>
                <a:defRPr/>
              </a:pPr>
              <a:t>‹#›</a:t>
            </a:fld>
            <a:endParaRPr lang="en-US" altLang="zh-CN"/>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7575" y="506413"/>
            <a:ext cx="7369175" cy="8366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7575" y="1525588"/>
            <a:ext cx="7369175" cy="4570412"/>
          </a:xfrm>
        </p:spPr>
        <p:txBody>
          <a:bodyPr/>
          <a:lstStyle/>
          <a:p>
            <a:pPr lvl="0"/>
            <a:endParaRPr lang="en-US" noProof="0" dirty="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zh-CN" altLang="zh-CN"/>
          </a:p>
        </p:txBody>
      </p:sp>
      <p:sp>
        <p:nvSpPr>
          <p:cNvPr id="5" name="Rectangle 5"/>
          <p:cNvSpPr>
            <a:spLocks noGrp="1" noChangeArrowheads="1"/>
          </p:cNvSpPr>
          <p:nvPr>
            <p:ph type="sldNum" sz="quarter" idx="11"/>
          </p:nvPr>
        </p:nvSpPr>
        <p:spPr>
          <a:ln/>
        </p:spPr>
        <p:txBody>
          <a:bodyPr/>
          <a:lstStyle>
            <a:lvl1pPr>
              <a:defRPr/>
            </a:lvl1pPr>
          </a:lstStyle>
          <a:p>
            <a:pPr>
              <a:defRPr/>
            </a:pPr>
            <a:fld id="{FC05C965-B2E3-48A0-9056-B3B159CD9567}" type="slidenum">
              <a:rPr lang="en-US" altLang="zh-CN"/>
              <a:pPr>
                <a:defRPr/>
              </a:pPr>
              <a:t>‹#›</a:t>
            </a:fld>
            <a:endParaRPr lang="en-US" altLang="zh-CN"/>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6022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11"/>
          <p:cNvSpPr>
            <a:spLocks noGrp="1" noChangeArrowheads="1"/>
          </p:cNvSpPr>
          <p:nvPr>
            <p:ph type="dt" sz="half" idx="10"/>
          </p:nvPr>
        </p:nvSpPr>
        <p:spPr>
          <a:xfrm>
            <a:off x="2082800" y="6524625"/>
            <a:ext cx="2130425" cy="457200"/>
          </a:xfrm>
          <a:prstGeom prst="rect">
            <a:avLst/>
          </a:prstGeom>
        </p:spPr>
        <p:txBody>
          <a:bodyPr/>
          <a:lstStyle>
            <a:lvl1pPr>
              <a:defRPr>
                <a:solidFill>
                  <a:srgbClr val="4B4B4B"/>
                </a:solidFill>
                <a:latin typeface="Arial" charset="0"/>
                <a:ea typeface="宋体" charset="-122"/>
              </a:defRPr>
            </a:lvl1pPr>
          </a:lstStyle>
          <a:p>
            <a:pPr>
              <a:defRPr/>
            </a:pPr>
            <a:endParaRPr lang="en-US" altLang="en-US"/>
          </a:p>
        </p:txBody>
      </p:sp>
      <p:sp>
        <p:nvSpPr>
          <p:cNvPr id="4" name="Rectangle 13"/>
          <p:cNvSpPr>
            <a:spLocks noGrp="1" noChangeArrowheads="1"/>
          </p:cNvSpPr>
          <p:nvPr>
            <p:ph type="sldNum" sz="quarter" idx="11"/>
          </p:nvPr>
        </p:nvSpPr>
        <p:spPr/>
        <p:txBody>
          <a:bodyPr/>
          <a:lstStyle>
            <a:lvl1pPr>
              <a:defRPr/>
            </a:lvl1pPr>
          </a:lstStyle>
          <a:p>
            <a:pPr>
              <a:defRPr/>
            </a:pPr>
            <a:fld id="{806919C1-9D25-43A4-B89F-D30A59172DD7}" type="slidenum">
              <a:rPr lang="en-US" altLang="en-US"/>
              <a:pPr>
                <a:defRPr/>
              </a:pPr>
              <a:t>‹#›</a:t>
            </a:fld>
            <a:endParaRPr lang="en-US" altLang="en-US"/>
          </a:p>
        </p:txBody>
      </p:sp>
    </p:spTree>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8525" y="1528763"/>
            <a:ext cx="3617913"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8838" y="1528763"/>
            <a:ext cx="3617912"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488" y="519113"/>
            <a:ext cx="1846262" cy="55800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8525" y="519113"/>
            <a:ext cx="5389563" cy="55800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5.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2"/>
          <p:cNvSpPr txBox="1">
            <a:spLocks noChangeArrowheads="1"/>
          </p:cNvSpPr>
          <p:nvPr/>
        </p:nvSpPr>
        <p:spPr bwMode="auto">
          <a:xfrm>
            <a:off x="336550" y="1530350"/>
            <a:ext cx="2162175" cy="457200"/>
          </a:xfrm>
          <a:prstGeom prst="rect">
            <a:avLst/>
          </a:prstGeom>
          <a:noFill/>
          <a:ln w="9525">
            <a:noFill/>
            <a:miter lim="800000"/>
            <a:headEnd/>
            <a:tailEnd/>
          </a:ln>
        </p:spPr>
        <p:txBody>
          <a:bodyPr>
            <a:spAutoFit/>
          </a:bodyPr>
          <a:lstStyle/>
          <a:p>
            <a:pPr marL="228600" indent="-228600">
              <a:spcBef>
                <a:spcPct val="50000"/>
              </a:spcBef>
              <a:buClr>
                <a:schemeClr val="tx2"/>
              </a:buClr>
              <a:buFontTx/>
              <a:buChar char="•"/>
              <a:defRPr/>
            </a:pPr>
            <a:endParaRPr lang="zh-CN" altLang="zh-CN" sz="2400">
              <a:ea typeface="宋体" pitchFamily="2" charset="-122"/>
            </a:endParaRPr>
          </a:p>
        </p:txBody>
      </p:sp>
      <p:pic>
        <p:nvPicPr>
          <p:cNvPr id="1027" name="Picture 3" descr="TR_SlideLogo_BW600"/>
          <p:cNvPicPr>
            <a:picLocks noChangeAspect="1" noChangeArrowheads="1"/>
          </p:cNvPicPr>
          <p:nvPr/>
        </p:nvPicPr>
        <p:blipFill>
          <a:blip r:embed="rId16" cstate="print"/>
          <a:srcRect/>
          <a:stretch>
            <a:fillRect/>
          </a:stretch>
        </p:blipFill>
        <p:spPr bwMode="auto">
          <a:xfrm>
            <a:off x="371475" y="6323013"/>
            <a:ext cx="1652588" cy="536575"/>
          </a:xfrm>
          <a:prstGeom prst="rect">
            <a:avLst/>
          </a:prstGeom>
          <a:noFill/>
          <a:ln w="9525">
            <a:noFill/>
            <a:miter lim="800000"/>
            <a:headEnd/>
            <a:tailEnd/>
          </a:ln>
        </p:spPr>
      </p:pic>
      <p:sp>
        <p:nvSpPr>
          <p:cNvPr id="15364" name="Rectangle 4"/>
          <p:cNvSpPr>
            <a:spLocks noGrp="1" noChangeArrowheads="1"/>
          </p:cNvSpPr>
          <p:nvPr>
            <p:ph type="ftr" sz="quarter" idx="3"/>
          </p:nvPr>
        </p:nvSpPr>
        <p:spPr bwMode="auto">
          <a:xfrm>
            <a:off x="3124200" y="6394450"/>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defRPr sz="900">
                <a:solidFill>
                  <a:schemeClr val="bg1"/>
                </a:solidFill>
                <a:latin typeface="Arial" charset="0"/>
                <a:ea typeface="宋体" charset="-122"/>
              </a:defRPr>
            </a:lvl1pPr>
          </a:lstStyle>
          <a:p>
            <a:pPr>
              <a:defRPr/>
            </a:pPr>
            <a:endParaRPr lang="zh-CN" altLang="zh-CN"/>
          </a:p>
        </p:txBody>
      </p:sp>
      <p:sp>
        <p:nvSpPr>
          <p:cNvPr id="15365" name="Rectangle 5"/>
          <p:cNvSpPr>
            <a:spLocks noGrp="1" noChangeArrowheads="1"/>
          </p:cNvSpPr>
          <p:nvPr>
            <p:ph type="sldNum" sz="quarter" idx="4"/>
          </p:nvPr>
        </p:nvSpPr>
        <p:spPr bwMode="auto">
          <a:xfrm>
            <a:off x="8424863" y="6394450"/>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atin typeface="Arial" pitchFamily="34" charset="0"/>
                <a:ea typeface="宋体" pitchFamily="2" charset="-122"/>
              </a:defRPr>
            </a:lvl1pPr>
          </a:lstStyle>
          <a:p>
            <a:pPr>
              <a:defRPr/>
            </a:pPr>
            <a:fld id="{A0A10422-9E0E-45C6-A238-BFD1AD885429}" type="slidenum">
              <a:rPr lang="en-US" altLang="zh-CN"/>
              <a:pPr>
                <a:defRPr/>
              </a:pPr>
              <a:t>‹#›</a:t>
            </a:fld>
            <a:endParaRPr lang="en-US" altLang="zh-CN"/>
          </a:p>
        </p:txBody>
      </p:sp>
      <p:sp>
        <p:nvSpPr>
          <p:cNvPr id="1030" name="Rectangle 6"/>
          <p:cNvSpPr>
            <a:spLocks noGrp="1" noChangeArrowheads="1"/>
          </p:cNvSpPr>
          <p:nvPr>
            <p:ph type="title"/>
          </p:nvPr>
        </p:nvSpPr>
        <p:spPr bwMode="auto">
          <a:xfrm>
            <a:off x="917575"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ltLang="zh-CN" smtClean="0"/>
              <a:t>Click to edit Master title style</a:t>
            </a:r>
          </a:p>
        </p:txBody>
      </p:sp>
      <p:sp>
        <p:nvSpPr>
          <p:cNvPr id="1031" name="Rectangle 7"/>
          <p:cNvSpPr>
            <a:spLocks noGrp="1" noChangeArrowheads="1"/>
          </p:cNvSpPr>
          <p:nvPr>
            <p:ph type="body" idx="1"/>
          </p:nvPr>
        </p:nvSpPr>
        <p:spPr bwMode="auto">
          <a:xfrm>
            <a:off x="917575"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pic>
        <p:nvPicPr>
          <p:cNvPr id="1032" name="Picture 8" descr="slideMaster_Logo600"/>
          <p:cNvPicPr>
            <a:picLocks noChangeAspect="1" noChangeArrowheads="1"/>
          </p:cNvPicPr>
          <p:nvPr/>
        </p:nvPicPr>
        <p:blipFill>
          <a:blip r:embed="rId17" cstate="print"/>
          <a:srcRect/>
          <a:stretch>
            <a:fillRect/>
          </a:stretch>
        </p:blipFill>
        <p:spPr bwMode="hidden">
          <a:xfrm>
            <a:off x="371475" y="6323013"/>
            <a:ext cx="1644650" cy="528637"/>
          </a:xfrm>
          <a:prstGeom prst="rect">
            <a:avLst/>
          </a:prstGeom>
          <a:noFill/>
          <a:ln w="9525">
            <a:noFill/>
            <a:miter lim="800000"/>
            <a:headEnd/>
            <a:tailEnd/>
          </a:ln>
        </p:spPr>
      </p:pic>
      <p:sp>
        <p:nvSpPr>
          <p:cNvPr id="1033" name="Line 9"/>
          <p:cNvSpPr>
            <a:spLocks noChangeShapeType="1"/>
          </p:cNvSpPr>
          <p:nvPr/>
        </p:nvSpPr>
        <p:spPr bwMode="auto">
          <a:xfrm>
            <a:off x="917575" y="1365250"/>
            <a:ext cx="7369175" cy="0"/>
          </a:xfrm>
          <a:prstGeom prst="line">
            <a:avLst/>
          </a:prstGeom>
          <a:noFill/>
          <a:ln w="24130" cap="rnd">
            <a:solidFill>
              <a:schemeClr val="tx1"/>
            </a:solidFill>
            <a:prstDash val="sysDot"/>
            <a:round/>
            <a:headEnd/>
            <a:tailEnd/>
          </a:ln>
        </p:spPr>
        <p:txBody>
          <a:bodyP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4663" r:id="rId1"/>
    <p:sldLayoutId id="2147484640" r:id="rId2"/>
    <p:sldLayoutId id="2147484641" r:id="rId3"/>
    <p:sldLayoutId id="2147484642" r:id="rId4"/>
    <p:sldLayoutId id="2147484643" r:id="rId5"/>
    <p:sldLayoutId id="2147484644" r:id="rId6"/>
    <p:sldLayoutId id="2147484645" r:id="rId7"/>
    <p:sldLayoutId id="2147484646" r:id="rId8"/>
    <p:sldLayoutId id="2147484647" r:id="rId9"/>
    <p:sldLayoutId id="2147484648" r:id="rId10"/>
    <p:sldLayoutId id="2147484649" r:id="rId11"/>
    <p:sldLayoutId id="2147484650" r:id="rId12"/>
    <p:sldLayoutId id="2147484651" r:id="rId13"/>
    <p:sldLayoutId id="2147484664" r:id="rId14"/>
  </p:sldLayoutIdLst>
  <p:transition spd="med">
    <p:fade/>
  </p:transition>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charset="0"/>
        </a:defRPr>
      </a:lvl2pPr>
      <a:lvl3pPr algn="l" rtl="0" eaLnBrk="0" fontAlgn="base" hangingPunct="0">
        <a:lnSpc>
          <a:spcPct val="90000"/>
        </a:lnSpc>
        <a:spcBef>
          <a:spcPct val="0"/>
        </a:spcBef>
        <a:spcAft>
          <a:spcPct val="0"/>
        </a:spcAft>
        <a:defRPr sz="2800">
          <a:solidFill>
            <a:schemeClr val="tx2"/>
          </a:solidFill>
          <a:latin typeface="Arial" charset="0"/>
        </a:defRPr>
      </a:lvl3pPr>
      <a:lvl4pPr algn="l" rtl="0" eaLnBrk="0" fontAlgn="base" hangingPunct="0">
        <a:lnSpc>
          <a:spcPct val="90000"/>
        </a:lnSpc>
        <a:spcBef>
          <a:spcPct val="0"/>
        </a:spcBef>
        <a:spcAft>
          <a:spcPct val="0"/>
        </a:spcAft>
        <a:defRPr sz="2800">
          <a:solidFill>
            <a:schemeClr val="tx2"/>
          </a:solidFill>
          <a:latin typeface="Arial" charset="0"/>
        </a:defRPr>
      </a:lvl4pPr>
      <a:lvl5pPr algn="l" rtl="0" eaLnBrk="0" fontAlgn="base" hangingPunct="0">
        <a:lnSpc>
          <a:spcPct val="90000"/>
        </a:lnSpc>
        <a:spcBef>
          <a:spcPct val="0"/>
        </a:spcBef>
        <a:spcAft>
          <a:spcPct val="0"/>
        </a:spcAft>
        <a:defRPr sz="2800">
          <a:solidFill>
            <a:schemeClr val="tx2"/>
          </a:solidFill>
          <a:latin typeface="Arial" charset="0"/>
        </a:defRPr>
      </a:lvl5pPr>
      <a:lvl6pPr marL="457200" algn="l" rtl="0" fontAlgn="base">
        <a:lnSpc>
          <a:spcPct val="90000"/>
        </a:lnSpc>
        <a:spcBef>
          <a:spcPct val="0"/>
        </a:spcBef>
        <a:spcAft>
          <a:spcPct val="0"/>
        </a:spcAft>
        <a:defRPr sz="2800">
          <a:solidFill>
            <a:schemeClr val="tx2"/>
          </a:solidFill>
          <a:latin typeface="Arial" charset="0"/>
        </a:defRPr>
      </a:lvl6pPr>
      <a:lvl7pPr marL="914400" algn="l" rtl="0" fontAlgn="base">
        <a:lnSpc>
          <a:spcPct val="90000"/>
        </a:lnSpc>
        <a:spcBef>
          <a:spcPct val="0"/>
        </a:spcBef>
        <a:spcAft>
          <a:spcPct val="0"/>
        </a:spcAft>
        <a:defRPr sz="2800">
          <a:solidFill>
            <a:schemeClr val="tx2"/>
          </a:solidFill>
          <a:latin typeface="Arial" charset="0"/>
        </a:defRPr>
      </a:lvl7pPr>
      <a:lvl8pPr marL="1371600" algn="l" rtl="0" fontAlgn="base">
        <a:lnSpc>
          <a:spcPct val="90000"/>
        </a:lnSpc>
        <a:spcBef>
          <a:spcPct val="0"/>
        </a:spcBef>
        <a:spcAft>
          <a:spcPct val="0"/>
        </a:spcAft>
        <a:defRPr sz="2800">
          <a:solidFill>
            <a:schemeClr val="tx2"/>
          </a:solidFill>
          <a:latin typeface="Arial" charset="0"/>
        </a:defRPr>
      </a:lvl8pPr>
      <a:lvl9pPr marL="1828800" algn="l" rtl="0" fontAlgn="base">
        <a:lnSpc>
          <a:spcPct val="90000"/>
        </a:lnSpc>
        <a:spcBef>
          <a:spcPct val="0"/>
        </a:spcBef>
        <a:spcAft>
          <a:spcPct val="0"/>
        </a:spcAft>
        <a:defRPr sz="2800">
          <a:solidFill>
            <a:schemeClr val="tx2"/>
          </a:solidFill>
          <a:latin typeface="Arial"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mn-lt"/>
          <a:ea typeface="+mn-ea"/>
          <a:cs typeface="+mn-cs"/>
        </a:defRPr>
      </a:lvl1pPr>
      <a:lvl2pPr marL="628650" indent="-285750" algn="l" rtl="0" eaLnBrk="0" fontAlgn="base" hangingPunct="0">
        <a:spcBef>
          <a:spcPct val="30000"/>
        </a:spcBef>
        <a:spcAft>
          <a:spcPct val="0"/>
        </a:spcAft>
        <a:buClr>
          <a:schemeClr val="tx2"/>
        </a:buClr>
        <a:buFont typeface="Arial" charset="0"/>
        <a:buChar char="–"/>
        <a:defRPr sz="2000">
          <a:solidFill>
            <a:schemeClr val="tx1"/>
          </a:solidFill>
          <a:latin typeface="+mn-lt"/>
        </a:defRPr>
      </a:lvl2pPr>
      <a:lvl3pPr marL="914400" indent="-171450" algn="l" rtl="0" eaLnBrk="0" fontAlgn="base" hangingPunct="0">
        <a:spcBef>
          <a:spcPct val="25000"/>
        </a:spcBef>
        <a:spcAft>
          <a:spcPct val="0"/>
        </a:spcAft>
        <a:buClr>
          <a:schemeClr val="tx2"/>
        </a:buClr>
        <a:buChar char="•"/>
        <a:defRPr>
          <a:solidFill>
            <a:schemeClr val="tx1"/>
          </a:solidFill>
          <a:latin typeface="+mn-lt"/>
        </a:defRPr>
      </a:lvl3pPr>
      <a:lvl4pPr marL="1257300" indent="-228600" algn="l" rtl="0" eaLnBrk="0" fontAlgn="base" hangingPunct="0">
        <a:spcBef>
          <a:spcPct val="20000"/>
        </a:spcBef>
        <a:spcAft>
          <a:spcPct val="0"/>
        </a:spcAft>
        <a:buClr>
          <a:schemeClr val="tx2"/>
        </a:buClr>
        <a:buFont typeface="Arial" charset="0"/>
        <a:buChar char="–"/>
        <a:defRPr sz="1600">
          <a:solidFill>
            <a:schemeClr val="tx1"/>
          </a:solidFill>
          <a:latin typeface="+mn-lt"/>
        </a:defRPr>
      </a:lvl4pPr>
      <a:lvl5pPr marL="1485900" indent="-114300" algn="l" rtl="0" eaLnBrk="0" fontAlgn="base" hangingPunct="0">
        <a:spcBef>
          <a:spcPct val="20000"/>
        </a:spcBef>
        <a:spcAft>
          <a:spcPct val="0"/>
        </a:spcAft>
        <a:buClr>
          <a:schemeClr val="tx2"/>
        </a:buClr>
        <a:buChar char="•"/>
        <a:defRPr sz="1400">
          <a:solidFill>
            <a:schemeClr val="tx1"/>
          </a:solidFill>
          <a:latin typeface="+mn-lt"/>
        </a:defRPr>
      </a:lvl5pPr>
      <a:lvl6pPr marL="1943100" indent="-114300" algn="l" rtl="0" fontAlgn="base">
        <a:spcBef>
          <a:spcPct val="20000"/>
        </a:spcBef>
        <a:spcAft>
          <a:spcPct val="0"/>
        </a:spcAft>
        <a:buClr>
          <a:schemeClr val="tx2"/>
        </a:buClr>
        <a:buChar char="•"/>
        <a:defRPr sz="1400">
          <a:solidFill>
            <a:schemeClr val="tx1"/>
          </a:solidFill>
          <a:latin typeface="+mn-lt"/>
        </a:defRPr>
      </a:lvl6pPr>
      <a:lvl7pPr marL="2400300" indent="-114300" algn="l" rtl="0" fontAlgn="base">
        <a:spcBef>
          <a:spcPct val="20000"/>
        </a:spcBef>
        <a:spcAft>
          <a:spcPct val="0"/>
        </a:spcAft>
        <a:buClr>
          <a:schemeClr val="tx2"/>
        </a:buClr>
        <a:buChar char="•"/>
        <a:defRPr sz="1400">
          <a:solidFill>
            <a:schemeClr val="tx1"/>
          </a:solidFill>
          <a:latin typeface="+mn-lt"/>
        </a:defRPr>
      </a:lvl7pPr>
      <a:lvl8pPr marL="2857500" indent="-114300" algn="l" rtl="0" fontAlgn="base">
        <a:spcBef>
          <a:spcPct val="20000"/>
        </a:spcBef>
        <a:spcAft>
          <a:spcPct val="0"/>
        </a:spcAft>
        <a:buClr>
          <a:schemeClr val="tx2"/>
        </a:buClr>
        <a:buChar char="•"/>
        <a:defRPr sz="1400">
          <a:solidFill>
            <a:schemeClr val="tx1"/>
          </a:solidFill>
          <a:latin typeface="+mn-lt"/>
        </a:defRPr>
      </a:lvl8pPr>
      <a:lvl9pPr marL="3314700" indent="-114300" algn="l" rtl="0" fontAlgn="base">
        <a:spcBef>
          <a:spcPct val="20000"/>
        </a:spcBef>
        <a:spcAft>
          <a:spcPct val="0"/>
        </a:spcAft>
        <a:buClr>
          <a:schemeClr val="tx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2050" name="Picture 15" descr="hc_DividerGraphBG_blue"/>
          <p:cNvPicPr>
            <a:picLocks noChangeAspect="1" noChangeArrowheads="1"/>
          </p:cNvPicPr>
          <p:nvPr/>
        </p:nvPicPr>
        <p:blipFill>
          <a:blip r:embed="rId13" cstate="print"/>
          <a:srcRect/>
          <a:stretch>
            <a:fillRect/>
          </a:stretch>
        </p:blipFill>
        <p:spPr bwMode="ltGray">
          <a:xfrm>
            <a:off x="0" y="0"/>
            <a:ext cx="9144000" cy="6858000"/>
          </a:xfrm>
          <a:prstGeom prst="rect">
            <a:avLst/>
          </a:prstGeom>
          <a:noFill/>
          <a:ln w="9525">
            <a:noFill/>
            <a:miter lim="800000"/>
            <a:headEnd/>
            <a:tailEnd/>
          </a:ln>
        </p:spPr>
      </p:pic>
      <p:sp>
        <p:nvSpPr>
          <p:cNvPr id="2051" name="Rectangle 17"/>
          <p:cNvSpPr>
            <a:spLocks noGrp="1" noChangeArrowheads="1"/>
          </p:cNvSpPr>
          <p:nvPr>
            <p:ph type="title"/>
          </p:nvPr>
        </p:nvSpPr>
        <p:spPr bwMode="auto">
          <a:xfrm>
            <a:off x="898525" y="519113"/>
            <a:ext cx="7388225" cy="7985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ltLang="zh-CN" smtClean="0"/>
              <a:t>CLICK TO EDIT MASTER TITLE STYLE</a:t>
            </a:r>
          </a:p>
        </p:txBody>
      </p:sp>
      <p:sp>
        <p:nvSpPr>
          <p:cNvPr id="2052" name="Rectangle 18"/>
          <p:cNvSpPr>
            <a:spLocks noGrp="1" noChangeArrowheads="1"/>
          </p:cNvSpPr>
          <p:nvPr>
            <p:ph type="body" idx="1"/>
          </p:nvPr>
        </p:nvSpPr>
        <p:spPr bwMode="auto">
          <a:xfrm>
            <a:off x="898525" y="1528763"/>
            <a:ext cx="738822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Tree>
  </p:cSld>
  <p:clrMap bg1="dk2" tx1="lt1" bg2="dk1" tx2="lt2" accent1="accent1" accent2="accent2" accent3="accent3" accent4="accent4" accent5="accent5" accent6="accent6" hlink="hlink" folHlink="folHlink"/>
  <p:sldLayoutIdLst>
    <p:sldLayoutId id="2147484652" r:id="rId1"/>
    <p:sldLayoutId id="2147484653" r:id="rId2"/>
    <p:sldLayoutId id="2147484654" r:id="rId3"/>
    <p:sldLayoutId id="2147484655" r:id="rId4"/>
    <p:sldLayoutId id="2147484656" r:id="rId5"/>
    <p:sldLayoutId id="2147484657" r:id="rId6"/>
    <p:sldLayoutId id="2147484658" r:id="rId7"/>
    <p:sldLayoutId id="2147484659" r:id="rId8"/>
    <p:sldLayoutId id="2147484660" r:id="rId9"/>
    <p:sldLayoutId id="2147484661" r:id="rId10"/>
    <p:sldLayoutId id="2147484662" r:id="rId11"/>
  </p:sldLayoutIdLst>
  <p:hf hdr="0" ftr="0" dt="0"/>
  <p:txStyles>
    <p:titleStyle>
      <a:lvl1pPr algn="l" rtl="0" eaLnBrk="0" fontAlgn="base" hangingPunct="0">
        <a:lnSpc>
          <a:spcPts val="2600"/>
        </a:lnSpc>
        <a:spcBef>
          <a:spcPct val="0"/>
        </a:spcBef>
        <a:spcAft>
          <a:spcPct val="0"/>
        </a:spcAft>
        <a:defRPr sz="2600">
          <a:solidFill>
            <a:schemeClr val="tx2"/>
          </a:solidFill>
          <a:latin typeface="+mj-lt"/>
          <a:ea typeface="+mj-ea"/>
          <a:cs typeface="+mj-cs"/>
        </a:defRPr>
      </a:lvl1pPr>
      <a:lvl2pPr algn="l" rtl="0" eaLnBrk="0" fontAlgn="base" hangingPunct="0">
        <a:lnSpc>
          <a:spcPts val="2600"/>
        </a:lnSpc>
        <a:spcBef>
          <a:spcPct val="0"/>
        </a:spcBef>
        <a:spcAft>
          <a:spcPct val="0"/>
        </a:spcAft>
        <a:defRPr sz="2600">
          <a:solidFill>
            <a:schemeClr val="tx2"/>
          </a:solidFill>
          <a:latin typeface="Arial" charset="0"/>
          <a:cs typeface="Arial" charset="0"/>
        </a:defRPr>
      </a:lvl2pPr>
      <a:lvl3pPr algn="l" rtl="0" eaLnBrk="0" fontAlgn="base" hangingPunct="0">
        <a:lnSpc>
          <a:spcPts val="2600"/>
        </a:lnSpc>
        <a:spcBef>
          <a:spcPct val="0"/>
        </a:spcBef>
        <a:spcAft>
          <a:spcPct val="0"/>
        </a:spcAft>
        <a:defRPr sz="2600">
          <a:solidFill>
            <a:schemeClr val="tx2"/>
          </a:solidFill>
          <a:latin typeface="Arial" charset="0"/>
          <a:cs typeface="Arial" charset="0"/>
        </a:defRPr>
      </a:lvl3pPr>
      <a:lvl4pPr algn="l" rtl="0" eaLnBrk="0" fontAlgn="base" hangingPunct="0">
        <a:lnSpc>
          <a:spcPts val="2600"/>
        </a:lnSpc>
        <a:spcBef>
          <a:spcPct val="0"/>
        </a:spcBef>
        <a:spcAft>
          <a:spcPct val="0"/>
        </a:spcAft>
        <a:defRPr sz="2600">
          <a:solidFill>
            <a:schemeClr val="tx2"/>
          </a:solidFill>
          <a:latin typeface="Arial" charset="0"/>
          <a:cs typeface="Arial" charset="0"/>
        </a:defRPr>
      </a:lvl4pPr>
      <a:lvl5pPr algn="l" rtl="0" eaLnBrk="0" fontAlgn="base" hangingPunct="0">
        <a:lnSpc>
          <a:spcPts val="2600"/>
        </a:lnSpc>
        <a:spcBef>
          <a:spcPct val="0"/>
        </a:spcBef>
        <a:spcAft>
          <a:spcPct val="0"/>
        </a:spcAft>
        <a:defRPr sz="2600">
          <a:solidFill>
            <a:schemeClr val="tx2"/>
          </a:solidFill>
          <a:latin typeface="Arial" charset="0"/>
          <a:cs typeface="Arial" charset="0"/>
        </a:defRPr>
      </a:lvl5pPr>
      <a:lvl6pPr marL="457200" algn="l" rtl="0" fontAlgn="base">
        <a:lnSpc>
          <a:spcPts val="2600"/>
        </a:lnSpc>
        <a:spcBef>
          <a:spcPct val="0"/>
        </a:spcBef>
        <a:spcAft>
          <a:spcPct val="0"/>
        </a:spcAft>
        <a:defRPr sz="2600">
          <a:solidFill>
            <a:schemeClr val="tx2"/>
          </a:solidFill>
          <a:latin typeface="Arial" charset="0"/>
          <a:cs typeface="Arial" charset="0"/>
        </a:defRPr>
      </a:lvl6pPr>
      <a:lvl7pPr marL="914400" algn="l" rtl="0" fontAlgn="base">
        <a:lnSpc>
          <a:spcPts val="2600"/>
        </a:lnSpc>
        <a:spcBef>
          <a:spcPct val="0"/>
        </a:spcBef>
        <a:spcAft>
          <a:spcPct val="0"/>
        </a:spcAft>
        <a:defRPr sz="2600">
          <a:solidFill>
            <a:schemeClr val="tx2"/>
          </a:solidFill>
          <a:latin typeface="Arial" charset="0"/>
          <a:cs typeface="Arial" charset="0"/>
        </a:defRPr>
      </a:lvl7pPr>
      <a:lvl8pPr marL="1371600" algn="l" rtl="0" fontAlgn="base">
        <a:lnSpc>
          <a:spcPts val="2600"/>
        </a:lnSpc>
        <a:spcBef>
          <a:spcPct val="0"/>
        </a:spcBef>
        <a:spcAft>
          <a:spcPct val="0"/>
        </a:spcAft>
        <a:defRPr sz="2600">
          <a:solidFill>
            <a:schemeClr val="tx2"/>
          </a:solidFill>
          <a:latin typeface="Arial" charset="0"/>
          <a:cs typeface="Arial" charset="0"/>
        </a:defRPr>
      </a:lvl8pPr>
      <a:lvl9pPr marL="1828800" algn="l" rtl="0" fontAlgn="base">
        <a:lnSpc>
          <a:spcPts val="2600"/>
        </a:lnSpc>
        <a:spcBef>
          <a:spcPct val="0"/>
        </a:spcBef>
        <a:spcAft>
          <a:spcPct val="0"/>
        </a:spcAft>
        <a:defRPr sz="2600">
          <a:solidFill>
            <a:schemeClr val="tx2"/>
          </a:solidFill>
          <a:latin typeface="Arial" charset="0"/>
          <a:cs typeface="Arial" charset="0"/>
        </a:defRPr>
      </a:lvl9pPr>
    </p:titleStyle>
    <p:bodyStyle>
      <a:lvl1pPr marL="228600" indent="-228600" algn="l" rtl="0" eaLnBrk="0" fontAlgn="base" hangingPunct="0">
        <a:spcBef>
          <a:spcPct val="50000"/>
        </a:spcBef>
        <a:spcAft>
          <a:spcPct val="0"/>
        </a:spcAft>
        <a:buChar char="•"/>
        <a:defRPr sz="2400">
          <a:solidFill>
            <a:schemeClr val="tx1"/>
          </a:solidFill>
          <a:latin typeface="+mn-lt"/>
          <a:ea typeface="+mn-ea"/>
          <a:cs typeface="+mn-cs"/>
        </a:defRPr>
      </a:lvl1pPr>
      <a:lvl2pPr marL="628650" indent="-285750" algn="l" rtl="0" eaLnBrk="0" fontAlgn="base" hangingPunct="0">
        <a:spcBef>
          <a:spcPct val="30000"/>
        </a:spcBef>
        <a:spcAft>
          <a:spcPct val="0"/>
        </a:spcAft>
        <a:buFont typeface="Arial" charset="0"/>
        <a:buChar char="–"/>
        <a:defRPr sz="2000">
          <a:solidFill>
            <a:schemeClr val="tx1"/>
          </a:solidFill>
          <a:latin typeface="+mn-lt"/>
          <a:cs typeface="+mn-cs"/>
        </a:defRPr>
      </a:lvl2pPr>
      <a:lvl3pPr marL="971550" indent="-228600" algn="l" rtl="0" eaLnBrk="0" fontAlgn="base" hangingPunct="0">
        <a:spcBef>
          <a:spcPct val="25000"/>
        </a:spcBef>
        <a:spcAft>
          <a:spcPct val="0"/>
        </a:spcAft>
        <a:buChar char="•"/>
        <a:defRPr>
          <a:solidFill>
            <a:schemeClr val="tx1"/>
          </a:solidFill>
          <a:latin typeface="+mn-lt"/>
          <a:cs typeface="+mn-cs"/>
        </a:defRPr>
      </a:lvl3pPr>
      <a:lvl4pPr marL="1257300" indent="-171450" algn="l" rtl="0" eaLnBrk="0" fontAlgn="base" hangingPunct="0">
        <a:spcBef>
          <a:spcPct val="20000"/>
        </a:spcBef>
        <a:spcAft>
          <a:spcPct val="0"/>
        </a:spcAft>
        <a:buFont typeface="Arial" charset="0"/>
        <a:buChar char="–"/>
        <a:defRPr sz="1600">
          <a:solidFill>
            <a:schemeClr val="tx1"/>
          </a:solidFill>
          <a:latin typeface="+mn-lt"/>
          <a:cs typeface="+mn-cs"/>
        </a:defRPr>
      </a:lvl4pPr>
      <a:lvl5pPr marL="1600200" indent="-228600" algn="l" rtl="0" eaLnBrk="0" fontAlgn="base" hangingPunct="0">
        <a:spcBef>
          <a:spcPct val="20000"/>
        </a:spcBef>
        <a:spcAft>
          <a:spcPct val="0"/>
        </a:spcAft>
        <a:buFont typeface="Arial" charset="0"/>
        <a:buChar char="–"/>
        <a:defRPr sz="1400">
          <a:solidFill>
            <a:schemeClr val="tx1"/>
          </a:solidFill>
          <a:latin typeface="+mn-lt"/>
          <a:cs typeface="+mn-cs"/>
        </a:defRPr>
      </a:lvl5pPr>
      <a:lvl6pPr marL="2057400" indent="-228600" algn="l" rtl="0" fontAlgn="base">
        <a:spcBef>
          <a:spcPct val="20000"/>
        </a:spcBef>
        <a:spcAft>
          <a:spcPct val="0"/>
        </a:spcAft>
        <a:buFont typeface="Arial" charset="0"/>
        <a:buChar char="–"/>
        <a:defRPr sz="1400">
          <a:solidFill>
            <a:schemeClr val="tx1"/>
          </a:solidFill>
          <a:latin typeface="+mn-lt"/>
          <a:cs typeface="+mn-cs"/>
        </a:defRPr>
      </a:lvl6pPr>
      <a:lvl7pPr marL="2514600" indent="-228600" algn="l" rtl="0" fontAlgn="base">
        <a:spcBef>
          <a:spcPct val="20000"/>
        </a:spcBef>
        <a:spcAft>
          <a:spcPct val="0"/>
        </a:spcAft>
        <a:buFont typeface="Arial" charset="0"/>
        <a:buChar char="–"/>
        <a:defRPr sz="1400">
          <a:solidFill>
            <a:schemeClr val="tx1"/>
          </a:solidFill>
          <a:latin typeface="+mn-lt"/>
          <a:cs typeface="+mn-cs"/>
        </a:defRPr>
      </a:lvl7pPr>
      <a:lvl8pPr marL="2971800" indent="-228600" algn="l" rtl="0" fontAlgn="base">
        <a:spcBef>
          <a:spcPct val="20000"/>
        </a:spcBef>
        <a:spcAft>
          <a:spcPct val="0"/>
        </a:spcAft>
        <a:buFont typeface="Arial" charset="0"/>
        <a:buChar char="–"/>
        <a:defRPr sz="1400">
          <a:solidFill>
            <a:schemeClr val="tx1"/>
          </a:solidFill>
          <a:latin typeface="+mn-lt"/>
          <a:cs typeface="+mn-cs"/>
        </a:defRPr>
      </a:lvl8pPr>
      <a:lvl9pPr marL="3429000" indent="-228600" algn="l" rtl="0" fontAlgn="base">
        <a:spcBef>
          <a:spcPct val="20000"/>
        </a:spcBef>
        <a:spcAft>
          <a:spcPct val="0"/>
        </a:spcAft>
        <a:buFont typeface="Arial" charset="0"/>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s.support.china@thomsonreuter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7.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61.jpeg"/><Relationship Id="rId4" Type="http://schemas.openxmlformats.org/officeDocument/2006/relationships/image" Target="../media/image60.jpeg"/></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0.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84.jpeg"/><Relationship Id="rId4" Type="http://schemas.openxmlformats.org/officeDocument/2006/relationships/image" Target="../media/image83.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7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91.jpeg"/></Relationships>
</file>

<file path=ppt/slides/_rels/slide7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7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101.png"/></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8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9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9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17.jpeg"/><Relationship Id="rId4" Type="http://schemas.openxmlformats.org/officeDocument/2006/relationships/image" Target="../media/image116.png"/></Relationships>
</file>

<file path=ppt/slides/_rels/slide9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mailto:ts.support.china@thomsonreuters.com"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lvl="0" eaLnBrk="1" hangingPunct="1"/>
            <a:r>
              <a:rPr lang="zh-CN" altLang="en-US" b="1" dirty="0" smtClean="0"/>
              <a:t>激励发现 推动创新</a:t>
            </a:r>
            <a:endParaRPr lang="en-US" altLang="zh-CN" b="1" dirty="0" smtClean="0">
              <a:solidFill>
                <a:schemeClr val="tx2"/>
              </a:solidFill>
            </a:endParaRPr>
          </a:p>
        </p:txBody>
      </p:sp>
      <p:sp>
        <p:nvSpPr>
          <p:cNvPr id="6" name="Rectangle 3"/>
          <p:cNvSpPr txBox="1">
            <a:spLocks noChangeArrowheads="1"/>
          </p:cNvSpPr>
          <p:nvPr/>
        </p:nvSpPr>
        <p:spPr bwMode="auto">
          <a:xfrm>
            <a:off x="353119" y="4837877"/>
            <a:ext cx="7832937" cy="154808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lnSpc>
                <a:spcPct val="120000"/>
              </a:lnSpc>
              <a:buClr>
                <a:schemeClr val="tx2"/>
              </a:buClr>
              <a:defRPr/>
            </a:pPr>
            <a:r>
              <a:rPr lang="zh-CN" altLang="en-US" sz="1800" b="0" kern="0" noProof="0" dirty="0" smtClean="0">
                <a:solidFill>
                  <a:schemeClr val="tx1"/>
                </a:solidFill>
                <a:latin typeface="+mn-lt"/>
                <a:ea typeface="黑体" pitchFamily="2" charset="-122"/>
              </a:rPr>
              <a:t>张丹丹</a:t>
            </a:r>
            <a:endParaRPr lang="en-US" altLang="zh-CN" sz="1800" b="0" kern="0" noProof="0" dirty="0" smtClean="0">
              <a:solidFill>
                <a:schemeClr val="tx1"/>
              </a:solidFill>
              <a:latin typeface="+mn-lt"/>
              <a:ea typeface="黑体" pitchFamily="2" charset="-122"/>
            </a:endParaRPr>
          </a:p>
          <a:p>
            <a:pPr lvl="0" eaLnBrk="0" hangingPunct="0">
              <a:lnSpc>
                <a:spcPct val="120000"/>
              </a:lnSpc>
              <a:buClr>
                <a:schemeClr val="tx2"/>
              </a:buClr>
              <a:defRPr/>
            </a:pPr>
            <a:r>
              <a:rPr lang="zh-CN" altLang="en-US" kern="0" dirty="0" smtClean="0">
                <a:latin typeface="+mn-lt"/>
                <a:ea typeface="黑体" pitchFamily="2" charset="-122"/>
                <a:cs typeface="Arial Unicode MS" pitchFamily="34" charset="-122"/>
              </a:rPr>
              <a:t>汤森路透 产品与解决方案部门</a:t>
            </a:r>
            <a:endParaRPr lang="en-US" altLang="zh-CN" sz="1800" b="0" dirty="0" smtClean="0">
              <a:solidFill>
                <a:schemeClr val="tx1"/>
              </a:solidFill>
              <a:latin typeface="Arial Unicode MS" pitchFamily="34" charset="-122"/>
              <a:ea typeface="Arial Unicode MS" pitchFamily="34" charset="-122"/>
              <a:cs typeface="Arial Unicode MS" pitchFamily="34" charset="-122"/>
            </a:endParaRPr>
          </a:p>
          <a:p>
            <a:r>
              <a:rPr lang="zh-CN" altLang="en-US" sz="1800" b="0" dirty="0" smtClean="0">
                <a:solidFill>
                  <a:schemeClr val="tx1"/>
                </a:solidFill>
                <a:latin typeface="Arial Unicode MS" pitchFamily="34" charset="-122"/>
                <a:ea typeface="Arial Unicode MS" pitchFamily="34" charset="-122"/>
                <a:cs typeface="Arial Unicode MS" pitchFamily="34" charset="-122"/>
              </a:rPr>
              <a:t>技术支持邮箱：</a:t>
            </a:r>
            <a:r>
              <a:rPr lang="en-US" altLang="zh-CN" sz="1800" dirty="0" smtClean="0">
                <a:latin typeface="Arial Unicode MS" pitchFamily="34" charset="-122"/>
                <a:ea typeface="Arial Unicode MS" pitchFamily="34" charset="-122"/>
                <a:cs typeface="Arial Unicode MS" pitchFamily="34" charset="-122"/>
                <a:hlinkClick r:id="rId3"/>
              </a:rPr>
              <a:t>ts.support.china@thomsonreuters.com</a:t>
            </a:r>
            <a:r>
              <a:rPr lang="en-US" altLang="zh-CN" sz="1800" dirty="0" smtClean="0">
                <a:latin typeface="Arial Unicode MS" pitchFamily="34" charset="-122"/>
                <a:ea typeface="Arial Unicode MS" pitchFamily="34" charset="-122"/>
                <a:cs typeface="Arial Unicode MS" pitchFamily="34" charset="-122"/>
              </a:rPr>
              <a:t> </a:t>
            </a:r>
            <a:endParaRPr lang="en-US" altLang="zh-CN" sz="1800" b="0" dirty="0" smtClean="0">
              <a:solidFill>
                <a:schemeClr val="tx1"/>
              </a:solidFill>
              <a:latin typeface="Arial Unicode MS" pitchFamily="34" charset="-122"/>
              <a:ea typeface="Arial Unicode MS" pitchFamily="34" charset="-122"/>
              <a:cs typeface="Arial Unicode MS" pitchFamily="34" charset="-122"/>
            </a:endParaRPr>
          </a:p>
          <a:p>
            <a:r>
              <a:rPr lang="zh-CN" altLang="en-US" sz="1800" b="0" dirty="0" smtClean="0">
                <a:solidFill>
                  <a:schemeClr val="tx1"/>
                </a:solidFill>
                <a:latin typeface="Arial Unicode MS" pitchFamily="34" charset="-122"/>
                <a:ea typeface="Arial Unicode MS" pitchFamily="34" charset="-122"/>
                <a:cs typeface="Arial Unicode MS" pitchFamily="34" charset="-122"/>
              </a:rPr>
              <a:t>技术支持电话：</a:t>
            </a:r>
            <a:r>
              <a:rPr lang="en-US" altLang="zh-CN" sz="1800" dirty="0">
                <a:latin typeface="Arial Unicode MS" pitchFamily="34" charset="-122"/>
                <a:ea typeface="Arial Unicode MS" pitchFamily="34" charset="-122"/>
                <a:cs typeface="Arial Unicode MS" pitchFamily="34" charset="-122"/>
              </a:rPr>
              <a:t> </a:t>
            </a:r>
            <a:r>
              <a:rPr lang="en-US" altLang="zh-CN" sz="1800" b="0" dirty="0">
                <a:solidFill>
                  <a:schemeClr val="tx1"/>
                </a:solidFill>
                <a:latin typeface="Arial Unicode MS" pitchFamily="34" charset="-122"/>
                <a:ea typeface="Arial Unicode MS" pitchFamily="34" charset="-122"/>
                <a:cs typeface="Arial Unicode MS" pitchFamily="34" charset="-122"/>
              </a:rPr>
              <a:t>400-8822-031 </a:t>
            </a:r>
            <a:r>
              <a:rPr lang="en-US" altLang="zh-CN" sz="1800" b="0" dirty="0" smtClean="0">
                <a:solidFill>
                  <a:schemeClr val="tx1"/>
                </a:solidFill>
                <a:latin typeface="Arial Unicode MS" pitchFamily="34" charset="-122"/>
                <a:ea typeface="Arial Unicode MS" pitchFamily="34" charset="-122"/>
                <a:cs typeface="Arial Unicode MS" pitchFamily="34" charset="-122"/>
              </a:rPr>
              <a:t>(</a:t>
            </a:r>
            <a:r>
              <a:rPr lang="zh-CN" altLang="en-US" sz="1800" b="0" dirty="0">
                <a:solidFill>
                  <a:schemeClr val="tx1"/>
                </a:solidFill>
                <a:latin typeface="Arial Unicode MS" pitchFamily="34" charset="-122"/>
                <a:ea typeface="Arial Unicode MS" pitchFamily="34" charset="-122"/>
                <a:cs typeface="Arial Unicode MS" pitchFamily="34" charset="-122"/>
              </a:rPr>
              <a:t>工作时间：周一至周五</a:t>
            </a:r>
            <a:r>
              <a:rPr lang="en-US" altLang="zh-CN" sz="1800" b="0" dirty="0">
                <a:solidFill>
                  <a:schemeClr val="tx1"/>
                </a:solidFill>
                <a:latin typeface="Arial Unicode MS" pitchFamily="34" charset="-122"/>
                <a:ea typeface="Arial Unicode MS" pitchFamily="34" charset="-122"/>
                <a:cs typeface="Arial Unicode MS" pitchFamily="34" charset="-122"/>
              </a:rPr>
              <a:t>, 9:00—17:00</a:t>
            </a:r>
            <a:r>
              <a:rPr lang="zh-CN" altLang="en-US" sz="1800" b="0" dirty="0">
                <a:solidFill>
                  <a:schemeClr val="tx1"/>
                </a:solidFill>
                <a:latin typeface="Arial Unicode MS" pitchFamily="34" charset="-122"/>
                <a:ea typeface="Arial Unicode MS" pitchFamily="34" charset="-122"/>
                <a:cs typeface="Arial Unicode MS" pitchFamily="34" charset="-122"/>
              </a:rPr>
              <a:t> </a:t>
            </a:r>
            <a:r>
              <a:rPr lang="en-US" altLang="zh-CN" sz="1800" b="0" dirty="0">
                <a:solidFill>
                  <a:schemeClr val="tx1"/>
                </a:solidFill>
                <a:latin typeface="Arial Unicode MS" pitchFamily="34" charset="-122"/>
                <a:ea typeface="Arial Unicode MS" pitchFamily="34" charset="-122"/>
                <a:cs typeface="Arial Unicode MS" pitchFamily="34" charset="-122"/>
              </a:rPr>
              <a:t>)</a:t>
            </a:r>
          </a:p>
          <a:p>
            <a:pPr marL="0" marR="0" lvl="0" indent="0" algn="l" defTabSz="914400" rtl="0" eaLnBrk="0" fontAlgn="base" latinLnBrk="0" hangingPunct="0">
              <a:lnSpc>
                <a:spcPct val="120000"/>
              </a:lnSpc>
              <a:spcBef>
                <a:spcPct val="0"/>
              </a:spcBef>
              <a:spcAft>
                <a:spcPct val="0"/>
              </a:spcAft>
              <a:buClr>
                <a:schemeClr val="tx2"/>
              </a:buClr>
              <a:buSzTx/>
              <a:buFontTx/>
              <a:buNone/>
              <a:tabLst/>
              <a:defRPr/>
            </a:pPr>
            <a:endParaRPr kumimoji="0" lang="en-US" altLang="zh-CN" sz="1800" b="0" i="0" u="none" strike="noStrike" kern="0" cap="none" spc="0" normalizeH="0" baseline="0" noProof="0" dirty="0" smtClean="0">
              <a:ln>
                <a:noFill/>
              </a:ln>
              <a:solidFill>
                <a:schemeClr val="tx1"/>
              </a:solidFill>
              <a:effectLst/>
              <a:uLnTx/>
              <a:uFillTx/>
              <a:latin typeface="+mn-lt"/>
              <a:ea typeface="黑体" pitchFamily="2" charset="-122"/>
            </a:endParaRPr>
          </a:p>
        </p:txBody>
      </p:sp>
      <p:pic>
        <p:nvPicPr>
          <p:cNvPr id="5" name="Picture 9" descr="\\Csmarketingservices\strategy$\Creative_Services_Jobs\1002157_BRAND3xSquare\April 2013\Art\RTRLNA2 - Cheryl Ravelo.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13871" y="376238"/>
            <a:ext cx="8597899" cy="310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cstate="print"/>
          <a:srcRect/>
          <a:stretch>
            <a:fillRect/>
          </a:stretch>
        </p:blipFill>
        <p:spPr bwMode="auto">
          <a:xfrm>
            <a:off x="7785098" y="5093607"/>
            <a:ext cx="894443" cy="844752"/>
          </a:xfrm>
          <a:prstGeom prst="rect">
            <a:avLst/>
          </a:prstGeom>
          <a:noFill/>
          <a:ln w="9525">
            <a:noFill/>
            <a:miter lim="800000"/>
            <a:headEnd/>
            <a:tailEnd/>
          </a:ln>
        </p:spPr>
      </p:pic>
      <p:sp>
        <p:nvSpPr>
          <p:cNvPr id="8" name="Rectangle 2"/>
          <p:cNvSpPr txBox="1">
            <a:spLocks noChangeArrowheads="1"/>
          </p:cNvSpPr>
          <p:nvPr/>
        </p:nvSpPr>
        <p:spPr bwMode="auto">
          <a:xfrm>
            <a:off x="319315" y="4006856"/>
            <a:ext cx="8926280" cy="81915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lnSpc>
                <a:spcPct val="90000"/>
              </a:lnSpc>
            </a:pPr>
            <a:r>
              <a:rPr lang="en-US" altLang="zh-CN" sz="2800" dirty="0" smtClean="0">
                <a:solidFill>
                  <a:schemeClr val="tx2"/>
                </a:solidFill>
              </a:rPr>
              <a:t>——</a:t>
            </a:r>
            <a:r>
              <a:rPr lang="en-US" sz="2800" dirty="0" smtClean="0">
                <a:solidFill>
                  <a:schemeClr val="tx2"/>
                </a:solidFill>
              </a:rPr>
              <a:t>Web of Science</a:t>
            </a:r>
            <a:r>
              <a:rPr lang="zh-CN" altLang="en-US" sz="2800" dirty="0" smtClean="0">
                <a:solidFill>
                  <a:schemeClr val="tx2"/>
                </a:solidFill>
              </a:rPr>
              <a:t>核心合集（</a:t>
            </a:r>
            <a:r>
              <a:rPr lang="en-US" sz="2800" dirty="0" smtClean="0">
                <a:solidFill>
                  <a:schemeClr val="tx2"/>
                </a:solidFill>
              </a:rPr>
              <a:t>SCIE</a:t>
            </a:r>
            <a:r>
              <a:rPr lang="zh-CN" altLang="en-US" sz="2800" dirty="0" smtClean="0">
                <a:solidFill>
                  <a:schemeClr val="tx2"/>
                </a:solidFill>
              </a:rPr>
              <a:t>）在科研中的应用</a:t>
            </a:r>
            <a:endParaRPr kumimoji="0" lang="en-US" altLang="zh-CN" sz="2800" b="1" i="0" u="none" strike="noStrike" kern="0" cap="none" spc="0" normalizeH="0" baseline="0" noProof="0" dirty="0" smtClean="0">
              <a:ln>
                <a:noFill/>
              </a:ln>
              <a:solidFill>
                <a:schemeClr val="tx2"/>
              </a:solidFill>
              <a:effectLst/>
              <a:uLnTx/>
              <a:uFillTx/>
              <a:latin typeface="+mj-lt"/>
              <a:ea typeface="+mj-ea"/>
              <a:cs typeface="+mj-cs"/>
            </a:endParaRPr>
          </a:p>
        </p:txBody>
      </p:sp>
    </p:spTree>
    <p:extLst>
      <p:ext uri="{BB962C8B-B14F-4D97-AF65-F5344CB8AC3E}">
        <p14:creationId xmlns="" xmlns:p14="http://schemas.microsoft.com/office/powerpoint/2010/main" val="2566454518"/>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85011" y="2420991"/>
            <a:ext cx="2016516" cy="2818666"/>
          </a:xfrm>
          <a:prstGeom prst="rect">
            <a:avLst/>
          </a:prstGeom>
          <a:noFill/>
          <a:ln w="9525">
            <a:noFill/>
            <a:miter lim="800000"/>
            <a:headEnd/>
            <a:tailEnd/>
          </a:ln>
        </p:spPr>
      </p:pic>
      <p:sp>
        <p:nvSpPr>
          <p:cNvPr id="5" name="TextBox 4"/>
          <p:cNvSpPr txBox="1"/>
          <p:nvPr/>
        </p:nvSpPr>
        <p:spPr>
          <a:xfrm>
            <a:off x="4260926" y="1950534"/>
            <a:ext cx="1414150" cy="400110"/>
          </a:xfrm>
          <a:prstGeom prst="rect">
            <a:avLst/>
          </a:prstGeom>
          <a:noFill/>
        </p:spPr>
        <p:txBody>
          <a:bodyPr wrap="square" rtlCol="0">
            <a:spAutoFit/>
          </a:bodyPr>
          <a:lstStyle/>
          <a:p>
            <a:r>
              <a:rPr lang="zh-CN" altLang="en-US" sz="2000" b="1" dirty="0" smtClean="0"/>
              <a:t>资料搜集</a:t>
            </a:r>
            <a:endParaRPr lang="zh-CN" altLang="en-US" sz="2000" b="1" dirty="0"/>
          </a:p>
        </p:txBody>
      </p:sp>
      <p:sp>
        <p:nvSpPr>
          <p:cNvPr id="8" name="TextBox 7"/>
          <p:cNvSpPr txBox="1"/>
          <p:nvPr/>
        </p:nvSpPr>
        <p:spPr>
          <a:xfrm>
            <a:off x="4546374" y="4676846"/>
            <a:ext cx="969394" cy="400110"/>
          </a:xfrm>
          <a:prstGeom prst="rect">
            <a:avLst/>
          </a:prstGeom>
          <a:noFill/>
        </p:spPr>
        <p:txBody>
          <a:bodyPr wrap="square" rtlCol="0">
            <a:spAutoFit/>
          </a:bodyPr>
          <a:lstStyle/>
          <a:p>
            <a:r>
              <a:rPr lang="zh-CN" altLang="en-US" sz="2000" b="1" dirty="0" smtClean="0"/>
              <a:t>开题</a:t>
            </a:r>
            <a:endParaRPr lang="zh-CN" altLang="en-US" sz="2000" b="1" dirty="0"/>
          </a:p>
        </p:txBody>
      </p:sp>
      <p:sp>
        <p:nvSpPr>
          <p:cNvPr id="13" name="TextBox 12"/>
          <p:cNvSpPr txBox="1"/>
          <p:nvPr/>
        </p:nvSpPr>
        <p:spPr>
          <a:xfrm>
            <a:off x="4524597" y="3232680"/>
            <a:ext cx="1066747" cy="400110"/>
          </a:xfrm>
          <a:prstGeom prst="rect">
            <a:avLst/>
          </a:prstGeom>
          <a:noFill/>
        </p:spPr>
        <p:txBody>
          <a:bodyPr wrap="square" rtlCol="0">
            <a:spAutoFit/>
          </a:bodyPr>
          <a:lstStyle/>
          <a:p>
            <a:r>
              <a:rPr lang="zh-CN" altLang="en-US" sz="2000" b="1" dirty="0" smtClean="0"/>
              <a:t>选题</a:t>
            </a:r>
            <a:endParaRPr lang="zh-CN" altLang="en-US" sz="2000" b="1" dirty="0"/>
          </a:p>
        </p:txBody>
      </p:sp>
      <p:sp>
        <p:nvSpPr>
          <p:cNvPr id="14" name="TextBox 13"/>
          <p:cNvSpPr txBox="1"/>
          <p:nvPr/>
        </p:nvSpPr>
        <p:spPr>
          <a:xfrm>
            <a:off x="359175" y="416002"/>
            <a:ext cx="3966082" cy="584775"/>
          </a:xfrm>
          <a:prstGeom prst="rect">
            <a:avLst/>
          </a:prstGeom>
          <a:solidFill>
            <a:srgbClr val="003399"/>
          </a:solidFill>
        </p:spPr>
        <p:txBody>
          <a:bodyPr wrap="square" rtlCol="0">
            <a:spAutoFit/>
          </a:bodyPr>
          <a:lstStyle/>
          <a:p>
            <a:pPr algn="ctr"/>
            <a:r>
              <a:rPr lang="zh-CN" altLang="en-US" sz="3200" dirty="0" smtClean="0">
                <a:solidFill>
                  <a:schemeClr val="bg1"/>
                </a:solidFill>
                <a:latin typeface="Arial Unicode MS" pitchFamily="34" charset="-122"/>
                <a:ea typeface="Arial Unicode MS" pitchFamily="34" charset="-122"/>
                <a:cs typeface="Arial Unicode MS" pitchFamily="34" charset="-122"/>
              </a:rPr>
              <a:t>科研问题？</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grpSp>
        <p:nvGrpSpPr>
          <p:cNvPr id="2" name="Group 28"/>
          <p:cNvGrpSpPr/>
          <p:nvPr/>
        </p:nvGrpSpPr>
        <p:grpSpPr>
          <a:xfrm>
            <a:off x="6008913" y="2670627"/>
            <a:ext cx="2902864" cy="1857829"/>
            <a:chOff x="6008913" y="2670627"/>
            <a:chExt cx="2902864" cy="1857829"/>
          </a:xfrm>
        </p:grpSpPr>
        <p:sp>
          <p:nvSpPr>
            <p:cNvPr id="19" name="TextBox 18"/>
            <p:cNvSpPr txBox="1"/>
            <p:nvPr/>
          </p:nvSpPr>
          <p:spPr>
            <a:xfrm>
              <a:off x="6041339" y="2775484"/>
              <a:ext cx="2115689" cy="369332"/>
            </a:xfrm>
            <a:prstGeom prst="rect">
              <a:avLst/>
            </a:prstGeom>
            <a:noFill/>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a:t>
              </a:r>
              <a:r>
                <a:rPr lang="zh-CN" altLang="en-US" dirty="0">
                  <a:latin typeface="Arial Unicode MS" pitchFamily="34" charset="-122"/>
                  <a:ea typeface="Arial Unicode MS" pitchFamily="34" charset="-122"/>
                  <a:cs typeface="Arial Unicode MS" pitchFamily="34" charset="-122"/>
                </a:rPr>
                <a:t>经典</a:t>
              </a:r>
              <a:r>
                <a:rPr lang="zh-CN" altLang="en-US" dirty="0" smtClean="0">
                  <a:latin typeface="Arial Unicode MS" pitchFamily="34" charset="-122"/>
                  <a:ea typeface="Arial Unicode MS" pitchFamily="34" charset="-122"/>
                  <a:cs typeface="Arial Unicode MS" pitchFamily="34" charset="-122"/>
                </a:rPr>
                <a:t>文献</a:t>
              </a:r>
              <a:endParaRPr lang="zh-CN" altLang="en-US" dirty="0">
                <a:latin typeface="Arial Unicode MS" pitchFamily="34" charset="-122"/>
                <a:ea typeface="Arial Unicode MS" pitchFamily="34" charset="-122"/>
                <a:cs typeface="Arial Unicode MS" pitchFamily="34" charset="-122"/>
              </a:endParaRPr>
            </a:p>
          </p:txBody>
        </p:sp>
        <p:sp>
          <p:nvSpPr>
            <p:cNvPr id="20" name="TextBox 19"/>
            <p:cNvSpPr txBox="1"/>
            <p:nvPr/>
          </p:nvSpPr>
          <p:spPr>
            <a:xfrm>
              <a:off x="6048599" y="3131083"/>
              <a:ext cx="2115689" cy="369332"/>
            </a:xfrm>
            <a:prstGeom prst="rect">
              <a:avLst/>
            </a:prstGeom>
            <a:noFill/>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热点文献</a:t>
              </a:r>
              <a:endParaRPr lang="zh-CN" altLang="en-US" dirty="0">
                <a:latin typeface="Arial Unicode MS" pitchFamily="34" charset="-122"/>
                <a:ea typeface="Arial Unicode MS" pitchFamily="34" charset="-122"/>
                <a:cs typeface="Arial Unicode MS" pitchFamily="34" charset="-122"/>
              </a:endParaRPr>
            </a:p>
          </p:txBody>
        </p:sp>
        <p:sp>
          <p:nvSpPr>
            <p:cNvPr id="21" name="TextBox 20"/>
            <p:cNvSpPr txBox="1"/>
            <p:nvPr/>
          </p:nvSpPr>
          <p:spPr>
            <a:xfrm>
              <a:off x="6055856" y="3501199"/>
              <a:ext cx="2826887" cy="646331"/>
            </a:xfrm>
            <a:prstGeom prst="rect">
              <a:avLst/>
            </a:prstGeom>
            <a:noFill/>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追踪有价值文献的后续进展</a:t>
              </a:r>
              <a:r>
                <a:rPr lang="en-US" altLang="zh-CN" dirty="0" smtClean="0">
                  <a:latin typeface="Arial Unicode MS" pitchFamily="34" charset="-122"/>
                  <a:ea typeface="Arial Unicode MS" pitchFamily="34" charset="-122"/>
                  <a:cs typeface="Arial Unicode MS" pitchFamily="34" charset="-122"/>
                </a:rPr>
                <a:t>&amp;</a:t>
              </a:r>
              <a:r>
                <a:rPr lang="zh-CN" altLang="en-US" dirty="0" smtClean="0">
                  <a:latin typeface="Arial Unicode MS" pitchFamily="34" charset="-122"/>
                  <a:ea typeface="Arial Unicode MS" pitchFamily="34" charset="-122"/>
                  <a:cs typeface="Arial Unicode MS" pitchFamily="34" charset="-122"/>
                </a:rPr>
                <a:t>最新进展</a:t>
              </a:r>
              <a:endParaRPr lang="zh-CN" altLang="en-US" dirty="0">
                <a:latin typeface="Arial Unicode MS" pitchFamily="34" charset="-122"/>
                <a:ea typeface="Arial Unicode MS" pitchFamily="34" charset="-122"/>
                <a:cs typeface="Arial Unicode MS" pitchFamily="34" charset="-122"/>
              </a:endParaRPr>
            </a:p>
          </p:txBody>
        </p:sp>
        <p:sp>
          <p:nvSpPr>
            <p:cNvPr id="22" name="TextBox 21"/>
            <p:cNvSpPr txBox="1"/>
            <p:nvPr/>
          </p:nvSpPr>
          <p:spPr>
            <a:xfrm>
              <a:off x="6063112" y="4147082"/>
              <a:ext cx="2398716" cy="369332"/>
            </a:xfrm>
            <a:prstGeom prst="rect">
              <a:avLst/>
            </a:prstGeom>
            <a:noFill/>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跟踪学术领军人物</a:t>
              </a:r>
              <a:endParaRPr lang="zh-CN" altLang="en-US" dirty="0">
                <a:latin typeface="Arial Unicode MS" pitchFamily="34" charset="-122"/>
                <a:ea typeface="Arial Unicode MS" pitchFamily="34" charset="-122"/>
                <a:cs typeface="Arial Unicode MS" pitchFamily="34" charset="-122"/>
              </a:endParaRPr>
            </a:p>
          </p:txBody>
        </p:sp>
        <p:grpSp>
          <p:nvGrpSpPr>
            <p:cNvPr id="3" name="Group 27"/>
            <p:cNvGrpSpPr/>
            <p:nvPr/>
          </p:nvGrpSpPr>
          <p:grpSpPr>
            <a:xfrm>
              <a:off x="6008913" y="2670627"/>
              <a:ext cx="2902864" cy="1857829"/>
              <a:chOff x="6008913" y="2670627"/>
              <a:chExt cx="2902864" cy="1857829"/>
            </a:xfrm>
          </p:grpSpPr>
          <p:sp>
            <p:nvSpPr>
              <p:cNvPr id="23" name="Rectangle 22"/>
              <p:cNvSpPr/>
              <p:nvPr/>
            </p:nvSpPr>
            <p:spPr>
              <a:xfrm>
                <a:off x="6008913" y="2670627"/>
                <a:ext cx="2888344" cy="18578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Straight Connector 24"/>
              <p:cNvCxnSpPr/>
              <p:nvPr/>
            </p:nvCxnSpPr>
            <p:spPr>
              <a:xfrm flipV="1">
                <a:off x="6008914" y="3120570"/>
                <a:ext cx="2888343"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016174" y="3490680"/>
                <a:ext cx="2888343"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6023434" y="4122042"/>
                <a:ext cx="2888343"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30" name="TextBox 29"/>
          <p:cNvSpPr txBox="1"/>
          <p:nvPr/>
        </p:nvSpPr>
        <p:spPr>
          <a:xfrm>
            <a:off x="6012313" y="4720396"/>
            <a:ext cx="2870430" cy="369332"/>
          </a:xfrm>
          <a:prstGeom prst="rect">
            <a:avLst/>
          </a:prstGeom>
          <a:noFill/>
          <a:ln w="28575">
            <a:solidFill>
              <a:schemeClr val="accent1">
                <a:lumMod val="75000"/>
              </a:schemeClr>
            </a:solidFill>
          </a:ln>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文献综述</a:t>
            </a:r>
            <a:endParaRPr lang="zh-CN" altLang="en-US" dirty="0">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6008914" y="1795767"/>
            <a:ext cx="2902858" cy="646331"/>
          </a:xfrm>
          <a:prstGeom prst="rect">
            <a:avLst/>
          </a:prstGeom>
          <a:noFill/>
          <a:ln w="28575">
            <a:solidFill>
              <a:schemeClr val="accent1">
                <a:lumMod val="75000"/>
              </a:schemeClr>
            </a:solidFill>
          </a:ln>
        </p:spPr>
        <p:txBody>
          <a:bodyPr wrap="square" rtlCol="0">
            <a:spAutoFit/>
          </a:bodyPr>
          <a:lstStyle/>
          <a:p>
            <a:pPr>
              <a:buFont typeface="Wingdings" pitchFamily="2" charset="2"/>
              <a:buChar char="Ø"/>
            </a:pPr>
            <a:r>
              <a:rPr lang="zh-CN" altLang="en-US" dirty="0" smtClean="0">
                <a:latin typeface="Arial Unicode MS" pitchFamily="34" charset="-122"/>
                <a:ea typeface="Arial Unicode MS" pitchFamily="34" charset="-122"/>
                <a:cs typeface="Arial Unicode MS" pitchFamily="34" charset="-122"/>
              </a:rPr>
              <a:t> 多？</a:t>
            </a:r>
            <a:endParaRPr lang="en-US" altLang="zh-CN" dirty="0" smtClean="0">
              <a:latin typeface="Arial Unicode MS" pitchFamily="34" charset="-122"/>
              <a:ea typeface="Arial Unicode MS" pitchFamily="34" charset="-122"/>
              <a:cs typeface="Arial Unicode MS" pitchFamily="34" charset="-122"/>
            </a:endParaRPr>
          </a:p>
          <a:p>
            <a:pPr>
              <a:buFont typeface="Wingdings" pitchFamily="2" charset="2"/>
              <a:buChar char="Ø"/>
            </a:pPr>
            <a:r>
              <a:rPr lang="en-US" altLang="zh-CN" dirty="0" smtClean="0">
                <a:latin typeface="Arial Unicode MS" pitchFamily="34" charset="-122"/>
                <a:ea typeface="Arial Unicode MS" pitchFamily="34" charset="-122"/>
                <a:cs typeface="Arial Unicode MS" pitchFamily="34" charset="-122"/>
              </a:rPr>
              <a:t> </a:t>
            </a:r>
            <a:r>
              <a:rPr lang="zh-CN" altLang="en-US" dirty="0" smtClean="0">
                <a:latin typeface="Arial Unicode MS" pitchFamily="34" charset="-122"/>
                <a:ea typeface="Arial Unicode MS" pitchFamily="34" charset="-122"/>
                <a:cs typeface="Arial Unicode MS" pitchFamily="34" charset="-122"/>
              </a:rPr>
              <a:t>少？</a:t>
            </a:r>
            <a:endParaRPr lang="zh-CN" altLang="en-US" dirty="0">
              <a:latin typeface="Arial Unicode MS" pitchFamily="34" charset="-122"/>
              <a:ea typeface="Arial Unicode MS" pitchFamily="34" charset="-122"/>
              <a:cs typeface="Arial Unicode MS" pitchFamily="34" charset="-122"/>
            </a:endParaRPr>
          </a:p>
        </p:txBody>
      </p:sp>
      <p:grpSp>
        <p:nvGrpSpPr>
          <p:cNvPr id="24" name="组合 23"/>
          <p:cNvGrpSpPr/>
          <p:nvPr/>
        </p:nvGrpSpPr>
        <p:grpSpPr>
          <a:xfrm>
            <a:off x="851713" y="2554514"/>
            <a:ext cx="3571812" cy="2944301"/>
            <a:chOff x="96982" y="2815770"/>
            <a:chExt cx="3571812" cy="2944301"/>
          </a:xfrm>
        </p:grpSpPr>
        <p:pic>
          <p:nvPicPr>
            <p:cNvPr id="28" name="Picture 2"/>
            <p:cNvPicPr>
              <a:picLocks noChangeAspect="1" noChangeArrowheads="1"/>
            </p:cNvPicPr>
            <p:nvPr/>
          </p:nvPicPr>
          <p:blipFill>
            <a:blip r:embed="rId4" cstate="print"/>
            <a:srcRect/>
            <a:stretch>
              <a:fillRect/>
            </a:stretch>
          </p:blipFill>
          <p:spPr bwMode="auto">
            <a:xfrm>
              <a:off x="166255" y="2815770"/>
              <a:ext cx="3208996" cy="2726059"/>
            </a:xfrm>
            <a:prstGeom prst="rect">
              <a:avLst/>
            </a:prstGeom>
            <a:noFill/>
            <a:ln w="9525">
              <a:noFill/>
              <a:miter lim="800000"/>
              <a:headEnd/>
              <a:tailEnd/>
            </a:ln>
          </p:spPr>
        </p:pic>
        <p:sp>
          <p:nvSpPr>
            <p:cNvPr id="29" name="TextBox 28"/>
            <p:cNvSpPr txBox="1"/>
            <p:nvPr/>
          </p:nvSpPr>
          <p:spPr>
            <a:xfrm>
              <a:off x="96982" y="5298406"/>
              <a:ext cx="3571812" cy="461665"/>
            </a:xfrm>
            <a:prstGeom prst="rect">
              <a:avLst/>
            </a:prstGeom>
            <a:noFill/>
          </p:spPr>
          <p:txBody>
            <a:bodyPr wrap="none" rtlCol="0">
              <a:spAutoFit/>
            </a:bodyPr>
            <a:lstStyle/>
            <a:p>
              <a:r>
                <a:rPr lang="en-US" altLang="zh-CN" sz="2400" b="1" dirty="0" smtClean="0">
                  <a:solidFill>
                    <a:schemeClr val="tx2"/>
                  </a:solidFill>
                  <a:latin typeface="Arial Unicode MS" pitchFamily="34" charset="-122"/>
                  <a:ea typeface="Arial Unicode MS" pitchFamily="34" charset="-122"/>
                  <a:cs typeface="Arial Unicode MS" pitchFamily="34" charset="-122"/>
                </a:rPr>
                <a:t>Web of Science</a:t>
              </a:r>
              <a:r>
                <a:rPr lang="zh-CN" altLang="en-US" sz="2400" b="1" dirty="0" smtClean="0">
                  <a:solidFill>
                    <a:schemeClr val="tx2"/>
                  </a:solidFill>
                  <a:latin typeface="Arial Unicode MS" pitchFamily="34" charset="-122"/>
                  <a:ea typeface="Arial Unicode MS" pitchFamily="34" charset="-122"/>
                  <a:cs typeface="Arial Unicode MS" pitchFamily="34" charset="-122"/>
                </a:rPr>
                <a:t>核心合集</a:t>
              </a:r>
              <a:endParaRPr lang="zh-CN" altLang="en-US" sz="2400" b="1" dirty="0">
                <a:solidFill>
                  <a:schemeClr val="tx2"/>
                </a:solidFill>
                <a:latin typeface="Arial Unicode MS" pitchFamily="34" charset="-122"/>
                <a:ea typeface="Arial Unicode MS" pitchFamily="34" charset="-122"/>
                <a:cs typeface="Arial Unicode MS"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3" grpId="0"/>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rrowheads="1"/>
          </p:cNvSpPr>
          <p:nvPr/>
        </p:nvSpPr>
        <p:spPr bwMode="auto">
          <a:xfrm>
            <a:off x="2826026" y="20625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1" name="AutoShape 3"/>
          <p:cNvSpPr>
            <a:spLocks noChangeArrowheads="1"/>
          </p:cNvSpPr>
          <p:nvPr/>
        </p:nvSpPr>
        <p:spPr bwMode="auto">
          <a:xfrm>
            <a:off x="1136373" y="2054080"/>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2" name="AutoShape 4"/>
          <p:cNvSpPr>
            <a:spLocks noChangeArrowheads="1"/>
          </p:cNvSpPr>
          <p:nvPr/>
        </p:nvSpPr>
        <p:spPr bwMode="auto">
          <a:xfrm>
            <a:off x="44958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3" name="AutoShape 5"/>
          <p:cNvSpPr>
            <a:spLocks noChangeArrowheads="1"/>
          </p:cNvSpPr>
          <p:nvPr/>
        </p:nvSpPr>
        <p:spPr bwMode="auto">
          <a:xfrm>
            <a:off x="61722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4" name="Rectangle 6"/>
          <p:cNvSpPr>
            <a:spLocks noChangeArrowheads="1"/>
          </p:cNvSpPr>
          <p:nvPr/>
        </p:nvSpPr>
        <p:spPr bwMode="auto">
          <a:xfrm>
            <a:off x="6573080" y="2988356"/>
            <a:ext cx="1656522" cy="677108"/>
          </a:xfrm>
          <a:prstGeom prst="rect">
            <a:avLst/>
          </a:prstGeom>
          <a:noFill/>
          <a:ln w="9525">
            <a:noFill/>
            <a:miter lim="800000"/>
            <a:headEnd/>
            <a:tailEnd/>
          </a:ln>
        </p:spPr>
        <p:txBody>
          <a:bodyPr wrap="square">
            <a:spAutoFit/>
          </a:bodyPr>
          <a:lstStyle/>
          <a:p>
            <a:pPr algn="ctr" eaLnBrk="0" hangingPunct="0"/>
            <a:r>
              <a:rPr lang="en-GB" altLang="zh-CN" b="1" dirty="0">
                <a:solidFill>
                  <a:schemeClr val="accent1">
                    <a:lumMod val="75000"/>
                  </a:schemeClr>
                </a:solidFill>
                <a:latin typeface="Arial" pitchFamily="34" charset="0"/>
              </a:rPr>
              <a:t>Unique Data</a:t>
            </a:r>
          </a:p>
          <a:p>
            <a:pPr algn="ctr" eaLnBrk="0" hangingPunct="0"/>
            <a:r>
              <a:rPr lang="zh-CN" altLang="en-US" sz="2000" b="1" dirty="0" smtClean="0">
                <a:solidFill>
                  <a:schemeClr val="accent1">
                    <a:lumMod val="75000"/>
                  </a:schemeClr>
                </a:solidFill>
                <a:latin typeface="Arial" pitchFamily="34" charset="0"/>
              </a:rPr>
              <a:t>独特</a:t>
            </a:r>
            <a:endParaRPr lang="zh-CN" altLang="en-US" sz="2000" b="1" dirty="0">
              <a:solidFill>
                <a:schemeClr val="accent1">
                  <a:lumMod val="75000"/>
                </a:schemeClr>
              </a:solidFill>
              <a:latin typeface="Arial" pitchFamily="34" charset="0"/>
            </a:endParaRPr>
          </a:p>
        </p:txBody>
      </p:sp>
      <p:sp>
        <p:nvSpPr>
          <p:cNvPr id="15" name="Rectangle 7"/>
          <p:cNvSpPr>
            <a:spLocks noChangeArrowheads="1"/>
          </p:cNvSpPr>
          <p:nvPr/>
        </p:nvSpPr>
        <p:spPr bwMode="auto">
          <a:xfrm>
            <a:off x="3296478" y="2988358"/>
            <a:ext cx="1582738"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Quality</a:t>
            </a:r>
          </a:p>
          <a:p>
            <a:pPr algn="ctr" eaLnBrk="0" hangingPunct="0"/>
            <a:r>
              <a:rPr lang="zh-CN" altLang="en-US" b="1" dirty="0">
                <a:solidFill>
                  <a:schemeClr val="accent1">
                    <a:lumMod val="75000"/>
                  </a:schemeClr>
                </a:solidFill>
                <a:latin typeface="Arial" pitchFamily="34" charset="0"/>
              </a:rPr>
              <a:t>质量</a:t>
            </a:r>
            <a:endParaRPr lang="en-US" altLang="ja-JP" dirty="0">
              <a:solidFill>
                <a:schemeClr val="accent1">
                  <a:lumMod val="75000"/>
                </a:schemeClr>
              </a:solidFill>
              <a:latin typeface="Arial" pitchFamily="34" charset="0"/>
              <a:ea typeface="MS PGothic" pitchFamily="34" charset="-128"/>
            </a:endParaRPr>
          </a:p>
        </p:txBody>
      </p:sp>
      <p:sp>
        <p:nvSpPr>
          <p:cNvPr id="16" name="Rectangle 10"/>
          <p:cNvSpPr>
            <a:spLocks noChangeArrowheads="1"/>
          </p:cNvSpPr>
          <p:nvPr/>
        </p:nvSpPr>
        <p:spPr bwMode="auto">
          <a:xfrm>
            <a:off x="1769165" y="3001612"/>
            <a:ext cx="1219200" cy="641350"/>
          </a:xfrm>
          <a:prstGeom prst="rect">
            <a:avLst/>
          </a:prstGeom>
          <a:noFill/>
          <a:ln w="9525">
            <a:noFill/>
            <a:miter lim="800000"/>
            <a:headEnd/>
            <a:tailEnd/>
          </a:ln>
        </p:spPr>
        <p:txBody>
          <a:bodyPr>
            <a:spAutoFit/>
          </a:bodyPr>
          <a:lstStyle/>
          <a:p>
            <a:pPr algn="ctr"/>
            <a:r>
              <a:rPr lang="en-GB" altLang="zh-CN" b="1" dirty="0">
                <a:solidFill>
                  <a:schemeClr val="accent1">
                    <a:lumMod val="50000"/>
                  </a:schemeClr>
                </a:solidFill>
                <a:latin typeface="Arial" pitchFamily="34" charset="0"/>
              </a:rPr>
              <a:t>Diversity</a:t>
            </a:r>
          </a:p>
          <a:p>
            <a:pPr algn="ctr"/>
            <a:r>
              <a:rPr lang="zh-CN" altLang="en-US" b="1" dirty="0">
                <a:solidFill>
                  <a:schemeClr val="accent1">
                    <a:lumMod val="50000"/>
                  </a:schemeClr>
                </a:solidFill>
                <a:latin typeface="Arial" pitchFamily="34" charset="0"/>
              </a:rPr>
              <a:t>广度</a:t>
            </a:r>
            <a:endParaRPr lang="en-US" altLang="ja-JP" b="1" dirty="0">
              <a:solidFill>
                <a:schemeClr val="accent1">
                  <a:lumMod val="50000"/>
                </a:schemeClr>
              </a:solidFill>
              <a:latin typeface="Arial" pitchFamily="34" charset="0"/>
              <a:ea typeface="MS PGothic" pitchFamily="34" charset="-128"/>
            </a:endParaRPr>
          </a:p>
        </p:txBody>
      </p:sp>
      <p:sp>
        <p:nvSpPr>
          <p:cNvPr id="17" name="Rectangle 11"/>
          <p:cNvSpPr>
            <a:spLocks noChangeArrowheads="1"/>
          </p:cNvSpPr>
          <p:nvPr/>
        </p:nvSpPr>
        <p:spPr bwMode="auto">
          <a:xfrm>
            <a:off x="5029200" y="2961856"/>
            <a:ext cx="1235075"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Depth</a:t>
            </a:r>
          </a:p>
          <a:p>
            <a:pPr algn="ctr" eaLnBrk="0" hangingPunct="0"/>
            <a:r>
              <a:rPr lang="zh-CN" altLang="en-US" b="1" dirty="0">
                <a:solidFill>
                  <a:schemeClr val="accent1">
                    <a:lumMod val="75000"/>
                  </a:schemeClr>
                </a:solidFill>
                <a:latin typeface="Arial" pitchFamily="34" charset="0"/>
                <a:ea typeface="MS PGothic" pitchFamily="34" charset="-128"/>
              </a:rPr>
              <a:t>深度</a:t>
            </a:r>
          </a:p>
        </p:txBody>
      </p:sp>
      <p:sp>
        <p:nvSpPr>
          <p:cNvPr id="18" name="TextBox 17"/>
          <p:cNvSpPr txBox="1"/>
          <p:nvPr/>
        </p:nvSpPr>
        <p:spPr>
          <a:xfrm>
            <a:off x="374778" y="477799"/>
            <a:ext cx="6330828"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核心合集简介</a:t>
            </a:r>
          </a:p>
        </p:txBody>
      </p:sp>
      <p:sp>
        <p:nvSpPr>
          <p:cNvPr id="19" name="AutoShape 3"/>
          <p:cNvSpPr>
            <a:spLocks noChangeArrowheads="1"/>
          </p:cNvSpPr>
          <p:nvPr/>
        </p:nvSpPr>
        <p:spPr bwMode="auto">
          <a:xfrm>
            <a:off x="1129119" y="2061340"/>
            <a:ext cx="2082800" cy="2471738"/>
          </a:xfrm>
          <a:prstGeom prst="chevron">
            <a:avLst>
              <a:gd name="adj" fmla="val 25000"/>
            </a:avLst>
          </a:prstGeom>
          <a:noFill/>
          <a:ln w="38100">
            <a:noFill/>
            <a:miter lim="800000"/>
            <a:headEnd/>
            <a:tailEnd/>
          </a:ln>
        </p:spPr>
        <p:txBody>
          <a:bodyPr wrap="none" anchor="ctr"/>
          <a:lstStyle/>
          <a:p>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529770" y="3681580"/>
            <a:ext cx="2188857" cy="3089336"/>
          </a:xfrm>
          <a:prstGeom prst="rect">
            <a:avLst/>
          </a:prstGeom>
          <a:noFill/>
          <a:ln w="9525">
            <a:noFill/>
            <a:miter lim="800000"/>
            <a:headEnd/>
            <a:tailEnd/>
          </a:ln>
        </p:spPr>
      </p:pic>
      <p:sp>
        <p:nvSpPr>
          <p:cNvPr id="4" name="TextBox 3"/>
          <p:cNvSpPr txBox="1"/>
          <p:nvPr/>
        </p:nvSpPr>
        <p:spPr>
          <a:xfrm>
            <a:off x="406401" y="1523997"/>
            <a:ext cx="5094514" cy="2169825"/>
          </a:xfrm>
          <a:prstGeom prst="rect">
            <a:avLst/>
          </a:prstGeom>
          <a:noFill/>
        </p:spPr>
        <p:txBody>
          <a:bodyPr wrap="square" rtlCol="0">
            <a:spAutoFit/>
          </a:bodyPr>
          <a:lstStyle/>
          <a:p>
            <a:pPr>
              <a:lnSpc>
                <a:spcPct val="150000"/>
              </a:lnSpc>
            </a:pPr>
            <a:r>
              <a:rPr lang="en-US" dirty="0" smtClean="0"/>
              <a:t>        2014</a:t>
            </a:r>
            <a:r>
              <a:rPr lang="zh-CN" altLang="en-US" dirty="0" smtClean="0"/>
              <a:t>年</a:t>
            </a:r>
            <a:r>
              <a:rPr lang="en-US" altLang="zh-CN" dirty="0" smtClean="0"/>
              <a:t>10</a:t>
            </a:r>
            <a:r>
              <a:rPr lang="zh-CN" altLang="en-US" dirty="0" smtClean="0"/>
              <a:t>月</a:t>
            </a:r>
            <a:r>
              <a:rPr lang="en-US" altLang="zh-CN" dirty="0" smtClean="0"/>
              <a:t>2</a:t>
            </a:r>
            <a:r>
              <a:rPr lang="zh-CN" altLang="en-US" dirty="0" smtClean="0"/>
              <a:t>日，</a:t>
            </a:r>
            <a:r>
              <a:rPr lang="en-US" altLang="zh-CN" dirty="0" smtClean="0"/>
              <a:t>Nature</a:t>
            </a:r>
            <a:r>
              <a:rPr lang="zh-CN" altLang="en-US" dirty="0" smtClean="0"/>
              <a:t>发布了一项结果：统计了科学界有史以来被引频次最高的前</a:t>
            </a:r>
            <a:r>
              <a:rPr lang="en-US" altLang="zh-CN" dirty="0" smtClean="0"/>
              <a:t>100</a:t>
            </a:r>
            <a:r>
              <a:rPr lang="zh-CN" altLang="en-US" dirty="0" smtClean="0"/>
              <a:t>篇文章。该项目与汤森路透共同合作完成，其数据支撑来自</a:t>
            </a:r>
            <a:r>
              <a:rPr lang="en-US" altLang="zh-CN" dirty="0" smtClean="0"/>
              <a:t>WOS</a:t>
            </a:r>
            <a:r>
              <a:rPr lang="zh-CN" altLang="en-US" dirty="0" smtClean="0"/>
              <a:t>核心合集，统计了自</a:t>
            </a:r>
            <a:r>
              <a:rPr lang="en-US" altLang="zh-CN" dirty="0" smtClean="0"/>
              <a:t>1900</a:t>
            </a:r>
            <a:r>
              <a:rPr lang="zh-CN" altLang="en-US" dirty="0" smtClean="0"/>
              <a:t>年以来，被引频次最高的前</a:t>
            </a:r>
            <a:r>
              <a:rPr lang="en-US" altLang="zh-CN" dirty="0" smtClean="0"/>
              <a:t>100</a:t>
            </a:r>
            <a:r>
              <a:rPr lang="zh-CN" altLang="en-US" dirty="0" smtClean="0"/>
              <a:t>篇文章。</a:t>
            </a:r>
            <a:endParaRPr lang="en-US" dirty="0"/>
          </a:p>
        </p:txBody>
      </p:sp>
      <p:pic>
        <p:nvPicPr>
          <p:cNvPr id="4099" name="Picture 3" descr="Table of contents"/>
          <p:cNvPicPr>
            <a:picLocks noChangeAspect="1" noChangeArrowheads="1"/>
          </p:cNvPicPr>
          <p:nvPr/>
        </p:nvPicPr>
        <p:blipFill>
          <a:blip r:embed="rId3" cstate="print"/>
          <a:srcRect/>
          <a:stretch>
            <a:fillRect/>
          </a:stretch>
        </p:blipFill>
        <p:spPr bwMode="auto">
          <a:xfrm>
            <a:off x="5799364" y="1378857"/>
            <a:ext cx="3272066" cy="4297313"/>
          </a:xfrm>
          <a:prstGeom prst="rect">
            <a:avLst/>
          </a:prstGeom>
          <a:noFill/>
          <a:ln w="9525">
            <a:noFill/>
            <a:miter lim="800000"/>
            <a:headEnd/>
            <a:tailEnd/>
          </a:ln>
        </p:spPr>
      </p:pic>
      <p:sp>
        <p:nvSpPr>
          <p:cNvPr id="6" name="Title 1"/>
          <p:cNvSpPr txBox="1">
            <a:spLocks/>
          </p:cNvSpPr>
          <p:nvPr/>
        </p:nvSpPr>
        <p:spPr>
          <a:xfrm>
            <a:off x="899592" y="620688"/>
            <a:ext cx="7369175" cy="546323"/>
          </a:xfrm>
          <a:prstGeom prst="rect">
            <a:avLst/>
          </a:prstGeom>
        </p:spPr>
        <p:txBody>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CN" sz="2800" b="1" i="0" u="none" strike="noStrike" kern="0" cap="none" spc="0" normalizeH="0" baseline="0" noProof="0" dirty="0" smtClean="0">
                <a:ln>
                  <a:noFill/>
                </a:ln>
                <a:solidFill>
                  <a:schemeClr val="tx2"/>
                </a:solidFill>
                <a:effectLst/>
                <a:uLnTx/>
                <a:uFillTx/>
                <a:latin typeface="+mj-lt"/>
                <a:ea typeface="+mj-ea"/>
                <a:cs typeface="+mj-cs"/>
              </a:rPr>
              <a:t>Nature</a:t>
            </a:r>
            <a:r>
              <a:rPr kumimoji="0" lang="zh-CN" altLang="en-US" sz="2800" b="1" i="0" u="none" strike="noStrike" kern="0" cap="none" spc="0" normalizeH="0" baseline="0" noProof="0" dirty="0" smtClean="0">
                <a:ln>
                  <a:noFill/>
                </a:ln>
                <a:solidFill>
                  <a:schemeClr val="tx2"/>
                </a:solidFill>
                <a:effectLst/>
                <a:uLnTx/>
                <a:uFillTx/>
                <a:latin typeface="+mj-lt"/>
                <a:ea typeface="+mj-ea"/>
                <a:cs typeface="+mj-cs"/>
              </a:rPr>
              <a:t>与</a:t>
            </a:r>
            <a:r>
              <a:rPr kumimoji="0" lang="en-US" altLang="zh-CN" sz="2800" b="1" i="0" u="none" strike="noStrike" kern="0" cap="none" spc="0" normalizeH="0" baseline="0" noProof="0" dirty="0" smtClean="0">
                <a:ln>
                  <a:noFill/>
                </a:ln>
                <a:solidFill>
                  <a:schemeClr val="tx2"/>
                </a:solidFill>
                <a:effectLst/>
                <a:uLnTx/>
                <a:uFillTx/>
                <a:latin typeface="+mj-lt"/>
                <a:ea typeface="+mj-ea"/>
                <a:cs typeface="+mj-cs"/>
              </a:rPr>
              <a:t>TR</a:t>
            </a:r>
            <a:r>
              <a:rPr kumimoji="0" lang="zh-CN" altLang="en-US" sz="2800" b="1" i="0" u="none" strike="noStrike" kern="0" cap="none" spc="0" normalizeH="0" baseline="0" noProof="0" dirty="0" smtClean="0">
                <a:ln>
                  <a:noFill/>
                </a:ln>
                <a:solidFill>
                  <a:schemeClr val="tx2"/>
                </a:solidFill>
                <a:effectLst/>
                <a:uLnTx/>
                <a:uFillTx/>
                <a:latin typeface="+mj-lt"/>
                <a:ea typeface="+mj-ea"/>
                <a:cs typeface="+mj-cs"/>
              </a:rPr>
              <a:t>合作“</a:t>
            </a:r>
            <a:r>
              <a:rPr kumimoji="0" lang="en-US" sz="2800" b="1" i="0" u="none" strike="noStrike" kern="0" cap="none" spc="0" normalizeH="0" baseline="0" noProof="0" dirty="0" smtClean="0">
                <a:ln>
                  <a:noFill/>
                </a:ln>
                <a:solidFill>
                  <a:schemeClr val="tx2"/>
                </a:solidFill>
                <a:effectLst/>
                <a:uLnTx/>
                <a:uFillTx/>
                <a:latin typeface="+mj-lt"/>
                <a:ea typeface="+mj-ea"/>
                <a:cs typeface="+mj-cs"/>
              </a:rPr>
              <a:t>The top 100 papers</a:t>
            </a:r>
            <a:r>
              <a:rPr kumimoji="0" lang="zh-CN" altLang="en-US" sz="2800" b="1" i="0" u="none" strike="noStrike" kern="0" cap="none" spc="0" normalizeH="0" baseline="0" noProof="0" dirty="0" smtClean="0">
                <a:ln>
                  <a:noFill/>
                </a:ln>
                <a:solidFill>
                  <a:schemeClr val="tx2"/>
                </a:solidFill>
                <a:effectLst/>
                <a:uLnTx/>
                <a:uFillTx/>
                <a:latin typeface="+mj-lt"/>
                <a:ea typeface="+mj-ea"/>
                <a:cs typeface="+mj-cs"/>
              </a:rPr>
              <a:t>”</a:t>
            </a:r>
            <a:endParaRPr kumimoji="0" lang="en-US" sz="28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rrowheads="1"/>
          </p:cNvSpPr>
          <p:nvPr/>
        </p:nvSpPr>
        <p:spPr bwMode="auto">
          <a:xfrm>
            <a:off x="2826026" y="20625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1" name="AutoShape 3"/>
          <p:cNvSpPr>
            <a:spLocks noChangeArrowheads="1"/>
          </p:cNvSpPr>
          <p:nvPr/>
        </p:nvSpPr>
        <p:spPr bwMode="auto">
          <a:xfrm>
            <a:off x="1136373" y="2054080"/>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2" name="AutoShape 4"/>
          <p:cNvSpPr>
            <a:spLocks noChangeArrowheads="1"/>
          </p:cNvSpPr>
          <p:nvPr/>
        </p:nvSpPr>
        <p:spPr bwMode="auto">
          <a:xfrm>
            <a:off x="44958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3" name="AutoShape 5"/>
          <p:cNvSpPr>
            <a:spLocks noChangeArrowheads="1"/>
          </p:cNvSpPr>
          <p:nvPr/>
        </p:nvSpPr>
        <p:spPr bwMode="auto">
          <a:xfrm>
            <a:off x="61722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4" name="Rectangle 6"/>
          <p:cNvSpPr>
            <a:spLocks noChangeArrowheads="1"/>
          </p:cNvSpPr>
          <p:nvPr/>
        </p:nvSpPr>
        <p:spPr bwMode="auto">
          <a:xfrm>
            <a:off x="6573080" y="2988356"/>
            <a:ext cx="1656522" cy="677108"/>
          </a:xfrm>
          <a:prstGeom prst="rect">
            <a:avLst/>
          </a:prstGeom>
          <a:noFill/>
          <a:ln w="9525">
            <a:noFill/>
            <a:miter lim="800000"/>
            <a:headEnd/>
            <a:tailEnd/>
          </a:ln>
        </p:spPr>
        <p:txBody>
          <a:bodyPr wrap="square">
            <a:spAutoFit/>
          </a:bodyPr>
          <a:lstStyle/>
          <a:p>
            <a:pPr algn="ctr" eaLnBrk="0" hangingPunct="0"/>
            <a:r>
              <a:rPr lang="en-GB" altLang="zh-CN" b="1" dirty="0">
                <a:solidFill>
                  <a:schemeClr val="accent1">
                    <a:lumMod val="75000"/>
                  </a:schemeClr>
                </a:solidFill>
                <a:latin typeface="Arial" pitchFamily="34" charset="0"/>
              </a:rPr>
              <a:t>Unique Data</a:t>
            </a:r>
          </a:p>
          <a:p>
            <a:pPr algn="ctr" eaLnBrk="0" hangingPunct="0"/>
            <a:r>
              <a:rPr lang="zh-CN" altLang="en-US" sz="2000" b="1" dirty="0" smtClean="0">
                <a:solidFill>
                  <a:schemeClr val="accent1">
                    <a:lumMod val="75000"/>
                  </a:schemeClr>
                </a:solidFill>
                <a:latin typeface="Arial" pitchFamily="34" charset="0"/>
              </a:rPr>
              <a:t>独特</a:t>
            </a:r>
            <a:endParaRPr lang="zh-CN" altLang="en-US" sz="2000" b="1" dirty="0">
              <a:solidFill>
                <a:schemeClr val="accent1">
                  <a:lumMod val="75000"/>
                </a:schemeClr>
              </a:solidFill>
              <a:latin typeface="Arial" pitchFamily="34" charset="0"/>
            </a:endParaRPr>
          </a:p>
        </p:txBody>
      </p:sp>
      <p:sp>
        <p:nvSpPr>
          <p:cNvPr id="15" name="Rectangle 7"/>
          <p:cNvSpPr>
            <a:spLocks noChangeArrowheads="1"/>
          </p:cNvSpPr>
          <p:nvPr/>
        </p:nvSpPr>
        <p:spPr bwMode="auto">
          <a:xfrm>
            <a:off x="3296478" y="2988358"/>
            <a:ext cx="1582738"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Quality</a:t>
            </a:r>
          </a:p>
          <a:p>
            <a:pPr algn="ctr" eaLnBrk="0" hangingPunct="0"/>
            <a:r>
              <a:rPr lang="zh-CN" altLang="en-US" b="1" dirty="0">
                <a:solidFill>
                  <a:schemeClr val="accent1">
                    <a:lumMod val="75000"/>
                  </a:schemeClr>
                </a:solidFill>
                <a:latin typeface="Arial" pitchFamily="34" charset="0"/>
              </a:rPr>
              <a:t>质量</a:t>
            </a:r>
            <a:endParaRPr lang="en-US" altLang="ja-JP" dirty="0">
              <a:solidFill>
                <a:schemeClr val="accent1">
                  <a:lumMod val="75000"/>
                </a:schemeClr>
              </a:solidFill>
              <a:latin typeface="Arial" pitchFamily="34" charset="0"/>
              <a:ea typeface="MS PGothic" pitchFamily="34" charset="-128"/>
            </a:endParaRPr>
          </a:p>
        </p:txBody>
      </p:sp>
      <p:sp>
        <p:nvSpPr>
          <p:cNvPr id="16" name="Rectangle 10"/>
          <p:cNvSpPr>
            <a:spLocks noChangeArrowheads="1"/>
          </p:cNvSpPr>
          <p:nvPr/>
        </p:nvSpPr>
        <p:spPr bwMode="auto">
          <a:xfrm>
            <a:off x="1769165" y="3001612"/>
            <a:ext cx="1219200" cy="641350"/>
          </a:xfrm>
          <a:prstGeom prst="rect">
            <a:avLst/>
          </a:prstGeom>
          <a:noFill/>
          <a:ln w="9525">
            <a:noFill/>
            <a:miter lim="800000"/>
            <a:headEnd/>
            <a:tailEnd/>
          </a:ln>
        </p:spPr>
        <p:txBody>
          <a:bodyPr>
            <a:spAutoFit/>
          </a:bodyPr>
          <a:lstStyle/>
          <a:p>
            <a:pPr algn="ctr"/>
            <a:r>
              <a:rPr lang="en-GB" altLang="zh-CN" b="1" dirty="0">
                <a:solidFill>
                  <a:schemeClr val="accent1">
                    <a:lumMod val="50000"/>
                  </a:schemeClr>
                </a:solidFill>
                <a:latin typeface="Arial" pitchFamily="34" charset="0"/>
              </a:rPr>
              <a:t>Diversity</a:t>
            </a:r>
          </a:p>
          <a:p>
            <a:pPr algn="ctr"/>
            <a:r>
              <a:rPr lang="zh-CN" altLang="en-US" b="1" dirty="0">
                <a:solidFill>
                  <a:schemeClr val="accent1">
                    <a:lumMod val="50000"/>
                  </a:schemeClr>
                </a:solidFill>
                <a:latin typeface="Arial" pitchFamily="34" charset="0"/>
              </a:rPr>
              <a:t>广度</a:t>
            </a:r>
            <a:endParaRPr lang="en-US" altLang="ja-JP" b="1" dirty="0">
              <a:solidFill>
                <a:schemeClr val="accent1">
                  <a:lumMod val="50000"/>
                </a:schemeClr>
              </a:solidFill>
              <a:latin typeface="Arial" pitchFamily="34" charset="0"/>
              <a:ea typeface="MS PGothic" pitchFamily="34" charset="-128"/>
            </a:endParaRPr>
          </a:p>
        </p:txBody>
      </p:sp>
      <p:sp>
        <p:nvSpPr>
          <p:cNvPr id="17" name="Rectangle 11"/>
          <p:cNvSpPr>
            <a:spLocks noChangeArrowheads="1"/>
          </p:cNvSpPr>
          <p:nvPr/>
        </p:nvSpPr>
        <p:spPr bwMode="auto">
          <a:xfrm>
            <a:off x="5029200" y="2961856"/>
            <a:ext cx="1235075"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Depth</a:t>
            </a:r>
          </a:p>
          <a:p>
            <a:pPr algn="ctr" eaLnBrk="0" hangingPunct="0"/>
            <a:r>
              <a:rPr lang="zh-CN" altLang="en-US" b="1" dirty="0">
                <a:solidFill>
                  <a:schemeClr val="accent1">
                    <a:lumMod val="75000"/>
                  </a:schemeClr>
                </a:solidFill>
                <a:latin typeface="Arial" pitchFamily="34" charset="0"/>
                <a:ea typeface="MS PGothic" pitchFamily="34" charset="-128"/>
              </a:rPr>
              <a:t>深度</a:t>
            </a:r>
          </a:p>
        </p:txBody>
      </p:sp>
      <p:sp>
        <p:nvSpPr>
          <p:cNvPr id="18" name="TextBox 17"/>
          <p:cNvSpPr txBox="1"/>
          <p:nvPr/>
        </p:nvSpPr>
        <p:spPr>
          <a:xfrm>
            <a:off x="374778" y="477799"/>
            <a:ext cx="6330828"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核心合集简介</a:t>
            </a:r>
          </a:p>
        </p:txBody>
      </p:sp>
      <p:sp>
        <p:nvSpPr>
          <p:cNvPr id="19" name="AutoShape 3"/>
          <p:cNvSpPr>
            <a:spLocks noChangeArrowheads="1"/>
          </p:cNvSpPr>
          <p:nvPr/>
        </p:nvSpPr>
        <p:spPr bwMode="auto">
          <a:xfrm>
            <a:off x="1129119" y="2061340"/>
            <a:ext cx="2082800" cy="2471738"/>
          </a:xfrm>
          <a:prstGeom prst="chevron">
            <a:avLst>
              <a:gd name="adj" fmla="val 25000"/>
            </a:avLst>
          </a:prstGeom>
          <a:solidFill>
            <a:schemeClr val="accent1">
              <a:lumMod val="60000"/>
              <a:lumOff val="40000"/>
              <a:alpha val="37000"/>
            </a:schemeClr>
          </a:solidFill>
          <a:ln w="38100">
            <a:noFill/>
            <a:miter lim="800000"/>
            <a:headEnd/>
            <a:tailEnd/>
          </a:ln>
        </p:spPr>
        <p:txBody>
          <a:bodyPr wrap="none" anchor="ctr"/>
          <a:lstStyle/>
          <a:p>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期刊（英文）.GIF"/>
          <p:cNvPicPr>
            <a:picLocks noGrp="1" noChangeAspect="1"/>
          </p:cNvPicPr>
          <p:nvPr>
            <p:ph idx="1"/>
          </p:nvPr>
        </p:nvPicPr>
        <p:blipFill>
          <a:blip r:embed="rId2" cstate="print"/>
          <a:stretch>
            <a:fillRect/>
          </a:stretch>
        </p:blipFill>
        <p:spPr>
          <a:xfrm>
            <a:off x="0" y="2517595"/>
            <a:ext cx="2392776" cy="1923738"/>
          </a:xfrm>
        </p:spPr>
      </p:pic>
      <p:grpSp>
        <p:nvGrpSpPr>
          <p:cNvPr id="2" name="组合 27"/>
          <p:cNvGrpSpPr/>
          <p:nvPr/>
        </p:nvGrpSpPr>
        <p:grpSpPr>
          <a:xfrm>
            <a:off x="419913" y="4521879"/>
            <a:ext cx="1094096" cy="965284"/>
            <a:chOff x="506104" y="2071048"/>
            <a:chExt cx="1094096" cy="965284"/>
          </a:xfrm>
        </p:grpSpPr>
        <p:sp>
          <p:nvSpPr>
            <p:cNvPr id="10" name="TextBox 9"/>
            <p:cNvSpPr txBox="1"/>
            <p:nvPr/>
          </p:nvSpPr>
          <p:spPr>
            <a:xfrm>
              <a:off x="506104" y="2071048"/>
              <a:ext cx="649537" cy="369332"/>
            </a:xfrm>
            <a:prstGeom prst="rect">
              <a:avLst/>
            </a:prstGeom>
            <a:noFill/>
          </p:spPr>
          <p:txBody>
            <a:bodyPr wrap="none" rtlCol="0">
              <a:spAutoFit/>
            </a:bodyPr>
            <a:lstStyle/>
            <a:p>
              <a:pPr>
                <a:buFont typeface="Arial" pitchFamily="34" charset="0"/>
                <a:buChar char="•"/>
              </a:pPr>
              <a:r>
                <a:rPr lang="en-US" altLang="zh-CN" b="1" dirty="0" smtClean="0">
                  <a:solidFill>
                    <a:srgbClr val="0070C0"/>
                  </a:solidFill>
                </a:rPr>
                <a:t>SCI</a:t>
              </a:r>
              <a:endParaRPr lang="zh-CN" altLang="en-US" b="1" dirty="0">
                <a:solidFill>
                  <a:srgbClr val="0070C0"/>
                </a:solidFill>
              </a:endParaRPr>
            </a:p>
          </p:txBody>
        </p:sp>
        <p:sp>
          <p:nvSpPr>
            <p:cNvPr id="11" name="TextBox 10"/>
            <p:cNvSpPr txBox="1"/>
            <p:nvPr/>
          </p:nvSpPr>
          <p:spPr>
            <a:xfrm>
              <a:off x="533400" y="2362200"/>
              <a:ext cx="914400" cy="369332"/>
            </a:xfrm>
            <a:prstGeom prst="rect">
              <a:avLst/>
            </a:prstGeom>
            <a:noFill/>
          </p:spPr>
          <p:txBody>
            <a:bodyPr wrap="square" rtlCol="0">
              <a:spAutoFit/>
            </a:bodyPr>
            <a:lstStyle/>
            <a:p>
              <a:pPr>
                <a:buFont typeface="Arial" pitchFamily="34" charset="0"/>
                <a:buChar char="•"/>
              </a:pPr>
              <a:r>
                <a:rPr lang="en-US" altLang="zh-CN" b="1" dirty="0" smtClean="0">
                  <a:solidFill>
                    <a:srgbClr val="0070C0"/>
                  </a:solidFill>
                </a:rPr>
                <a:t>SSCI</a:t>
              </a:r>
              <a:endParaRPr lang="zh-CN" altLang="en-US" b="1" dirty="0">
                <a:solidFill>
                  <a:srgbClr val="0070C0"/>
                </a:solidFill>
              </a:endParaRPr>
            </a:p>
          </p:txBody>
        </p:sp>
        <p:sp>
          <p:nvSpPr>
            <p:cNvPr id="12" name="TextBox 11"/>
            <p:cNvSpPr txBox="1"/>
            <p:nvPr/>
          </p:nvSpPr>
          <p:spPr>
            <a:xfrm>
              <a:off x="533400" y="2667000"/>
              <a:ext cx="1066800" cy="369332"/>
            </a:xfrm>
            <a:prstGeom prst="rect">
              <a:avLst/>
            </a:prstGeom>
            <a:noFill/>
          </p:spPr>
          <p:txBody>
            <a:bodyPr wrap="square" rtlCol="0">
              <a:spAutoFit/>
            </a:bodyPr>
            <a:lstStyle/>
            <a:p>
              <a:pPr>
                <a:buFont typeface="Arial" pitchFamily="34" charset="0"/>
                <a:buChar char="•"/>
              </a:pPr>
              <a:r>
                <a:rPr lang="en-US" altLang="zh-CN" b="1" dirty="0" smtClean="0">
                  <a:solidFill>
                    <a:srgbClr val="0070C0"/>
                  </a:solidFill>
                </a:rPr>
                <a:t>A&amp;HCI</a:t>
              </a:r>
              <a:endParaRPr lang="zh-CN" altLang="en-US" b="1" dirty="0">
                <a:solidFill>
                  <a:srgbClr val="0070C0"/>
                </a:solidFill>
              </a:endParaRPr>
            </a:p>
          </p:txBody>
        </p:sp>
      </p:grpSp>
      <p:pic>
        <p:nvPicPr>
          <p:cNvPr id="7" name="图片 6" descr="book.jpg"/>
          <p:cNvPicPr>
            <a:picLocks noChangeAspect="1"/>
          </p:cNvPicPr>
          <p:nvPr/>
        </p:nvPicPr>
        <p:blipFill>
          <a:blip r:embed="rId3" cstate="print"/>
          <a:stretch>
            <a:fillRect/>
          </a:stretch>
        </p:blipFill>
        <p:spPr>
          <a:xfrm>
            <a:off x="5260301" y="2412751"/>
            <a:ext cx="2084881" cy="1942185"/>
          </a:xfrm>
          <a:prstGeom prst="rect">
            <a:avLst/>
          </a:prstGeom>
        </p:spPr>
      </p:pic>
      <p:pic>
        <p:nvPicPr>
          <p:cNvPr id="9" name="图片 8" descr="InternationalConference（剪裁后）.jpg"/>
          <p:cNvPicPr>
            <a:picLocks noChangeAspect="1"/>
          </p:cNvPicPr>
          <p:nvPr/>
        </p:nvPicPr>
        <p:blipFill>
          <a:blip r:embed="rId4" cstate="print"/>
          <a:stretch>
            <a:fillRect/>
          </a:stretch>
        </p:blipFill>
        <p:spPr>
          <a:xfrm>
            <a:off x="2576740" y="2515190"/>
            <a:ext cx="2579875" cy="1879760"/>
          </a:xfrm>
          <a:prstGeom prst="rect">
            <a:avLst/>
          </a:prstGeom>
        </p:spPr>
      </p:pic>
      <p:pic>
        <p:nvPicPr>
          <p:cNvPr id="32" name="图片 31" descr="水分子.jpg"/>
          <p:cNvPicPr>
            <a:picLocks noChangeAspect="1"/>
          </p:cNvPicPr>
          <p:nvPr/>
        </p:nvPicPr>
        <p:blipFill>
          <a:blip r:embed="rId5" cstate="print"/>
          <a:stretch>
            <a:fillRect/>
          </a:stretch>
        </p:blipFill>
        <p:spPr>
          <a:xfrm>
            <a:off x="7240249" y="2606679"/>
            <a:ext cx="1903751" cy="1519852"/>
          </a:xfrm>
          <a:prstGeom prst="rect">
            <a:avLst/>
          </a:prstGeom>
        </p:spPr>
      </p:pic>
      <p:grpSp>
        <p:nvGrpSpPr>
          <p:cNvPr id="3" name="组合 27"/>
          <p:cNvGrpSpPr/>
          <p:nvPr/>
        </p:nvGrpSpPr>
        <p:grpSpPr>
          <a:xfrm>
            <a:off x="3103478" y="4555010"/>
            <a:ext cx="1733565" cy="656211"/>
            <a:chOff x="519357" y="2044544"/>
            <a:chExt cx="1733565" cy="656211"/>
          </a:xfrm>
        </p:grpSpPr>
        <p:sp>
          <p:nvSpPr>
            <p:cNvPr id="26" name="TextBox 25"/>
            <p:cNvSpPr txBox="1"/>
            <p:nvPr/>
          </p:nvSpPr>
          <p:spPr>
            <a:xfrm>
              <a:off x="519357" y="2044544"/>
              <a:ext cx="1008609" cy="338554"/>
            </a:xfrm>
            <a:prstGeom prst="rect">
              <a:avLst/>
            </a:prstGeom>
            <a:noFill/>
          </p:spPr>
          <p:txBody>
            <a:bodyPr wrap="none" rtlCol="0">
              <a:spAutoFit/>
            </a:bodyPr>
            <a:lstStyle/>
            <a:p>
              <a:pPr>
                <a:buFont typeface="Arial" pitchFamily="34" charset="0"/>
                <a:buChar char="•"/>
              </a:pPr>
              <a:r>
                <a:rPr lang="en-US" altLang="zh-CN" sz="1600" b="1" dirty="0" smtClean="0">
                  <a:solidFill>
                    <a:srgbClr val="0070C0"/>
                  </a:solidFill>
                </a:rPr>
                <a:t> CPCI-S</a:t>
              </a:r>
              <a:endParaRPr lang="zh-CN" altLang="en-US" sz="1600" b="1" dirty="0">
                <a:solidFill>
                  <a:srgbClr val="0070C0"/>
                </a:solidFill>
              </a:endParaRPr>
            </a:p>
          </p:txBody>
        </p:sp>
        <p:sp>
          <p:nvSpPr>
            <p:cNvPr id="27" name="TextBox 26"/>
            <p:cNvSpPr txBox="1"/>
            <p:nvPr/>
          </p:nvSpPr>
          <p:spPr>
            <a:xfrm>
              <a:off x="533399" y="2362201"/>
              <a:ext cx="1719523" cy="338554"/>
            </a:xfrm>
            <a:prstGeom prst="rect">
              <a:avLst/>
            </a:prstGeom>
            <a:noFill/>
          </p:spPr>
          <p:txBody>
            <a:bodyPr wrap="square" rtlCol="0">
              <a:spAutoFit/>
            </a:bodyPr>
            <a:lstStyle/>
            <a:p>
              <a:pPr>
                <a:buFont typeface="Arial" pitchFamily="34" charset="0"/>
                <a:buChar char="•"/>
              </a:pPr>
              <a:r>
                <a:rPr lang="en-US" altLang="zh-CN" sz="1600" b="1" dirty="0" smtClean="0">
                  <a:solidFill>
                    <a:srgbClr val="0070C0"/>
                  </a:solidFill>
                </a:rPr>
                <a:t> CPCI-SSH</a:t>
              </a:r>
            </a:p>
          </p:txBody>
        </p:sp>
      </p:grpSp>
      <p:grpSp>
        <p:nvGrpSpPr>
          <p:cNvPr id="4" name="组合 27"/>
          <p:cNvGrpSpPr/>
          <p:nvPr/>
        </p:nvGrpSpPr>
        <p:grpSpPr>
          <a:xfrm>
            <a:off x="5614766" y="4521881"/>
            <a:ext cx="1733565" cy="656211"/>
            <a:chOff x="519357" y="2044544"/>
            <a:chExt cx="1733565" cy="656211"/>
          </a:xfrm>
        </p:grpSpPr>
        <p:sp>
          <p:nvSpPr>
            <p:cNvPr id="29" name="TextBox 28"/>
            <p:cNvSpPr txBox="1"/>
            <p:nvPr/>
          </p:nvSpPr>
          <p:spPr>
            <a:xfrm>
              <a:off x="519357" y="2044544"/>
              <a:ext cx="986167" cy="338554"/>
            </a:xfrm>
            <a:prstGeom prst="rect">
              <a:avLst/>
            </a:prstGeom>
            <a:noFill/>
          </p:spPr>
          <p:txBody>
            <a:bodyPr wrap="none" rtlCol="0">
              <a:spAutoFit/>
            </a:bodyPr>
            <a:lstStyle/>
            <a:p>
              <a:pPr>
                <a:buFont typeface="Arial" pitchFamily="34" charset="0"/>
                <a:buChar char="•"/>
              </a:pPr>
              <a:r>
                <a:rPr lang="en-US" altLang="zh-CN" sz="1600" b="1" dirty="0" smtClean="0">
                  <a:solidFill>
                    <a:srgbClr val="0070C0"/>
                  </a:solidFill>
                </a:rPr>
                <a:t> </a:t>
              </a:r>
              <a:r>
                <a:rPr lang="en-US" altLang="zh-CN" sz="1600" b="1" dirty="0" err="1" smtClean="0">
                  <a:solidFill>
                    <a:srgbClr val="0070C0"/>
                  </a:solidFill>
                </a:rPr>
                <a:t>BkCI</a:t>
              </a:r>
              <a:r>
                <a:rPr lang="en-US" altLang="zh-CN" sz="1600" b="1" dirty="0" smtClean="0">
                  <a:solidFill>
                    <a:srgbClr val="0070C0"/>
                  </a:solidFill>
                </a:rPr>
                <a:t>-S</a:t>
              </a:r>
              <a:endParaRPr lang="zh-CN" altLang="en-US" sz="1600" b="1" dirty="0">
                <a:solidFill>
                  <a:srgbClr val="0070C0"/>
                </a:solidFill>
              </a:endParaRPr>
            </a:p>
          </p:txBody>
        </p:sp>
        <p:sp>
          <p:nvSpPr>
            <p:cNvPr id="30" name="TextBox 29"/>
            <p:cNvSpPr txBox="1"/>
            <p:nvPr/>
          </p:nvSpPr>
          <p:spPr>
            <a:xfrm>
              <a:off x="533399" y="2362201"/>
              <a:ext cx="1719523" cy="338554"/>
            </a:xfrm>
            <a:prstGeom prst="rect">
              <a:avLst/>
            </a:prstGeom>
            <a:noFill/>
          </p:spPr>
          <p:txBody>
            <a:bodyPr wrap="square" rtlCol="0">
              <a:spAutoFit/>
            </a:bodyPr>
            <a:lstStyle/>
            <a:p>
              <a:pPr>
                <a:buFont typeface="Arial" pitchFamily="34" charset="0"/>
                <a:buChar char="•"/>
              </a:pPr>
              <a:r>
                <a:rPr lang="en-US" altLang="zh-CN" sz="1600" b="1" dirty="0" smtClean="0">
                  <a:solidFill>
                    <a:srgbClr val="0070C0"/>
                  </a:solidFill>
                </a:rPr>
                <a:t> </a:t>
              </a:r>
              <a:r>
                <a:rPr lang="en-US" altLang="zh-CN" sz="1600" b="1" dirty="0" err="1" smtClean="0">
                  <a:solidFill>
                    <a:srgbClr val="0070C0"/>
                  </a:solidFill>
                </a:rPr>
                <a:t>BkCI</a:t>
              </a:r>
              <a:r>
                <a:rPr lang="en-US" altLang="zh-CN" sz="1600" b="1" dirty="0" smtClean="0">
                  <a:solidFill>
                    <a:srgbClr val="0070C0"/>
                  </a:solidFill>
                </a:rPr>
                <a:t>-SSH</a:t>
              </a:r>
            </a:p>
          </p:txBody>
        </p:sp>
      </p:grpSp>
      <p:grpSp>
        <p:nvGrpSpPr>
          <p:cNvPr id="5" name="组合 27"/>
          <p:cNvGrpSpPr/>
          <p:nvPr/>
        </p:nvGrpSpPr>
        <p:grpSpPr>
          <a:xfrm>
            <a:off x="7410435" y="4502003"/>
            <a:ext cx="1733565" cy="616455"/>
            <a:chOff x="519357" y="2044544"/>
            <a:chExt cx="1733565" cy="616455"/>
          </a:xfrm>
        </p:grpSpPr>
        <p:sp>
          <p:nvSpPr>
            <p:cNvPr id="33" name="TextBox 32"/>
            <p:cNvSpPr txBox="1"/>
            <p:nvPr/>
          </p:nvSpPr>
          <p:spPr>
            <a:xfrm>
              <a:off x="519357" y="2044544"/>
              <a:ext cx="756938" cy="338554"/>
            </a:xfrm>
            <a:prstGeom prst="rect">
              <a:avLst/>
            </a:prstGeom>
            <a:noFill/>
          </p:spPr>
          <p:txBody>
            <a:bodyPr wrap="square" rtlCol="0">
              <a:spAutoFit/>
            </a:bodyPr>
            <a:lstStyle/>
            <a:p>
              <a:pPr>
                <a:buFont typeface="Arial" pitchFamily="34" charset="0"/>
                <a:buChar char="•"/>
              </a:pPr>
              <a:r>
                <a:rPr lang="en-US" altLang="zh-CN" sz="1600" b="1" dirty="0" smtClean="0">
                  <a:solidFill>
                    <a:srgbClr val="0070C0"/>
                  </a:solidFill>
                </a:rPr>
                <a:t> CCR</a:t>
              </a:r>
              <a:endParaRPr lang="zh-CN" altLang="en-US" sz="1600" b="1" dirty="0">
                <a:solidFill>
                  <a:srgbClr val="0070C0"/>
                </a:solidFill>
              </a:endParaRPr>
            </a:p>
          </p:txBody>
        </p:sp>
        <p:sp>
          <p:nvSpPr>
            <p:cNvPr id="34" name="TextBox 33"/>
            <p:cNvSpPr txBox="1"/>
            <p:nvPr/>
          </p:nvSpPr>
          <p:spPr>
            <a:xfrm>
              <a:off x="533399" y="2322445"/>
              <a:ext cx="1719523" cy="338554"/>
            </a:xfrm>
            <a:prstGeom prst="rect">
              <a:avLst/>
            </a:prstGeom>
            <a:noFill/>
          </p:spPr>
          <p:txBody>
            <a:bodyPr wrap="square" rtlCol="0">
              <a:spAutoFit/>
            </a:bodyPr>
            <a:lstStyle/>
            <a:p>
              <a:pPr>
                <a:buFont typeface="Arial" pitchFamily="34" charset="0"/>
                <a:buChar char="•"/>
              </a:pPr>
              <a:r>
                <a:rPr lang="en-US" altLang="zh-CN" sz="1600" b="1" dirty="0" smtClean="0">
                  <a:solidFill>
                    <a:srgbClr val="0070C0"/>
                  </a:solidFill>
                </a:rPr>
                <a:t> IC</a:t>
              </a:r>
            </a:p>
          </p:txBody>
        </p:sp>
      </p:grpSp>
      <p:sp>
        <p:nvSpPr>
          <p:cNvPr id="35" name="TextBox 34"/>
          <p:cNvSpPr txBox="1"/>
          <p:nvPr/>
        </p:nvSpPr>
        <p:spPr>
          <a:xfrm>
            <a:off x="1245705" y="4558748"/>
            <a:ext cx="1991251" cy="338554"/>
          </a:xfrm>
          <a:prstGeom prst="rect">
            <a:avLst/>
          </a:prstGeom>
          <a:noFill/>
        </p:spPr>
        <p:txBody>
          <a:bodyPr wrap="none" rtlCol="0">
            <a:spAutoFit/>
          </a:bodyPr>
          <a:lstStyle/>
          <a:p>
            <a:r>
              <a:rPr lang="en-US" altLang="zh-CN" sz="1600" dirty="0" smtClean="0">
                <a:solidFill>
                  <a:schemeClr val="tx2">
                    <a:lumMod val="75000"/>
                  </a:schemeClr>
                </a:solidFill>
              </a:rPr>
              <a:t>~8600</a:t>
            </a:r>
            <a:r>
              <a:rPr lang="zh-CN" altLang="en-US" sz="1600" dirty="0" smtClean="0">
                <a:solidFill>
                  <a:schemeClr val="tx2">
                    <a:lumMod val="75000"/>
                  </a:schemeClr>
                </a:solidFill>
              </a:rPr>
              <a:t>多</a:t>
            </a:r>
            <a:r>
              <a:rPr lang="zh-CN" altLang="zh-CN" sz="1600" dirty="0" smtClean="0">
                <a:solidFill>
                  <a:schemeClr val="tx2">
                    <a:lumMod val="75000"/>
                  </a:schemeClr>
                </a:solidFill>
              </a:rPr>
              <a:t>种核心期刊</a:t>
            </a:r>
            <a:endParaRPr lang="zh-CN" altLang="en-US" sz="1600" dirty="0">
              <a:solidFill>
                <a:schemeClr val="tx2">
                  <a:lumMod val="75000"/>
                </a:schemeClr>
              </a:solidFill>
            </a:endParaRPr>
          </a:p>
        </p:txBody>
      </p:sp>
      <p:sp>
        <p:nvSpPr>
          <p:cNvPr id="37" name="TextBox 36"/>
          <p:cNvSpPr txBox="1"/>
          <p:nvPr/>
        </p:nvSpPr>
        <p:spPr>
          <a:xfrm>
            <a:off x="1265584" y="4856923"/>
            <a:ext cx="2246243" cy="338554"/>
          </a:xfrm>
          <a:prstGeom prst="rect">
            <a:avLst/>
          </a:prstGeom>
          <a:noFill/>
        </p:spPr>
        <p:txBody>
          <a:bodyPr wrap="square" rtlCol="0">
            <a:spAutoFit/>
          </a:bodyPr>
          <a:lstStyle/>
          <a:p>
            <a:r>
              <a:rPr lang="en-US" altLang="zh-CN" sz="1600" dirty="0" smtClean="0">
                <a:solidFill>
                  <a:schemeClr val="tx2">
                    <a:lumMod val="75000"/>
                  </a:schemeClr>
                </a:solidFill>
              </a:rPr>
              <a:t>~3100</a:t>
            </a:r>
            <a:r>
              <a:rPr lang="zh-CN" altLang="en-US" sz="1600" dirty="0" smtClean="0">
                <a:solidFill>
                  <a:schemeClr val="tx2">
                    <a:lumMod val="75000"/>
                  </a:schemeClr>
                </a:solidFill>
              </a:rPr>
              <a:t>多</a:t>
            </a:r>
            <a:r>
              <a:rPr lang="zh-CN" altLang="zh-CN" sz="1600" dirty="0" smtClean="0">
                <a:solidFill>
                  <a:schemeClr val="tx2">
                    <a:lumMod val="75000"/>
                  </a:schemeClr>
                </a:solidFill>
              </a:rPr>
              <a:t>种核心期刊</a:t>
            </a:r>
            <a:endParaRPr lang="zh-CN" altLang="en-US" sz="1600" dirty="0" smtClean="0">
              <a:solidFill>
                <a:schemeClr val="tx2">
                  <a:lumMod val="75000"/>
                </a:schemeClr>
              </a:solidFill>
            </a:endParaRPr>
          </a:p>
        </p:txBody>
      </p:sp>
      <p:sp>
        <p:nvSpPr>
          <p:cNvPr id="38" name="TextBox 37"/>
          <p:cNvSpPr txBox="1"/>
          <p:nvPr/>
        </p:nvSpPr>
        <p:spPr>
          <a:xfrm>
            <a:off x="1285463" y="5141843"/>
            <a:ext cx="1991251" cy="338554"/>
          </a:xfrm>
          <a:prstGeom prst="rect">
            <a:avLst/>
          </a:prstGeom>
          <a:noFill/>
        </p:spPr>
        <p:txBody>
          <a:bodyPr wrap="none" rtlCol="0">
            <a:spAutoFit/>
          </a:bodyPr>
          <a:lstStyle/>
          <a:p>
            <a:r>
              <a:rPr lang="en-US" altLang="zh-CN" sz="1600" dirty="0" smtClean="0">
                <a:solidFill>
                  <a:schemeClr val="tx2">
                    <a:lumMod val="75000"/>
                  </a:schemeClr>
                </a:solidFill>
              </a:rPr>
              <a:t>~1700</a:t>
            </a:r>
            <a:r>
              <a:rPr lang="zh-CN" altLang="en-US" sz="1600" smtClean="0">
                <a:solidFill>
                  <a:schemeClr val="tx2">
                    <a:lumMod val="75000"/>
                  </a:schemeClr>
                </a:solidFill>
              </a:rPr>
              <a:t>多种</a:t>
            </a:r>
            <a:r>
              <a:rPr lang="zh-CN" altLang="zh-CN" sz="1600" dirty="0" smtClean="0">
                <a:solidFill>
                  <a:schemeClr val="tx2">
                    <a:lumMod val="75000"/>
                  </a:schemeClr>
                </a:solidFill>
              </a:rPr>
              <a:t>核心期刊</a:t>
            </a:r>
            <a:endParaRPr lang="zh-CN" altLang="en-US" sz="1600" dirty="0" smtClean="0">
              <a:solidFill>
                <a:schemeClr val="tx2">
                  <a:lumMod val="75000"/>
                </a:schemeClr>
              </a:solidFill>
            </a:endParaRPr>
          </a:p>
        </p:txBody>
      </p:sp>
      <p:sp>
        <p:nvSpPr>
          <p:cNvPr id="23" name="TextBox 22"/>
          <p:cNvSpPr txBox="1"/>
          <p:nvPr/>
        </p:nvSpPr>
        <p:spPr>
          <a:xfrm>
            <a:off x="273181" y="535856"/>
            <a:ext cx="6388876"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en-US" altLang="zh-CN" sz="3200" dirty="0" smtClean="0">
                <a:solidFill>
                  <a:schemeClr val="bg1"/>
                </a:solidFill>
                <a:latin typeface="Arial Unicode MS" pitchFamily="34" charset="-122"/>
                <a:ea typeface="Arial Unicode MS" pitchFamily="34" charset="-122"/>
                <a:cs typeface="Arial Unicode MS" pitchFamily="34" charset="-122"/>
              </a:rPr>
              <a:t>——</a:t>
            </a:r>
            <a:r>
              <a:rPr lang="zh-CN" altLang="en-US" sz="3200" dirty="0" smtClean="0">
                <a:solidFill>
                  <a:schemeClr val="bg1"/>
                </a:solidFill>
                <a:latin typeface="Arial Unicode MS" pitchFamily="34" charset="-122"/>
                <a:ea typeface="Arial Unicode MS" pitchFamily="34" charset="-122"/>
                <a:cs typeface="Arial Unicode MS" pitchFamily="34" charset="-122"/>
              </a:rPr>
              <a:t>广度</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000"/>
                                        <p:tgtEl>
                                          <p:spTgt spid="32"/>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strips(downRight)">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strips(downLeft)">
                                      <p:cBhvr>
                                        <p:cTn id="33" dur="500"/>
                                        <p:tgtEl>
                                          <p:spTgt spid="3"/>
                                        </p:tgtEl>
                                      </p:cBhvr>
                                    </p:animEffect>
                                  </p:childTnLst>
                                </p:cTn>
                              </p:par>
                            </p:childTnLst>
                          </p:cTn>
                        </p:par>
                        <p:par>
                          <p:cTn id="34" fill="hold">
                            <p:stCondLst>
                              <p:cond delay="500"/>
                            </p:stCondLst>
                            <p:childTnLst>
                              <p:par>
                                <p:cTn id="35" presetID="18" presetClass="entr" presetSubtype="12"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strips(downLeft)">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slide(fromTop)">
                                      <p:cBhvr>
                                        <p:cTn id="42" dur="500"/>
                                        <p:tgtEl>
                                          <p:spTgt spid="35"/>
                                        </p:tgtEl>
                                      </p:cBhvr>
                                    </p:animEffect>
                                  </p:childTnLst>
                                </p:cTn>
                              </p:par>
                            </p:childTnLst>
                          </p:cTn>
                        </p:par>
                        <p:par>
                          <p:cTn id="43" fill="hold">
                            <p:stCondLst>
                              <p:cond delay="500"/>
                            </p:stCondLst>
                            <p:childTnLst>
                              <p:par>
                                <p:cTn id="44" presetID="12" presetClass="entr" presetSubtype="1"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slide(fromTop)">
                                      <p:cBhvr>
                                        <p:cTn id="46" dur="500"/>
                                        <p:tgtEl>
                                          <p:spTgt spid="37"/>
                                        </p:tgtEl>
                                      </p:cBhvr>
                                    </p:animEffect>
                                  </p:childTnLst>
                                </p:cTn>
                              </p:par>
                            </p:childTnLst>
                          </p:cTn>
                        </p:par>
                        <p:par>
                          <p:cTn id="47" fill="hold">
                            <p:stCondLst>
                              <p:cond delay="1000"/>
                            </p:stCondLst>
                            <p:childTnLst>
                              <p:par>
                                <p:cTn id="48" presetID="12" presetClass="entr" presetSubtype="1"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slide(fromTop)">
                                      <p:cBhvr>
                                        <p:cTn id="5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rrowheads="1"/>
          </p:cNvSpPr>
          <p:nvPr/>
        </p:nvSpPr>
        <p:spPr bwMode="auto">
          <a:xfrm>
            <a:off x="2826026" y="20625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1" name="AutoShape 3"/>
          <p:cNvSpPr>
            <a:spLocks noChangeArrowheads="1"/>
          </p:cNvSpPr>
          <p:nvPr/>
        </p:nvSpPr>
        <p:spPr bwMode="auto">
          <a:xfrm>
            <a:off x="1136373" y="2054080"/>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2" name="AutoShape 4"/>
          <p:cNvSpPr>
            <a:spLocks noChangeArrowheads="1"/>
          </p:cNvSpPr>
          <p:nvPr/>
        </p:nvSpPr>
        <p:spPr bwMode="auto">
          <a:xfrm>
            <a:off x="44958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3" name="AutoShape 5"/>
          <p:cNvSpPr>
            <a:spLocks noChangeArrowheads="1"/>
          </p:cNvSpPr>
          <p:nvPr/>
        </p:nvSpPr>
        <p:spPr bwMode="auto">
          <a:xfrm>
            <a:off x="61722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4" name="Rectangle 6"/>
          <p:cNvSpPr>
            <a:spLocks noChangeArrowheads="1"/>
          </p:cNvSpPr>
          <p:nvPr/>
        </p:nvSpPr>
        <p:spPr bwMode="auto">
          <a:xfrm>
            <a:off x="6573080" y="2988356"/>
            <a:ext cx="1656522" cy="677108"/>
          </a:xfrm>
          <a:prstGeom prst="rect">
            <a:avLst/>
          </a:prstGeom>
          <a:noFill/>
          <a:ln w="9525">
            <a:noFill/>
            <a:miter lim="800000"/>
            <a:headEnd/>
            <a:tailEnd/>
          </a:ln>
        </p:spPr>
        <p:txBody>
          <a:bodyPr wrap="square">
            <a:spAutoFit/>
          </a:bodyPr>
          <a:lstStyle/>
          <a:p>
            <a:pPr algn="ctr" eaLnBrk="0" hangingPunct="0"/>
            <a:r>
              <a:rPr lang="en-GB" altLang="zh-CN" b="1" dirty="0">
                <a:solidFill>
                  <a:schemeClr val="accent1">
                    <a:lumMod val="75000"/>
                  </a:schemeClr>
                </a:solidFill>
                <a:latin typeface="Arial" pitchFamily="34" charset="0"/>
              </a:rPr>
              <a:t>Unique Data</a:t>
            </a:r>
          </a:p>
          <a:p>
            <a:pPr algn="ctr" eaLnBrk="0" hangingPunct="0"/>
            <a:r>
              <a:rPr lang="zh-CN" altLang="en-US" sz="2000" b="1" dirty="0" smtClean="0">
                <a:solidFill>
                  <a:schemeClr val="accent1">
                    <a:lumMod val="75000"/>
                  </a:schemeClr>
                </a:solidFill>
                <a:latin typeface="Arial" pitchFamily="34" charset="0"/>
              </a:rPr>
              <a:t>独特</a:t>
            </a:r>
            <a:endParaRPr lang="zh-CN" altLang="en-US" sz="2000" b="1" dirty="0">
              <a:solidFill>
                <a:schemeClr val="accent1">
                  <a:lumMod val="75000"/>
                </a:schemeClr>
              </a:solidFill>
              <a:latin typeface="Arial" pitchFamily="34" charset="0"/>
            </a:endParaRPr>
          </a:p>
        </p:txBody>
      </p:sp>
      <p:sp>
        <p:nvSpPr>
          <p:cNvPr id="15" name="Rectangle 7"/>
          <p:cNvSpPr>
            <a:spLocks noChangeArrowheads="1"/>
          </p:cNvSpPr>
          <p:nvPr/>
        </p:nvSpPr>
        <p:spPr bwMode="auto">
          <a:xfrm>
            <a:off x="3296478" y="2988358"/>
            <a:ext cx="1582738"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Quality</a:t>
            </a:r>
          </a:p>
          <a:p>
            <a:pPr algn="ctr" eaLnBrk="0" hangingPunct="0"/>
            <a:r>
              <a:rPr lang="zh-CN" altLang="en-US" b="1" dirty="0">
                <a:solidFill>
                  <a:schemeClr val="accent1">
                    <a:lumMod val="75000"/>
                  </a:schemeClr>
                </a:solidFill>
                <a:latin typeface="Arial" pitchFamily="34" charset="0"/>
              </a:rPr>
              <a:t>质量</a:t>
            </a:r>
            <a:endParaRPr lang="en-US" altLang="ja-JP" dirty="0">
              <a:solidFill>
                <a:schemeClr val="accent1">
                  <a:lumMod val="75000"/>
                </a:schemeClr>
              </a:solidFill>
              <a:latin typeface="Arial" pitchFamily="34" charset="0"/>
              <a:ea typeface="MS PGothic" pitchFamily="34" charset="-128"/>
            </a:endParaRPr>
          </a:p>
        </p:txBody>
      </p:sp>
      <p:sp>
        <p:nvSpPr>
          <p:cNvPr id="16" name="Rectangle 10"/>
          <p:cNvSpPr>
            <a:spLocks noChangeArrowheads="1"/>
          </p:cNvSpPr>
          <p:nvPr/>
        </p:nvSpPr>
        <p:spPr bwMode="auto">
          <a:xfrm>
            <a:off x="1769165" y="3001612"/>
            <a:ext cx="1219200" cy="641350"/>
          </a:xfrm>
          <a:prstGeom prst="rect">
            <a:avLst/>
          </a:prstGeom>
          <a:noFill/>
          <a:ln w="9525">
            <a:noFill/>
            <a:miter lim="800000"/>
            <a:headEnd/>
            <a:tailEnd/>
          </a:ln>
        </p:spPr>
        <p:txBody>
          <a:bodyPr>
            <a:spAutoFit/>
          </a:bodyPr>
          <a:lstStyle/>
          <a:p>
            <a:pPr algn="ctr"/>
            <a:r>
              <a:rPr lang="en-GB" altLang="zh-CN" b="1" dirty="0">
                <a:solidFill>
                  <a:schemeClr val="accent1">
                    <a:lumMod val="50000"/>
                  </a:schemeClr>
                </a:solidFill>
                <a:latin typeface="Arial" pitchFamily="34" charset="0"/>
              </a:rPr>
              <a:t>Diversity</a:t>
            </a:r>
          </a:p>
          <a:p>
            <a:pPr algn="ctr"/>
            <a:r>
              <a:rPr lang="zh-CN" altLang="en-US" b="1" dirty="0">
                <a:solidFill>
                  <a:schemeClr val="accent1">
                    <a:lumMod val="50000"/>
                  </a:schemeClr>
                </a:solidFill>
                <a:latin typeface="Arial" pitchFamily="34" charset="0"/>
              </a:rPr>
              <a:t>广度</a:t>
            </a:r>
            <a:endParaRPr lang="en-US" altLang="ja-JP" b="1" dirty="0">
              <a:solidFill>
                <a:schemeClr val="accent1">
                  <a:lumMod val="50000"/>
                </a:schemeClr>
              </a:solidFill>
              <a:latin typeface="Arial" pitchFamily="34" charset="0"/>
              <a:ea typeface="MS PGothic" pitchFamily="34" charset="-128"/>
            </a:endParaRPr>
          </a:p>
        </p:txBody>
      </p:sp>
      <p:sp>
        <p:nvSpPr>
          <p:cNvPr id="17" name="Rectangle 11"/>
          <p:cNvSpPr>
            <a:spLocks noChangeArrowheads="1"/>
          </p:cNvSpPr>
          <p:nvPr/>
        </p:nvSpPr>
        <p:spPr bwMode="auto">
          <a:xfrm>
            <a:off x="5029200" y="2961856"/>
            <a:ext cx="1235075"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Depth</a:t>
            </a:r>
          </a:p>
          <a:p>
            <a:pPr algn="ctr" eaLnBrk="0" hangingPunct="0"/>
            <a:r>
              <a:rPr lang="zh-CN" altLang="en-US" b="1" dirty="0">
                <a:solidFill>
                  <a:schemeClr val="accent1">
                    <a:lumMod val="75000"/>
                  </a:schemeClr>
                </a:solidFill>
                <a:latin typeface="Arial" pitchFamily="34" charset="0"/>
                <a:ea typeface="MS PGothic" pitchFamily="34" charset="-128"/>
              </a:rPr>
              <a:t>深度</a:t>
            </a:r>
          </a:p>
        </p:txBody>
      </p:sp>
      <p:sp>
        <p:nvSpPr>
          <p:cNvPr id="18" name="TextBox 17"/>
          <p:cNvSpPr txBox="1"/>
          <p:nvPr/>
        </p:nvSpPr>
        <p:spPr>
          <a:xfrm>
            <a:off x="665058" y="477799"/>
            <a:ext cx="7564542"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核心合集简介</a:t>
            </a:r>
          </a:p>
        </p:txBody>
      </p:sp>
      <p:sp>
        <p:nvSpPr>
          <p:cNvPr id="19" name="AutoShape 3"/>
          <p:cNvSpPr>
            <a:spLocks noChangeArrowheads="1"/>
          </p:cNvSpPr>
          <p:nvPr/>
        </p:nvSpPr>
        <p:spPr bwMode="auto">
          <a:xfrm>
            <a:off x="2841804" y="2090369"/>
            <a:ext cx="2082800" cy="2471738"/>
          </a:xfrm>
          <a:prstGeom prst="chevron">
            <a:avLst>
              <a:gd name="adj" fmla="val 25000"/>
            </a:avLst>
          </a:prstGeom>
          <a:solidFill>
            <a:schemeClr val="accent1">
              <a:lumMod val="60000"/>
              <a:lumOff val="40000"/>
              <a:alpha val="37000"/>
            </a:schemeClr>
          </a:solidFill>
          <a:ln w="38100">
            <a:noFill/>
            <a:miter lim="800000"/>
            <a:headEnd/>
            <a:tailEnd/>
          </a:ln>
        </p:spPr>
        <p:txBody>
          <a:bodyPr wrap="none" anchor="ctr"/>
          <a:lstStyle/>
          <a:p>
            <a:endParaRPr lang="zh-CN" altLang="en-US"/>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rot="21600000">
            <a:off x="942172" y="3048002"/>
            <a:ext cx="6400800" cy="182880"/>
          </a:xfrm>
          <a:prstGeom prst="rightArrow">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rot="2160000">
            <a:off x="780444" y="3383087"/>
            <a:ext cx="846707" cy="338554"/>
          </a:xfrm>
          <a:prstGeom prst="rect">
            <a:avLst/>
          </a:prstGeom>
          <a:noFill/>
        </p:spPr>
        <p:txBody>
          <a:bodyPr wrap="none" rtlCol="0">
            <a:spAutoFit/>
          </a:bodyPr>
          <a:lstStyle/>
          <a:p>
            <a:r>
              <a:rPr lang="en-US" altLang="zh-CN" sz="1600" b="1" dirty="0" smtClean="0">
                <a:solidFill>
                  <a:schemeClr val="accent1">
                    <a:lumMod val="75000"/>
                  </a:schemeClr>
                </a:solidFill>
              </a:rPr>
              <a:t>1900</a:t>
            </a:r>
            <a:r>
              <a:rPr lang="zh-CN" altLang="en-US" sz="1600" b="1" dirty="0" smtClean="0">
                <a:solidFill>
                  <a:schemeClr val="accent1">
                    <a:lumMod val="75000"/>
                  </a:schemeClr>
                </a:solidFill>
              </a:rPr>
              <a:t>年</a:t>
            </a:r>
            <a:endParaRPr lang="zh-CN" altLang="en-US" sz="1600" b="1" dirty="0">
              <a:solidFill>
                <a:schemeClr val="accent1">
                  <a:lumMod val="75000"/>
                </a:schemeClr>
              </a:solidFill>
            </a:endParaRPr>
          </a:p>
        </p:txBody>
      </p:sp>
      <p:sp>
        <p:nvSpPr>
          <p:cNvPr id="7" name="TextBox 6"/>
          <p:cNvSpPr txBox="1"/>
          <p:nvPr/>
        </p:nvSpPr>
        <p:spPr>
          <a:xfrm>
            <a:off x="811547" y="2675677"/>
            <a:ext cx="526106" cy="338554"/>
          </a:xfrm>
          <a:prstGeom prst="rect">
            <a:avLst/>
          </a:prstGeom>
          <a:noFill/>
        </p:spPr>
        <p:txBody>
          <a:bodyPr wrap="none" rtlCol="0">
            <a:spAutoFit/>
          </a:bodyPr>
          <a:lstStyle/>
          <a:p>
            <a:r>
              <a:rPr lang="en-US" altLang="zh-CN" sz="1600" b="1" dirty="0" smtClean="0">
                <a:solidFill>
                  <a:schemeClr val="accent1">
                    <a:lumMod val="75000"/>
                  </a:schemeClr>
                </a:solidFill>
              </a:rPr>
              <a:t>SCI</a:t>
            </a:r>
            <a:endParaRPr lang="zh-CN" altLang="en-US" sz="1600" b="1" dirty="0">
              <a:solidFill>
                <a:schemeClr val="accent1">
                  <a:lumMod val="75000"/>
                </a:schemeClr>
              </a:solidFill>
            </a:endParaRPr>
          </a:p>
        </p:txBody>
      </p:sp>
      <p:sp>
        <p:nvSpPr>
          <p:cNvPr id="10" name="Rectangle 9"/>
          <p:cNvSpPr/>
          <p:nvPr/>
        </p:nvSpPr>
        <p:spPr>
          <a:xfrm>
            <a:off x="1086691" y="3047997"/>
            <a:ext cx="45720" cy="18288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11" name="TextBox 10"/>
          <p:cNvSpPr txBox="1"/>
          <p:nvPr/>
        </p:nvSpPr>
        <p:spPr>
          <a:xfrm>
            <a:off x="808072" y="2393277"/>
            <a:ext cx="662361" cy="338554"/>
          </a:xfrm>
          <a:prstGeom prst="rect">
            <a:avLst/>
          </a:prstGeom>
          <a:noFill/>
        </p:spPr>
        <p:txBody>
          <a:bodyPr wrap="none" rtlCol="0">
            <a:spAutoFit/>
          </a:bodyPr>
          <a:lstStyle/>
          <a:p>
            <a:r>
              <a:rPr lang="en-US" altLang="zh-CN" sz="1600" b="1" dirty="0" smtClean="0">
                <a:solidFill>
                  <a:schemeClr val="accent1">
                    <a:lumMod val="75000"/>
                  </a:schemeClr>
                </a:solidFill>
              </a:rPr>
              <a:t>SSCI</a:t>
            </a:r>
            <a:endParaRPr lang="zh-CN" altLang="en-US" sz="1600" b="1" dirty="0">
              <a:solidFill>
                <a:schemeClr val="accent1">
                  <a:lumMod val="75000"/>
                </a:schemeClr>
              </a:solidFill>
            </a:endParaRPr>
          </a:p>
        </p:txBody>
      </p:sp>
      <p:sp>
        <p:nvSpPr>
          <p:cNvPr id="28" name="TextBox 27"/>
          <p:cNvSpPr txBox="1"/>
          <p:nvPr/>
        </p:nvSpPr>
        <p:spPr>
          <a:xfrm rot="2160000">
            <a:off x="5054861" y="3346172"/>
            <a:ext cx="846707" cy="338554"/>
          </a:xfrm>
          <a:prstGeom prst="rect">
            <a:avLst/>
          </a:prstGeom>
          <a:noFill/>
        </p:spPr>
        <p:txBody>
          <a:bodyPr wrap="none" rtlCol="0">
            <a:spAutoFit/>
          </a:bodyPr>
          <a:lstStyle/>
          <a:p>
            <a:r>
              <a:rPr lang="en-US" altLang="zh-CN" sz="1600" b="1" dirty="0" smtClean="0">
                <a:solidFill>
                  <a:schemeClr val="accent1">
                    <a:lumMod val="75000"/>
                  </a:schemeClr>
                </a:solidFill>
              </a:rPr>
              <a:t>1975</a:t>
            </a:r>
            <a:r>
              <a:rPr lang="zh-CN" altLang="en-US" sz="1600" b="1" dirty="0" smtClean="0">
                <a:solidFill>
                  <a:schemeClr val="accent1">
                    <a:lumMod val="75000"/>
                  </a:schemeClr>
                </a:solidFill>
              </a:rPr>
              <a:t>年</a:t>
            </a:r>
            <a:endParaRPr lang="zh-CN" altLang="en-US" sz="1600" b="1" dirty="0">
              <a:solidFill>
                <a:schemeClr val="accent1">
                  <a:lumMod val="75000"/>
                </a:schemeClr>
              </a:solidFill>
            </a:endParaRPr>
          </a:p>
        </p:txBody>
      </p:sp>
      <p:sp>
        <p:nvSpPr>
          <p:cNvPr id="30" name="Rectangle 29"/>
          <p:cNvSpPr/>
          <p:nvPr/>
        </p:nvSpPr>
        <p:spPr>
          <a:xfrm>
            <a:off x="6208595" y="3041377"/>
            <a:ext cx="45720" cy="18288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31" name="Rectangle 30"/>
          <p:cNvSpPr/>
          <p:nvPr/>
        </p:nvSpPr>
        <p:spPr>
          <a:xfrm>
            <a:off x="5526119" y="3049267"/>
            <a:ext cx="45720" cy="18288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32" name="TextBox 31"/>
          <p:cNvSpPr txBox="1"/>
          <p:nvPr/>
        </p:nvSpPr>
        <p:spPr>
          <a:xfrm>
            <a:off x="4996071" y="2650428"/>
            <a:ext cx="832279" cy="338554"/>
          </a:xfrm>
          <a:prstGeom prst="rect">
            <a:avLst/>
          </a:prstGeom>
          <a:noFill/>
        </p:spPr>
        <p:txBody>
          <a:bodyPr wrap="none" rtlCol="0">
            <a:spAutoFit/>
          </a:bodyPr>
          <a:lstStyle/>
          <a:p>
            <a:r>
              <a:rPr lang="en-US" altLang="zh-CN" sz="1600" b="1" dirty="0" smtClean="0">
                <a:solidFill>
                  <a:schemeClr val="accent1">
                    <a:lumMod val="75000"/>
                  </a:schemeClr>
                </a:solidFill>
              </a:rPr>
              <a:t>A&amp;HCI</a:t>
            </a:r>
            <a:endParaRPr lang="zh-CN" altLang="en-US" sz="1600" b="1" dirty="0">
              <a:solidFill>
                <a:schemeClr val="accent1">
                  <a:lumMod val="75000"/>
                </a:schemeClr>
              </a:solidFill>
            </a:endParaRPr>
          </a:p>
        </p:txBody>
      </p:sp>
      <p:sp>
        <p:nvSpPr>
          <p:cNvPr id="33" name="Rectangle 32"/>
          <p:cNvSpPr/>
          <p:nvPr/>
        </p:nvSpPr>
        <p:spPr>
          <a:xfrm>
            <a:off x="6785059" y="3048005"/>
            <a:ext cx="45720" cy="182880"/>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34" name="TextBox 33"/>
          <p:cNvSpPr txBox="1"/>
          <p:nvPr/>
        </p:nvSpPr>
        <p:spPr>
          <a:xfrm rot="2160000">
            <a:off x="5936129" y="3405807"/>
            <a:ext cx="846707" cy="338554"/>
          </a:xfrm>
          <a:prstGeom prst="rect">
            <a:avLst/>
          </a:prstGeom>
          <a:noFill/>
        </p:spPr>
        <p:txBody>
          <a:bodyPr wrap="none" rtlCol="0">
            <a:spAutoFit/>
          </a:bodyPr>
          <a:lstStyle/>
          <a:p>
            <a:r>
              <a:rPr lang="en-US" altLang="zh-CN" sz="1600" b="1" dirty="0" smtClean="0">
                <a:solidFill>
                  <a:schemeClr val="accent1">
                    <a:lumMod val="75000"/>
                  </a:schemeClr>
                </a:solidFill>
              </a:rPr>
              <a:t>1990</a:t>
            </a:r>
            <a:r>
              <a:rPr lang="zh-CN" altLang="en-US" sz="1600" b="1" dirty="0" smtClean="0">
                <a:solidFill>
                  <a:schemeClr val="accent1">
                    <a:lumMod val="75000"/>
                  </a:schemeClr>
                </a:solidFill>
              </a:rPr>
              <a:t>年</a:t>
            </a:r>
            <a:endParaRPr lang="zh-CN" altLang="en-US" sz="1600" b="1" dirty="0">
              <a:solidFill>
                <a:schemeClr val="accent1">
                  <a:lumMod val="75000"/>
                </a:schemeClr>
              </a:solidFill>
            </a:endParaRPr>
          </a:p>
        </p:txBody>
      </p:sp>
      <p:sp>
        <p:nvSpPr>
          <p:cNvPr id="35" name="TextBox 34"/>
          <p:cNvSpPr txBox="1"/>
          <p:nvPr/>
        </p:nvSpPr>
        <p:spPr>
          <a:xfrm>
            <a:off x="5870714" y="2663684"/>
            <a:ext cx="673582" cy="338554"/>
          </a:xfrm>
          <a:prstGeom prst="rect">
            <a:avLst/>
          </a:prstGeom>
          <a:noFill/>
        </p:spPr>
        <p:txBody>
          <a:bodyPr wrap="none" rtlCol="0">
            <a:spAutoFit/>
          </a:bodyPr>
          <a:lstStyle/>
          <a:p>
            <a:r>
              <a:rPr lang="en-US" altLang="zh-CN" sz="1600" b="1" dirty="0" smtClean="0">
                <a:solidFill>
                  <a:schemeClr val="accent1">
                    <a:lumMod val="75000"/>
                  </a:schemeClr>
                </a:solidFill>
              </a:rPr>
              <a:t>CPCI</a:t>
            </a:r>
            <a:endParaRPr lang="zh-CN" altLang="en-US" sz="1600" b="1" dirty="0">
              <a:solidFill>
                <a:schemeClr val="accent1">
                  <a:lumMod val="75000"/>
                </a:schemeClr>
              </a:solidFill>
            </a:endParaRPr>
          </a:p>
        </p:txBody>
      </p:sp>
      <p:sp>
        <p:nvSpPr>
          <p:cNvPr id="36" name="TextBox 35"/>
          <p:cNvSpPr txBox="1"/>
          <p:nvPr/>
        </p:nvSpPr>
        <p:spPr>
          <a:xfrm rot="2160000">
            <a:off x="6618614" y="3425686"/>
            <a:ext cx="846707" cy="338554"/>
          </a:xfrm>
          <a:prstGeom prst="rect">
            <a:avLst/>
          </a:prstGeom>
          <a:noFill/>
        </p:spPr>
        <p:txBody>
          <a:bodyPr wrap="none" rtlCol="0">
            <a:spAutoFit/>
          </a:bodyPr>
          <a:lstStyle/>
          <a:p>
            <a:r>
              <a:rPr lang="en-US" altLang="zh-CN" sz="1600" b="1" dirty="0" smtClean="0">
                <a:solidFill>
                  <a:schemeClr val="accent1">
                    <a:lumMod val="75000"/>
                  </a:schemeClr>
                </a:solidFill>
              </a:rPr>
              <a:t>2005</a:t>
            </a:r>
            <a:r>
              <a:rPr lang="zh-CN" altLang="en-US" sz="1600" b="1" dirty="0" smtClean="0">
                <a:solidFill>
                  <a:schemeClr val="accent1">
                    <a:lumMod val="75000"/>
                  </a:schemeClr>
                </a:solidFill>
              </a:rPr>
              <a:t>年</a:t>
            </a:r>
            <a:endParaRPr lang="zh-CN" altLang="en-US" sz="1600" b="1" dirty="0">
              <a:solidFill>
                <a:schemeClr val="accent1">
                  <a:lumMod val="75000"/>
                </a:schemeClr>
              </a:solidFill>
            </a:endParaRPr>
          </a:p>
        </p:txBody>
      </p:sp>
      <p:sp>
        <p:nvSpPr>
          <p:cNvPr id="37" name="TextBox 36"/>
          <p:cNvSpPr txBox="1"/>
          <p:nvPr/>
        </p:nvSpPr>
        <p:spPr>
          <a:xfrm>
            <a:off x="6539949" y="2643809"/>
            <a:ext cx="651140" cy="338554"/>
          </a:xfrm>
          <a:prstGeom prst="rect">
            <a:avLst/>
          </a:prstGeom>
          <a:noFill/>
        </p:spPr>
        <p:txBody>
          <a:bodyPr wrap="none" rtlCol="0">
            <a:spAutoFit/>
          </a:bodyPr>
          <a:lstStyle/>
          <a:p>
            <a:r>
              <a:rPr lang="en-US" altLang="zh-CN" sz="1600" b="1" dirty="0" err="1" smtClean="0">
                <a:solidFill>
                  <a:schemeClr val="accent1">
                    <a:lumMod val="75000"/>
                  </a:schemeClr>
                </a:solidFill>
              </a:rPr>
              <a:t>BkCI</a:t>
            </a:r>
            <a:endParaRPr lang="zh-CN" altLang="en-US" sz="1600" b="1" dirty="0">
              <a:solidFill>
                <a:schemeClr val="accent1">
                  <a:lumMod val="75000"/>
                </a:schemeClr>
              </a:solidFill>
            </a:endParaRPr>
          </a:p>
        </p:txBody>
      </p:sp>
      <p:sp>
        <p:nvSpPr>
          <p:cNvPr id="38" name="TextBox 37"/>
          <p:cNvSpPr txBox="1"/>
          <p:nvPr/>
        </p:nvSpPr>
        <p:spPr>
          <a:xfrm>
            <a:off x="7380614" y="2968486"/>
            <a:ext cx="1176925" cy="338554"/>
          </a:xfrm>
          <a:prstGeom prst="rect">
            <a:avLst/>
          </a:prstGeom>
          <a:noFill/>
        </p:spPr>
        <p:txBody>
          <a:bodyPr wrap="none" rtlCol="0">
            <a:spAutoFit/>
          </a:bodyPr>
          <a:lstStyle/>
          <a:p>
            <a:r>
              <a:rPr lang="en-US" altLang="zh-CN" sz="1600" b="1" dirty="0" smtClean="0">
                <a:solidFill>
                  <a:schemeClr val="accent1">
                    <a:lumMod val="75000"/>
                  </a:schemeClr>
                </a:solidFill>
              </a:rPr>
              <a:t>Up to now</a:t>
            </a:r>
            <a:endParaRPr lang="zh-CN" altLang="en-US" sz="1600" b="1" dirty="0">
              <a:solidFill>
                <a:schemeClr val="accent1">
                  <a:lumMod val="75000"/>
                </a:schemeClr>
              </a:solidFill>
            </a:endParaRPr>
          </a:p>
        </p:txBody>
      </p:sp>
      <p:sp>
        <p:nvSpPr>
          <p:cNvPr id="18" name="TextBox 17"/>
          <p:cNvSpPr txBox="1"/>
          <p:nvPr/>
        </p:nvSpPr>
        <p:spPr>
          <a:xfrm>
            <a:off x="563460" y="564885"/>
            <a:ext cx="7564542"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en-US" altLang="zh-CN" sz="3200" dirty="0" smtClean="0">
                <a:solidFill>
                  <a:schemeClr val="bg1"/>
                </a:solidFill>
                <a:latin typeface="Arial Unicode MS" pitchFamily="34" charset="-122"/>
                <a:ea typeface="Arial Unicode MS" pitchFamily="34" charset="-122"/>
                <a:cs typeface="Arial Unicode MS" pitchFamily="34" charset="-122"/>
              </a:rPr>
              <a:t>——</a:t>
            </a:r>
            <a:r>
              <a:rPr lang="zh-CN" altLang="en-US" sz="3200" dirty="0" smtClean="0">
                <a:solidFill>
                  <a:schemeClr val="bg1"/>
                </a:solidFill>
                <a:latin typeface="Arial Unicode MS" pitchFamily="34" charset="-122"/>
                <a:ea typeface="Arial Unicode MS" pitchFamily="34" charset="-122"/>
                <a:cs typeface="Arial Unicode MS" pitchFamily="34" charset="-122"/>
              </a:rPr>
              <a:t>深度</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1000"/>
                                        <p:tgtEl>
                                          <p:spTgt spid="4"/>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slide(fromLeft)">
                                      <p:cBhvr>
                                        <p:cTn id="11" dur="10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lide(fromTop)">
                                      <p:cBhvr>
                                        <p:cTn id="16" dur="500"/>
                                        <p:tgtEl>
                                          <p:spTgt spid="11"/>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Bottom)">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Top)">
                                      <p:cBhvr>
                                        <p:cTn id="24" dur="500"/>
                                        <p:tgtEl>
                                          <p:spTgt spid="1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lide(fromTop)">
                                      <p:cBhvr>
                                        <p:cTn id="32" dur="500"/>
                                        <p:tgtEl>
                                          <p:spTgt spid="31"/>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lide(fromLeft)">
                                      <p:cBhvr>
                                        <p:cTn id="35" dur="500"/>
                                        <p:tgtEl>
                                          <p:spTgt spid="32"/>
                                        </p:tgtEl>
                                      </p:cBhvr>
                                    </p:animEffect>
                                  </p:childTnLst>
                                </p:cTn>
                              </p:par>
                            </p:childTnLst>
                          </p:cTn>
                        </p:par>
                        <p:par>
                          <p:cTn id="36" fill="hold">
                            <p:stCondLst>
                              <p:cond delay="500"/>
                            </p:stCondLst>
                            <p:childTnLst>
                              <p:par>
                                <p:cTn id="37" presetID="12" presetClass="entr" presetSubtype="1"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slide(fromTop)">
                                      <p:cBhvr>
                                        <p:cTn id="39" dur="500"/>
                                        <p:tgtEl>
                                          <p:spTgt spid="30"/>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slide(fromLeft)">
                                      <p:cBhvr>
                                        <p:cTn id="42" dur="500"/>
                                        <p:tgtEl>
                                          <p:spTgt spid="35"/>
                                        </p:tgtEl>
                                      </p:cBhvr>
                                    </p:animEffect>
                                  </p:childTnLst>
                                </p:cTn>
                              </p:par>
                            </p:childTnLst>
                          </p:cTn>
                        </p:par>
                        <p:par>
                          <p:cTn id="43" fill="hold">
                            <p:stCondLst>
                              <p:cond delay="1000"/>
                            </p:stCondLst>
                            <p:childTnLst>
                              <p:par>
                                <p:cTn id="44" presetID="12" presetClass="entr" presetSubtype="1"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Top)">
                                      <p:cBhvr>
                                        <p:cTn id="46" dur="500"/>
                                        <p:tgtEl>
                                          <p:spTgt spid="33"/>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slide(fromLeft)">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childTnLst>
                                </p:cTn>
                              </p:par>
                            </p:childTnLst>
                          </p:cTn>
                        </p:par>
                        <p:par>
                          <p:cTn id="55" fill="hold">
                            <p:stCondLst>
                              <p:cond delay="1000"/>
                            </p:stCondLst>
                            <p:childTnLst>
                              <p:par>
                                <p:cTn id="56" presetID="10" presetClass="entr" presetSubtype="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childTnLst>
                                </p:cTn>
                              </p:par>
                            </p:childTnLst>
                          </p:cTn>
                        </p:par>
                        <p:par>
                          <p:cTn id="59" fill="hold">
                            <p:stCondLst>
                              <p:cond delay="2000"/>
                            </p:stCondLst>
                            <p:childTnLst>
                              <p:par>
                                <p:cTn id="60" presetID="10" presetClass="entr" presetSubtype="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10" grpId="0" animBg="1"/>
      <p:bldP spid="11" grpId="0"/>
      <p:bldP spid="28" grpId="0"/>
      <p:bldP spid="30" grpId="0" animBg="1"/>
      <p:bldP spid="31" grpId="0" animBg="1"/>
      <p:bldP spid="32" grpId="0"/>
      <p:bldP spid="33" grpId="0" animBg="1"/>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13"/>
          <p:cNvSpPr>
            <a:spLocks noGrp="1"/>
          </p:cNvSpPr>
          <p:nvPr>
            <p:ph idx="1"/>
          </p:nvPr>
        </p:nvSpPr>
        <p:spPr>
          <a:xfrm>
            <a:off x="293517" y="1501481"/>
            <a:ext cx="5654675" cy="1508557"/>
          </a:xfrm>
        </p:spPr>
        <p:txBody>
          <a:bodyPr/>
          <a:lstStyle/>
          <a:p>
            <a:pPr eaLnBrk="1" hangingPunct="1">
              <a:buNone/>
              <a:defRPr/>
            </a:pPr>
            <a:r>
              <a:rPr lang="en-US" altLang="zh-CN" sz="2000" dirty="0" smtClean="0">
                <a:solidFill>
                  <a:schemeClr val="accent1">
                    <a:lumMod val="75000"/>
                  </a:schemeClr>
                </a:solidFill>
                <a:latin typeface="华文仿宋" pitchFamily="2" charset="-122"/>
                <a:ea typeface="华文仿宋" pitchFamily="2" charset="-122"/>
              </a:rPr>
              <a:t>    Dr. Garfield 1955</a:t>
            </a:r>
            <a:r>
              <a:rPr lang="zh-CN" altLang="en-US" sz="2000" dirty="0" smtClean="0">
                <a:solidFill>
                  <a:schemeClr val="accent1">
                    <a:lumMod val="75000"/>
                  </a:schemeClr>
                </a:solidFill>
                <a:latin typeface="华文仿宋" pitchFamily="2" charset="-122"/>
                <a:ea typeface="华文仿宋" pitchFamily="2" charset="-122"/>
              </a:rPr>
              <a:t>年在 </a:t>
            </a:r>
            <a:r>
              <a:rPr lang="en-US" altLang="zh-CN" sz="2000" dirty="0" smtClean="0">
                <a:solidFill>
                  <a:schemeClr val="accent1">
                    <a:lumMod val="75000"/>
                  </a:schemeClr>
                </a:solidFill>
                <a:latin typeface="华文仿宋" pitchFamily="2" charset="-122"/>
                <a:ea typeface="华文仿宋" pitchFamily="2" charset="-122"/>
              </a:rPr>
              <a:t>Science </a:t>
            </a:r>
            <a:r>
              <a:rPr lang="zh-CN" altLang="en-US" sz="2000" dirty="0" smtClean="0">
                <a:solidFill>
                  <a:schemeClr val="accent1">
                    <a:lumMod val="75000"/>
                  </a:schemeClr>
                </a:solidFill>
                <a:latin typeface="华文仿宋" pitchFamily="2" charset="-122"/>
                <a:ea typeface="华文仿宋" pitchFamily="2" charset="-122"/>
              </a:rPr>
              <a:t>发表论文提出将引文索引作为一种新的文献检索与分类工具。</a:t>
            </a:r>
            <a:r>
              <a:rPr lang="zh-CN" altLang="en-US" sz="2000" dirty="0" smtClean="0">
                <a:solidFill>
                  <a:schemeClr val="tx2"/>
                </a:solidFill>
                <a:latin typeface="华文仿宋" pitchFamily="2" charset="-122"/>
                <a:ea typeface="华文仿宋" pitchFamily="2" charset="-122"/>
              </a:rPr>
              <a:t>将一个文献作为检索字段从而跟踪一个</a:t>
            </a:r>
            <a:r>
              <a:rPr lang="en-US" altLang="zh-CN" sz="2000" dirty="0" smtClean="0">
                <a:solidFill>
                  <a:schemeClr val="tx2"/>
                </a:solidFill>
                <a:latin typeface="华文仿宋" pitchFamily="2" charset="-122"/>
                <a:ea typeface="华文仿宋" pitchFamily="2" charset="-122"/>
              </a:rPr>
              <a:t>Idea</a:t>
            </a:r>
            <a:r>
              <a:rPr lang="zh-CN" altLang="en-US" sz="2000" dirty="0" smtClean="0">
                <a:solidFill>
                  <a:schemeClr val="tx2"/>
                </a:solidFill>
                <a:latin typeface="华文仿宋" pitchFamily="2" charset="-122"/>
                <a:ea typeface="华文仿宋" pitchFamily="2" charset="-122"/>
              </a:rPr>
              <a:t>的发展过程。</a:t>
            </a:r>
            <a:endParaRPr lang="en-US" altLang="zh-CN" sz="2000" dirty="0" smtClean="0">
              <a:solidFill>
                <a:schemeClr val="tx2"/>
              </a:solidFill>
              <a:latin typeface="华文仿宋" pitchFamily="2" charset="-122"/>
              <a:ea typeface="华文仿宋" pitchFamily="2" charset="-122"/>
            </a:endParaRPr>
          </a:p>
          <a:p>
            <a:pPr eaLnBrk="1" hangingPunct="1">
              <a:defRPr/>
            </a:pPr>
            <a:endParaRPr lang="en-US" altLang="zh-CN" sz="2000" dirty="0" smtClean="0">
              <a:solidFill>
                <a:schemeClr val="accent1">
                  <a:lumMod val="75000"/>
                </a:schemeClr>
              </a:solidFill>
              <a:latin typeface="华文仿宋" pitchFamily="2" charset="-122"/>
              <a:ea typeface="华文仿宋" pitchFamily="2" charset="-122"/>
            </a:endParaRPr>
          </a:p>
          <a:p>
            <a:pPr eaLnBrk="1" hangingPunct="1">
              <a:buNone/>
              <a:defRPr/>
            </a:pPr>
            <a:endParaRPr lang="zh-CN" altLang="en-US" sz="2000" dirty="0" smtClean="0">
              <a:solidFill>
                <a:schemeClr val="accent1">
                  <a:lumMod val="75000"/>
                </a:schemeClr>
              </a:solidFill>
              <a:latin typeface="华文仿宋" pitchFamily="2" charset="-122"/>
              <a:ea typeface="华文仿宋" pitchFamily="2" charset="-122"/>
            </a:endParaRPr>
          </a:p>
          <a:p>
            <a:pPr eaLnBrk="1" hangingPunct="1">
              <a:defRPr/>
            </a:pPr>
            <a:endParaRPr lang="zh-CN" altLang="en-US" sz="2000" dirty="0" smtClean="0">
              <a:solidFill>
                <a:schemeClr val="accent1">
                  <a:lumMod val="75000"/>
                </a:schemeClr>
              </a:solidFill>
              <a:latin typeface="华文仿宋" pitchFamily="2" charset="-122"/>
              <a:ea typeface="华文仿宋" pitchFamily="2" charset="-122"/>
            </a:endParaRPr>
          </a:p>
        </p:txBody>
      </p:sp>
      <p:grpSp>
        <p:nvGrpSpPr>
          <p:cNvPr id="2" name="Group 7"/>
          <p:cNvGrpSpPr>
            <a:grpSpLocks/>
          </p:cNvGrpSpPr>
          <p:nvPr/>
        </p:nvGrpSpPr>
        <p:grpSpPr bwMode="auto">
          <a:xfrm>
            <a:off x="6629400" y="1524000"/>
            <a:ext cx="2286000" cy="4267200"/>
            <a:chOff x="4105" y="572"/>
            <a:chExt cx="1440" cy="2688"/>
          </a:xfrm>
        </p:grpSpPr>
        <p:sp>
          <p:nvSpPr>
            <p:cNvPr id="9" name="Rectangle 3"/>
            <p:cNvSpPr>
              <a:spLocks noChangeArrowheads="1"/>
            </p:cNvSpPr>
            <p:nvPr/>
          </p:nvSpPr>
          <p:spPr bwMode="auto">
            <a:xfrm>
              <a:off x="4105" y="572"/>
              <a:ext cx="1440" cy="2688"/>
            </a:xfrm>
            <a:prstGeom prst="rect">
              <a:avLst/>
            </a:prstGeom>
            <a:ln>
              <a:solidFill>
                <a:schemeClr val="accent1">
                  <a:lumMod val="20000"/>
                  <a:lumOff val="80000"/>
                </a:schemeClr>
              </a:solid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defRPr/>
              </a:pPr>
              <a:endParaRPr lang="zh-CN" altLang="zh-CN"/>
            </a:p>
          </p:txBody>
        </p:sp>
        <p:pic>
          <p:nvPicPr>
            <p:cNvPr id="10" name="Picture 4" descr="egpica2"/>
            <p:cNvPicPr>
              <a:picLocks noChangeAspect="1" noChangeArrowheads="1"/>
            </p:cNvPicPr>
            <p:nvPr/>
          </p:nvPicPr>
          <p:blipFill>
            <a:blip r:embed="rId3" cstate="print"/>
            <a:srcRect l="6667" t="2919" r="13335" b="9489"/>
            <a:stretch>
              <a:fillRect/>
            </a:stretch>
          </p:blipFill>
          <p:spPr bwMode="auto">
            <a:xfrm>
              <a:off x="4241" y="618"/>
              <a:ext cx="1114" cy="1392"/>
            </a:xfrm>
            <a:prstGeom prst="rect">
              <a:avLst/>
            </a:prstGeom>
            <a:noFill/>
            <a:ln w="9525">
              <a:noFill/>
              <a:miter lim="800000"/>
              <a:headEnd/>
              <a:tailEnd/>
            </a:ln>
          </p:spPr>
        </p:pic>
        <p:sp>
          <p:nvSpPr>
            <p:cNvPr id="11" name="Rectangle 5"/>
            <p:cNvSpPr>
              <a:spLocks noChangeArrowheads="1"/>
            </p:cNvSpPr>
            <p:nvPr/>
          </p:nvSpPr>
          <p:spPr bwMode="auto">
            <a:xfrm>
              <a:off x="4105" y="2069"/>
              <a:ext cx="1440" cy="1134"/>
            </a:xfrm>
            <a:prstGeom prst="rect">
              <a:avLst/>
            </a:prstGeom>
            <a:noFill/>
            <a:ln w="9525">
              <a:noFill/>
              <a:miter lim="800000"/>
              <a:headEnd/>
              <a:tailEnd/>
            </a:ln>
          </p:spPr>
          <p:txBody>
            <a:bodyPr anchor="ctr">
              <a:spAutoFit/>
            </a:bodyPr>
            <a:lstStyle/>
            <a:p>
              <a:pPr eaLnBrk="0" hangingPunct="0"/>
              <a:r>
                <a:rPr lang="en-US" altLang="zh-CN" sz="1600" b="1" dirty="0">
                  <a:solidFill>
                    <a:schemeClr val="bg1"/>
                  </a:solidFill>
                </a:rPr>
                <a:t>Dr. Eugene Garfield</a:t>
              </a:r>
            </a:p>
            <a:p>
              <a:pPr eaLnBrk="0" hangingPunct="0">
                <a:spcBef>
                  <a:spcPct val="35000"/>
                </a:spcBef>
              </a:pPr>
              <a:r>
                <a:rPr lang="en-US" altLang="zh-CN" sz="1100" b="1" dirty="0">
                  <a:solidFill>
                    <a:schemeClr val="bg1"/>
                  </a:solidFill>
                </a:rPr>
                <a:t>Founder &amp; Chairman Emeritus </a:t>
              </a:r>
              <a:br>
                <a:rPr lang="en-US" altLang="zh-CN" sz="1100" b="1" dirty="0">
                  <a:solidFill>
                    <a:schemeClr val="bg1"/>
                  </a:solidFill>
                </a:rPr>
              </a:br>
              <a:r>
                <a:rPr lang="en-US" altLang="zh-CN" sz="1100" b="1" dirty="0">
                  <a:solidFill>
                    <a:schemeClr val="bg1"/>
                  </a:solidFill>
                </a:rPr>
                <a:t>ISI, Thomson Scientific </a:t>
              </a:r>
            </a:p>
            <a:p>
              <a:pPr eaLnBrk="0" hangingPunct="0">
                <a:spcBef>
                  <a:spcPct val="35000"/>
                </a:spcBef>
              </a:pPr>
              <a:r>
                <a:rPr lang="en-US" altLang="zh-CN" sz="1100" b="1" dirty="0">
                  <a:solidFill>
                    <a:schemeClr val="bg1"/>
                  </a:solidFill>
                </a:rPr>
                <a:t>“Our ultimate goal is to extend our retrospective coverage of the scientific literature back to the twentieth century.  The Century of Science initiative makes that dream come true.”</a:t>
              </a:r>
            </a:p>
          </p:txBody>
        </p:sp>
      </p:grpSp>
      <p:pic>
        <p:nvPicPr>
          <p:cNvPr id="2050" name="Picture 2"/>
          <p:cNvPicPr>
            <a:picLocks noChangeAspect="1" noChangeArrowheads="1"/>
          </p:cNvPicPr>
          <p:nvPr/>
        </p:nvPicPr>
        <p:blipFill>
          <a:blip r:embed="rId4" cstate="print"/>
          <a:srcRect/>
          <a:stretch>
            <a:fillRect/>
          </a:stretch>
        </p:blipFill>
        <p:spPr bwMode="auto">
          <a:xfrm>
            <a:off x="776907" y="2830992"/>
            <a:ext cx="5213075" cy="3864755"/>
          </a:xfrm>
          <a:prstGeom prst="rect">
            <a:avLst/>
          </a:prstGeom>
          <a:noFill/>
          <a:ln w="9525">
            <a:noFill/>
            <a:miter lim="800000"/>
            <a:headEnd/>
            <a:tailEnd/>
          </a:ln>
        </p:spPr>
      </p:pic>
      <p:sp>
        <p:nvSpPr>
          <p:cNvPr id="12" name="TextBox 11"/>
          <p:cNvSpPr txBox="1"/>
          <p:nvPr/>
        </p:nvSpPr>
        <p:spPr>
          <a:xfrm>
            <a:off x="6810614" y="472661"/>
            <a:ext cx="2217274" cy="461665"/>
          </a:xfrm>
          <a:prstGeom prst="rect">
            <a:avLst/>
          </a:prstGeom>
          <a:noFill/>
        </p:spPr>
        <p:txBody>
          <a:bodyPr wrap="none" rtlCol="0">
            <a:spAutoFit/>
          </a:bodyPr>
          <a:lstStyle/>
          <a:p>
            <a:r>
              <a:rPr lang="en-US" altLang="zh-CN" sz="2400" b="1" dirty="0" smtClean="0">
                <a:solidFill>
                  <a:srgbClr val="003399"/>
                </a:solidFill>
              </a:rPr>
              <a:t>Citation Index</a:t>
            </a:r>
            <a:endParaRPr lang="zh-CN" altLang="en-US" sz="2400" b="1" dirty="0" smtClean="0">
              <a:solidFill>
                <a:srgbClr val="003399"/>
              </a:solidFill>
            </a:endParaRPr>
          </a:p>
        </p:txBody>
      </p:sp>
      <p:sp>
        <p:nvSpPr>
          <p:cNvPr id="14" name="TextBox 13"/>
          <p:cNvSpPr txBox="1"/>
          <p:nvPr/>
        </p:nvSpPr>
        <p:spPr>
          <a:xfrm>
            <a:off x="43542" y="390712"/>
            <a:ext cx="6693678"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en-US" altLang="zh-CN" sz="3200" dirty="0" smtClean="0">
                <a:solidFill>
                  <a:schemeClr val="bg1"/>
                </a:solidFill>
                <a:latin typeface="Arial Unicode MS" pitchFamily="34" charset="-122"/>
                <a:ea typeface="Arial Unicode MS" pitchFamily="34" charset="-122"/>
                <a:cs typeface="Arial Unicode MS" pitchFamily="34" charset="-122"/>
              </a:rPr>
              <a:t>——</a:t>
            </a:r>
            <a:r>
              <a:rPr lang="zh-CN" altLang="en-US" sz="3200" dirty="0" smtClean="0">
                <a:solidFill>
                  <a:schemeClr val="bg1"/>
                </a:solidFill>
                <a:latin typeface="Arial Unicode MS" pitchFamily="34" charset="-122"/>
                <a:ea typeface="Arial Unicode MS" pitchFamily="34" charset="-122"/>
                <a:cs typeface="Arial Unicode MS" pitchFamily="34" charset="-122"/>
              </a:rPr>
              <a:t>独特性</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slide(fromTop)">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3"/>
          <p:cNvSpPr txBox="1">
            <a:spLocks noGrp="1"/>
          </p:cNvSpPr>
          <p:nvPr/>
        </p:nvSpPr>
        <p:spPr bwMode="auto">
          <a:xfrm>
            <a:off x="3657600" y="6477000"/>
            <a:ext cx="2114550" cy="381000"/>
          </a:xfrm>
          <a:prstGeom prst="rect">
            <a:avLst/>
          </a:prstGeom>
          <a:noFill/>
          <a:ln w="9525">
            <a:noFill/>
            <a:miter lim="800000"/>
            <a:headEnd/>
            <a:tailEnd/>
          </a:ln>
        </p:spPr>
        <p:txBody>
          <a:bodyPr/>
          <a:lstStyle/>
          <a:p>
            <a:pPr algn="ctr" eaLnBrk="0" hangingPunct="0"/>
            <a:fld id="{33D70984-AB5E-4966-84E7-77E2A667769A}" type="slidenum">
              <a:rPr lang="en-US" altLang="en-US" sz="1400">
                <a:latin typeface="Times" pitchFamily="18" charset="0"/>
              </a:rPr>
              <a:pPr algn="ctr" eaLnBrk="0" hangingPunct="0"/>
              <a:t>10</a:t>
            </a:fld>
            <a:endParaRPr lang="en-US" altLang="en-US" sz="1400">
              <a:latin typeface="Times" pitchFamily="18" charset="0"/>
            </a:endParaRPr>
          </a:p>
        </p:txBody>
      </p:sp>
      <p:sp>
        <p:nvSpPr>
          <p:cNvPr id="49155" name="Rectangle 2"/>
          <p:cNvSpPr>
            <a:spLocks noGrp="1" noChangeArrowheads="1"/>
          </p:cNvSpPr>
          <p:nvPr>
            <p:ph type="title" idx="4294967295"/>
          </p:nvPr>
        </p:nvSpPr>
        <p:spPr>
          <a:xfrm>
            <a:off x="959532" y="511855"/>
            <a:ext cx="7369175" cy="836612"/>
          </a:xfrm>
        </p:spPr>
        <p:txBody>
          <a:bodyPr lIns="91440" tIns="45720" rIns="91440" bIns="45720" anchor="ctr"/>
          <a:lstStyle/>
          <a:p>
            <a:pPr eaLnBrk="1" hangingPunct="1"/>
            <a:r>
              <a:rPr lang="zh-CN" altLang="en-US" b="1" dirty="0" smtClean="0">
                <a:latin typeface="宋体" charset="-122"/>
              </a:rPr>
              <a:t>注意力缺失</a:t>
            </a:r>
            <a:r>
              <a:rPr lang="en-US" altLang="zh-CN" b="1" dirty="0" smtClean="0">
                <a:latin typeface="宋体" charset="-122"/>
              </a:rPr>
              <a:t>/</a:t>
            </a:r>
            <a:r>
              <a:rPr lang="zh-CN" altLang="en-US" b="1" dirty="0" smtClean="0">
                <a:latin typeface="宋体" charset="-122"/>
              </a:rPr>
              <a:t>多动症</a:t>
            </a:r>
          </a:p>
        </p:txBody>
      </p:sp>
      <p:sp>
        <p:nvSpPr>
          <p:cNvPr id="49156" name="Rectangle 3"/>
          <p:cNvSpPr>
            <a:spLocks noGrp="1" noChangeArrowheads="1"/>
          </p:cNvSpPr>
          <p:nvPr>
            <p:ph type="body" idx="4294967295"/>
          </p:nvPr>
        </p:nvSpPr>
        <p:spPr>
          <a:xfrm>
            <a:off x="536803" y="1503817"/>
            <a:ext cx="7369175" cy="4570412"/>
          </a:xfrm>
        </p:spPr>
        <p:txBody>
          <a:bodyPr lIns="91440" tIns="45720" rIns="91440" bIns="45720"/>
          <a:lstStyle/>
          <a:p>
            <a:pPr eaLnBrk="1" hangingPunct="1"/>
            <a:r>
              <a:rPr lang="zh-CN" altLang="en-US" dirty="0" smtClean="0"/>
              <a:t>尽管关于“注意力缺失</a:t>
            </a:r>
            <a:r>
              <a:rPr lang="en-US" altLang="zh-CN" dirty="0" smtClean="0"/>
              <a:t>/</a:t>
            </a:r>
            <a:r>
              <a:rPr lang="zh-CN" altLang="en-US" dirty="0" smtClean="0"/>
              <a:t>多动症” </a:t>
            </a:r>
            <a:r>
              <a:rPr lang="en-US" altLang="zh-CN" dirty="0" smtClean="0"/>
              <a:t>(Attention Deficit Hyperactivity Disorder</a:t>
            </a:r>
            <a:r>
              <a:rPr lang="zh-CN" altLang="en-US" dirty="0" smtClean="0"/>
              <a:t>，</a:t>
            </a:r>
            <a:r>
              <a:rPr lang="en-US" altLang="zh-CN" dirty="0" smtClean="0"/>
              <a:t>ADHD)</a:t>
            </a:r>
            <a:r>
              <a:rPr lang="zh-CN" altLang="en-US" dirty="0" smtClean="0"/>
              <a:t>的研究由</a:t>
            </a:r>
            <a:r>
              <a:rPr lang="en-US" altLang="zh-CN" dirty="0" smtClean="0"/>
              <a:t>1990</a:t>
            </a:r>
            <a:r>
              <a:rPr lang="zh-CN" altLang="en-US" dirty="0" smtClean="0"/>
              <a:t>年代兴起的，但是这个领域内的最早研究却可以追溯到</a:t>
            </a:r>
            <a:r>
              <a:rPr lang="en-US" altLang="zh-CN" dirty="0" smtClean="0"/>
              <a:t>1902</a:t>
            </a:r>
            <a:r>
              <a:rPr lang="zh-CN" altLang="en-US" dirty="0" smtClean="0"/>
              <a:t>年。</a:t>
            </a:r>
          </a:p>
          <a:p>
            <a:pPr eaLnBrk="1" hangingPunct="1"/>
            <a:r>
              <a:rPr lang="en-US" altLang="zh-CN" dirty="0" smtClean="0"/>
              <a:t>ADHD</a:t>
            </a:r>
            <a:r>
              <a:rPr lang="zh-CN" altLang="en-US" dirty="0" smtClean="0"/>
              <a:t>这个名词在首次被规范定义之前有很多不同的名称，这给我们对该领域内的重要研究进行回顾时带来了很多困难。</a:t>
            </a:r>
          </a:p>
        </p:txBody>
      </p:sp>
    </p:spTree>
    <p:extLst>
      <p:ext uri="{BB962C8B-B14F-4D97-AF65-F5344CB8AC3E}">
        <p14:creationId xmlns="" xmlns:p14="http://schemas.microsoft.com/office/powerpoint/2010/main" val="845240350"/>
      </p:ext>
    </p:extLst>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3" name="Picture 7"/>
          <p:cNvPicPr>
            <a:picLocks noChangeAspect="1" noChangeArrowheads="1"/>
          </p:cNvPicPr>
          <p:nvPr/>
        </p:nvPicPr>
        <p:blipFill>
          <a:blip r:embed="rId3" cstate="print"/>
          <a:srcRect/>
          <a:stretch>
            <a:fillRect/>
          </a:stretch>
        </p:blipFill>
        <p:spPr bwMode="auto">
          <a:xfrm>
            <a:off x="611188" y="2924175"/>
            <a:ext cx="8077200" cy="3605213"/>
          </a:xfrm>
          <a:prstGeom prst="rect">
            <a:avLst/>
          </a:prstGeom>
          <a:noFill/>
          <a:ln w="9525">
            <a:solidFill>
              <a:srgbClr val="009900"/>
            </a:solidFill>
            <a:miter lim="800000"/>
            <a:headEnd/>
            <a:tailEnd/>
          </a:ln>
          <a:effectLst>
            <a:outerShdw dist="107763" dir="13500000" algn="ctr" rotWithShape="0">
              <a:srgbClr val="808080">
                <a:alpha val="50000"/>
              </a:srgbClr>
            </a:outerShdw>
          </a:effectLst>
        </p:spPr>
      </p:pic>
      <p:sp>
        <p:nvSpPr>
          <p:cNvPr id="50179" name="灯片编号占位符 2"/>
          <p:cNvSpPr txBox="1">
            <a:spLocks noGrp="1"/>
          </p:cNvSpPr>
          <p:nvPr/>
        </p:nvSpPr>
        <p:spPr bwMode="auto">
          <a:xfrm>
            <a:off x="3657600" y="6477000"/>
            <a:ext cx="2114550" cy="381000"/>
          </a:xfrm>
          <a:prstGeom prst="rect">
            <a:avLst/>
          </a:prstGeom>
          <a:noFill/>
          <a:ln w="9525">
            <a:noFill/>
            <a:miter lim="800000"/>
            <a:headEnd/>
            <a:tailEnd/>
          </a:ln>
        </p:spPr>
        <p:txBody>
          <a:bodyPr/>
          <a:lstStyle/>
          <a:p>
            <a:pPr algn="ctr" eaLnBrk="0" hangingPunct="0"/>
            <a:fld id="{1A05DFB7-4DDC-4C5D-B6AF-510EAB140808}" type="slidenum">
              <a:rPr lang="en-US" altLang="en-US" sz="1400">
                <a:latin typeface="Times" pitchFamily="18" charset="0"/>
              </a:rPr>
              <a:pPr algn="ctr" eaLnBrk="0" hangingPunct="0"/>
              <a:t>11</a:t>
            </a:fld>
            <a:endParaRPr lang="en-US" altLang="en-US" sz="1400">
              <a:latin typeface="Times" pitchFamily="18" charset="0"/>
            </a:endParaRPr>
          </a:p>
        </p:txBody>
      </p:sp>
      <p:sp>
        <p:nvSpPr>
          <p:cNvPr id="50180" name="Rectangle 4"/>
          <p:cNvSpPr>
            <a:spLocks noGrp="1" noChangeArrowheads="1"/>
          </p:cNvSpPr>
          <p:nvPr>
            <p:ph type="title" idx="4294967295"/>
          </p:nvPr>
        </p:nvSpPr>
        <p:spPr>
          <a:xfrm>
            <a:off x="468313" y="1557338"/>
            <a:ext cx="8229600" cy="1219200"/>
          </a:xfrm>
        </p:spPr>
        <p:txBody>
          <a:bodyPr lIns="91440" tIns="45720" rIns="91440" bIns="45720" anchor="ctr"/>
          <a:lstStyle/>
          <a:p>
            <a:pPr eaLnBrk="1" hangingPunct="1">
              <a:lnSpc>
                <a:spcPct val="120000"/>
              </a:lnSpc>
            </a:pPr>
            <a:r>
              <a:rPr lang="en-US" altLang="zh-CN" sz="2400" smtClean="0">
                <a:solidFill>
                  <a:schemeClr val="tx1"/>
                </a:solidFill>
                <a:latin typeface="Times New Roman" pitchFamily="18" charset="0"/>
              </a:rPr>
              <a:t>ADHD</a:t>
            </a:r>
            <a:r>
              <a:rPr lang="zh-CN" altLang="en-US" sz="2400" smtClean="0">
                <a:solidFill>
                  <a:schemeClr val="tx1"/>
                </a:solidFill>
                <a:latin typeface="Times New Roman" pitchFamily="18" charset="0"/>
              </a:rPr>
              <a:t>研究的起源可以追溯到</a:t>
            </a:r>
            <a:r>
              <a:rPr lang="en-US" altLang="zh-CN" sz="2400" smtClean="0">
                <a:solidFill>
                  <a:schemeClr val="tx1"/>
                </a:solidFill>
                <a:latin typeface="Times New Roman" pitchFamily="18" charset="0"/>
              </a:rPr>
              <a:t>1902</a:t>
            </a:r>
            <a:r>
              <a:rPr lang="zh-CN" altLang="en-US" sz="2400" smtClean="0">
                <a:solidFill>
                  <a:schemeClr val="tx1"/>
                </a:solidFill>
                <a:latin typeface="Times New Roman" pitchFamily="18" charset="0"/>
              </a:rPr>
              <a:t>年</a:t>
            </a:r>
            <a:r>
              <a:rPr lang="en-US" altLang="zh-CN" sz="2400" smtClean="0">
                <a:solidFill>
                  <a:schemeClr val="tx1"/>
                </a:solidFill>
                <a:latin typeface="Times New Roman" pitchFamily="18" charset="0"/>
              </a:rPr>
              <a:t>George F. Still</a:t>
            </a:r>
            <a:r>
              <a:rPr lang="zh-CN" altLang="en-US" sz="2400" smtClean="0">
                <a:solidFill>
                  <a:schemeClr val="tx1"/>
                </a:solidFill>
                <a:latin typeface="Times New Roman" pitchFamily="18" charset="0"/>
              </a:rPr>
              <a:t>发表的一系列文章。这些文章描述了一群儿童的行为障碍问题，在今天被人们定义为</a:t>
            </a:r>
            <a:r>
              <a:rPr lang="en-US" altLang="zh-CN" sz="2400" smtClean="0">
                <a:solidFill>
                  <a:schemeClr val="tx1"/>
                </a:solidFill>
                <a:latin typeface="Times New Roman" pitchFamily="18" charset="0"/>
              </a:rPr>
              <a:t>ADHD</a:t>
            </a:r>
            <a:r>
              <a:rPr lang="zh-CN" altLang="en-US" sz="2400" smtClean="0">
                <a:solidFill>
                  <a:schemeClr val="tx1"/>
                </a:solidFill>
                <a:latin typeface="Times New Roman" pitchFamily="18" charset="0"/>
              </a:rPr>
              <a:t>。</a:t>
            </a:r>
          </a:p>
        </p:txBody>
      </p:sp>
      <p:sp>
        <p:nvSpPr>
          <p:cNvPr id="5" name="TextBox 4"/>
          <p:cNvSpPr txBox="1"/>
          <p:nvPr/>
        </p:nvSpPr>
        <p:spPr>
          <a:xfrm>
            <a:off x="5076825" y="3573463"/>
            <a:ext cx="3527425" cy="954087"/>
          </a:xfrm>
          <a:prstGeom prst="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a:spAutoFit/>
          </a:bodyPr>
          <a:lstStyle/>
          <a:p>
            <a:pPr>
              <a:defRPr/>
            </a:pPr>
            <a:r>
              <a:rPr lang="zh-CN" altLang="en-US" sz="2800" dirty="0">
                <a:solidFill>
                  <a:srgbClr val="FFFFFF"/>
                </a:solidFill>
                <a:ea typeface="黑体" pitchFamily="2" charset="-122"/>
              </a:rPr>
              <a:t>一群儿童的行为障碍问题，</a:t>
            </a:r>
            <a:r>
              <a:rPr lang="en-US" altLang="zh-CN" sz="2800" dirty="0">
                <a:solidFill>
                  <a:srgbClr val="FFFFFF"/>
                </a:solidFill>
                <a:ea typeface="黑体" pitchFamily="2" charset="-122"/>
              </a:rPr>
              <a:t>1902</a:t>
            </a:r>
            <a:r>
              <a:rPr lang="zh-CN" altLang="en-US" sz="2800" dirty="0">
                <a:solidFill>
                  <a:srgbClr val="FFFFFF"/>
                </a:solidFill>
                <a:ea typeface="黑体" pitchFamily="2" charset="-122"/>
              </a:rPr>
              <a:t>年</a:t>
            </a:r>
          </a:p>
        </p:txBody>
      </p:sp>
    </p:spTree>
    <p:extLst>
      <p:ext uri="{BB962C8B-B14F-4D97-AF65-F5344CB8AC3E}">
        <p14:creationId xmlns="" xmlns:p14="http://schemas.microsoft.com/office/powerpoint/2010/main" val="1392121115"/>
      </p:ext>
    </p:ext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3"/>
          <p:cNvSpPr txBox="1">
            <a:spLocks noGrp="1"/>
          </p:cNvSpPr>
          <p:nvPr/>
        </p:nvSpPr>
        <p:spPr bwMode="auto">
          <a:xfrm>
            <a:off x="3657600" y="6477000"/>
            <a:ext cx="2114550" cy="381000"/>
          </a:xfrm>
          <a:prstGeom prst="rect">
            <a:avLst/>
          </a:prstGeom>
          <a:noFill/>
          <a:ln w="9525">
            <a:noFill/>
            <a:miter lim="800000"/>
            <a:headEnd/>
            <a:tailEnd/>
          </a:ln>
        </p:spPr>
        <p:txBody>
          <a:bodyPr/>
          <a:lstStyle/>
          <a:p>
            <a:pPr algn="ctr" eaLnBrk="0" hangingPunct="0"/>
            <a:fld id="{73ACFC60-1282-4098-9CB6-6BD2AC0F50EB}" type="slidenum">
              <a:rPr lang="en-US" altLang="en-US" sz="1400">
                <a:latin typeface="Times" pitchFamily="18" charset="0"/>
              </a:rPr>
              <a:pPr algn="ctr" eaLnBrk="0" hangingPunct="0"/>
              <a:t>12</a:t>
            </a:fld>
            <a:endParaRPr lang="en-US" altLang="en-US" sz="1400">
              <a:latin typeface="Times" pitchFamily="18" charset="0"/>
            </a:endParaRPr>
          </a:p>
        </p:txBody>
      </p:sp>
      <p:sp>
        <p:nvSpPr>
          <p:cNvPr id="51203" name="AutoShape 15"/>
          <p:cNvSpPr>
            <a:spLocks noChangeArrowheads="1"/>
          </p:cNvSpPr>
          <p:nvPr/>
        </p:nvSpPr>
        <p:spPr bwMode="auto">
          <a:xfrm>
            <a:off x="2514600" y="4038600"/>
            <a:ext cx="457200" cy="533400"/>
          </a:xfrm>
          <a:prstGeom prst="downArrow">
            <a:avLst>
              <a:gd name="adj1" fmla="val 50000"/>
              <a:gd name="adj2" fmla="val 29167"/>
            </a:avLst>
          </a:prstGeom>
          <a:solidFill>
            <a:srgbClr val="FFFFCC"/>
          </a:solidFill>
          <a:ln w="9525">
            <a:solidFill>
              <a:srgbClr val="009900"/>
            </a:solidFill>
            <a:miter lim="800000"/>
            <a:headEnd/>
            <a:tailEnd/>
          </a:ln>
        </p:spPr>
        <p:txBody>
          <a:bodyPr vert="eaVert" wrap="none" anchor="ctr"/>
          <a:lstStyle/>
          <a:p>
            <a:endParaRPr lang="zh-CN" altLang="en-US" sz="2400"/>
          </a:p>
        </p:txBody>
      </p:sp>
      <p:sp>
        <p:nvSpPr>
          <p:cNvPr id="51204" name="AutoShape 14"/>
          <p:cNvSpPr>
            <a:spLocks noChangeArrowheads="1"/>
          </p:cNvSpPr>
          <p:nvPr/>
        </p:nvSpPr>
        <p:spPr bwMode="auto">
          <a:xfrm>
            <a:off x="2514600" y="2362200"/>
            <a:ext cx="457200" cy="533400"/>
          </a:xfrm>
          <a:prstGeom prst="downArrow">
            <a:avLst>
              <a:gd name="adj1" fmla="val 50000"/>
              <a:gd name="adj2" fmla="val 29167"/>
            </a:avLst>
          </a:prstGeom>
          <a:solidFill>
            <a:srgbClr val="FFFFCC"/>
          </a:solidFill>
          <a:ln w="9525">
            <a:solidFill>
              <a:srgbClr val="009900"/>
            </a:solidFill>
            <a:miter lim="800000"/>
            <a:headEnd/>
            <a:tailEnd/>
          </a:ln>
        </p:spPr>
        <p:txBody>
          <a:bodyPr vert="eaVert" wrap="none" anchor="ctr"/>
          <a:lstStyle/>
          <a:p>
            <a:endParaRPr lang="zh-CN" altLang="en-US" sz="2400"/>
          </a:p>
        </p:txBody>
      </p:sp>
      <p:sp>
        <p:nvSpPr>
          <p:cNvPr id="98309" name="Rectangle 2"/>
          <p:cNvSpPr>
            <a:spLocks noGrp="1" noChangeArrowheads="1"/>
          </p:cNvSpPr>
          <p:nvPr>
            <p:ph type="title" idx="4294967295"/>
          </p:nvPr>
        </p:nvSpPr>
        <p:spPr>
          <a:xfrm>
            <a:off x="0" y="476250"/>
            <a:ext cx="7369175" cy="836613"/>
          </a:xfrm>
        </p:spPr>
        <p:txBody>
          <a:bodyPr lIns="91440" tIns="45720" rIns="91440" bIns="45720" anchor="ctr"/>
          <a:lstStyle/>
          <a:p>
            <a:pPr eaLnBrk="1" hangingPunct="1">
              <a:defRPr/>
            </a:pPr>
            <a:r>
              <a:rPr lang="zh-CN" altLang="en-US" b="1" kern="1200" dirty="0">
                <a:solidFill>
                  <a:srgbClr val="FF8000"/>
                </a:solidFill>
                <a:latin typeface="微软雅黑" pitchFamily="34" charset="-122"/>
                <a:ea typeface="微软雅黑" pitchFamily="34" charset="-122"/>
                <a:cs typeface="+mn-cs"/>
              </a:rPr>
              <a:t>专业术语的发展与变迁</a:t>
            </a:r>
          </a:p>
        </p:txBody>
      </p:sp>
      <p:pic>
        <p:nvPicPr>
          <p:cNvPr id="51206" name="Picture 4"/>
          <p:cNvPicPr>
            <a:picLocks noChangeAspect="1" noChangeArrowheads="1"/>
          </p:cNvPicPr>
          <p:nvPr/>
        </p:nvPicPr>
        <p:blipFill>
          <a:blip r:embed="rId3" cstate="print"/>
          <a:srcRect/>
          <a:stretch>
            <a:fillRect/>
          </a:stretch>
        </p:blipFill>
        <p:spPr bwMode="auto">
          <a:xfrm>
            <a:off x="152400" y="1676400"/>
            <a:ext cx="5707063" cy="895350"/>
          </a:xfrm>
          <a:prstGeom prst="rect">
            <a:avLst/>
          </a:prstGeom>
          <a:noFill/>
          <a:ln w="9525">
            <a:solidFill>
              <a:schemeClr val="tx1"/>
            </a:solidFill>
            <a:miter lim="800000"/>
            <a:headEnd/>
            <a:tailEnd/>
          </a:ln>
        </p:spPr>
      </p:pic>
      <p:pic>
        <p:nvPicPr>
          <p:cNvPr id="51207" name="Picture 5"/>
          <p:cNvPicPr>
            <a:picLocks noChangeAspect="1" noChangeArrowheads="1"/>
          </p:cNvPicPr>
          <p:nvPr/>
        </p:nvPicPr>
        <p:blipFill>
          <a:blip r:embed="rId4" cstate="print"/>
          <a:srcRect/>
          <a:stretch>
            <a:fillRect/>
          </a:stretch>
        </p:blipFill>
        <p:spPr bwMode="auto">
          <a:xfrm>
            <a:off x="152400" y="3324225"/>
            <a:ext cx="5648325" cy="914400"/>
          </a:xfrm>
          <a:prstGeom prst="rect">
            <a:avLst/>
          </a:prstGeom>
          <a:noFill/>
          <a:ln w="9525">
            <a:solidFill>
              <a:schemeClr val="tx1"/>
            </a:solidFill>
            <a:miter lim="800000"/>
            <a:headEnd/>
            <a:tailEnd/>
          </a:ln>
        </p:spPr>
      </p:pic>
      <p:pic>
        <p:nvPicPr>
          <p:cNvPr id="51208" name="Picture 7"/>
          <p:cNvPicPr>
            <a:picLocks noChangeAspect="1" noChangeArrowheads="1"/>
          </p:cNvPicPr>
          <p:nvPr/>
        </p:nvPicPr>
        <p:blipFill>
          <a:blip r:embed="rId5" cstate="print"/>
          <a:srcRect/>
          <a:stretch>
            <a:fillRect/>
          </a:stretch>
        </p:blipFill>
        <p:spPr bwMode="auto">
          <a:xfrm>
            <a:off x="152400" y="5000625"/>
            <a:ext cx="5715000" cy="866775"/>
          </a:xfrm>
          <a:prstGeom prst="rect">
            <a:avLst/>
          </a:prstGeom>
          <a:noFill/>
          <a:ln w="9525">
            <a:solidFill>
              <a:schemeClr val="tx1"/>
            </a:solidFill>
            <a:miter lim="800000"/>
            <a:headEnd/>
            <a:tailEnd/>
          </a:ln>
        </p:spPr>
      </p:pic>
      <p:sp>
        <p:nvSpPr>
          <p:cNvPr id="11272" name="Text Box 8"/>
          <p:cNvSpPr txBox="1">
            <a:spLocks noChangeArrowheads="1"/>
          </p:cNvSpPr>
          <p:nvPr/>
        </p:nvSpPr>
        <p:spPr bwMode="auto">
          <a:xfrm>
            <a:off x="152400" y="1279525"/>
            <a:ext cx="5715000" cy="461963"/>
          </a:xfrm>
          <a:prstGeom prst="rect">
            <a:avLst/>
          </a:prstGeom>
          <a:solidFill>
            <a:schemeClr val="tx2"/>
          </a:solidFill>
          <a:ln w="9525" algn="ctr">
            <a:solidFill>
              <a:srgbClr val="009900"/>
            </a:solidFill>
            <a:miter lim="800000"/>
            <a:headEnd/>
            <a:tailEnd/>
          </a:ln>
          <a:effectLst/>
        </p:spPr>
        <p:txBody>
          <a:bodyPr>
            <a:spAutoFit/>
          </a:bodyPr>
          <a:lstStyle/>
          <a:p>
            <a:pPr eaLnBrk="0" hangingPunct="0">
              <a:defRPr/>
            </a:pPr>
            <a:r>
              <a:rPr lang="en-US" altLang="zh-CN" sz="2400" dirty="0">
                <a:solidFill>
                  <a:schemeClr val="bg1"/>
                </a:solidFill>
                <a:latin typeface="+mn-lt"/>
                <a:ea typeface="黑体" pitchFamily="2" charset="-122"/>
              </a:rPr>
              <a:t>1920’s – </a:t>
            </a:r>
            <a:r>
              <a:rPr lang="zh-CN" altLang="en-US" sz="2400" dirty="0">
                <a:solidFill>
                  <a:schemeClr val="bg1"/>
                </a:solidFill>
                <a:latin typeface="+mn-lt"/>
                <a:ea typeface="黑体" pitchFamily="2" charset="-122"/>
              </a:rPr>
              <a:t>脑炎后行为障碍</a:t>
            </a:r>
          </a:p>
        </p:txBody>
      </p:sp>
      <p:sp>
        <p:nvSpPr>
          <p:cNvPr id="11273" name="Text Box 9"/>
          <p:cNvSpPr txBox="1">
            <a:spLocks noChangeArrowheads="1"/>
          </p:cNvSpPr>
          <p:nvPr/>
        </p:nvSpPr>
        <p:spPr bwMode="auto">
          <a:xfrm>
            <a:off x="152400" y="2925763"/>
            <a:ext cx="5638800" cy="461962"/>
          </a:xfrm>
          <a:prstGeom prst="rect">
            <a:avLst/>
          </a:prstGeom>
          <a:solidFill>
            <a:schemeClr val="tx2"/>
          </a:solidFill>
          <a:ln w="9525" algn="ctr">
            <a:solidFill>
              <a:srgbClr val="009900"/>
            </a:solidFill>
            <a:miter lim="800000"/>
            <a:headEnd/>
            <a:tailEnd/>
          </a:ln>
          <a:effectLst/>
        </p:spPr>
        <p:txBody>
          <a:bodyPr>
            <a:spAutoFit/>
          </a:bodyPr>
          <a:lstStyle/>
          <a:p>
            <a:pPr eaLnBrk="0" hangingPunct="0">
              <a:defRPr/>
            </a:pPr>
            <a:r>
              <a:rPr lang="en-US" altLang="zh-CN" sz="2400" dirty="0">
                <a:solidFill>
                  <a:schemeClr val="bg1"/>
                </a:solidFill>
                <a:latin typeface="+mn-lt"/>
                <a:ea typeface="黑体" pitchFamily="2" charset="-122"/>
              </a:rPr>
              <a:t>1960’s – </a:t>
            </a:r>
            <a:r>
              <a:rPr lang="zh-CN" altLang="en-US" sz="2400" dirty="0">
                <a:solidFill>
                  <a:schemeClr val="bg1"/>
                </a:solidFill>
                <a:latin typeface="+mn-lt"/>
                <a:ea typeface="黑体" pitchFamily="2" charset="-122"/>
              </a:rPr>
              <a:t>脑功能轻微失调</a:t>
            </a:r>
          </a:p>
        </p:txBody>
      </p:sp>
      <p:sp>
        <p:nvSpPr>
          <p:cNvPr id="11275" name="Text Box 11"/>
          <p:cNvSpPr txBox="1">
            <a:spLocks noChangeArrowheads="1"/>
          </p:cNvSpPr>
          <p:nvPr/>
        </p:nvSpPr>
        <p:spPr bwMode="auto">
          <a:xfrm>
            <a:off x="0" y="4508500"/>
            <a:ext cx="5715000" cy="461963"/>
          </a:xfrm>
          <a:prstGeom prst="rect">
            <a:avLst/>
          </a:prstGeom>
          <a:solidFill>
            <a:schemeClr val="tx2"/>
          </a:solidFill>
          <a:ln w="9525" algn="ctr">
            <a:solidFill>
              <a:srgbClr val="009900"/>
            </a:solidFill>
            <a:miter lim="800000"/>
            <a:headEnd/>
            <a:tailEnd/>
          </a:ln>
          <a:effectLst/>
        </p:spPr>
        <p:txBody>
          <a:bodyPr>
            <a:spAutoFit/>
          </a:bodyPr>
          <a:lstStyle/>
          <a:p>
            <a:pPr eaLnBrk="0" hangingPunct="0">
              <a:defRPr/>
            </a:pPr>
            <a:r>
              <a:rPr lang="en-US" altLang="zh-CN" sz="2400" dirty="0">
                <a:solidFill>
                  <a:schemeClr val="bg1"/>
                </a:solidFill>
                <a:latin typeface="+mn-lt"/>
                <a:ea typeface="黑体" pitchFamily="2" charset="-122"/>
              </a:rPr>
              <a:t>1980’s – </a:t>
            </a:r>
            <a:r>
              <a:rPr lang="zh-CN" altLang="en-US" sz="2400" dirty="0">
                <a:solidFill>
                  <a:schemeClr val="bg1"/>
                </a:solidFill>
                <a:latin typeface="+mn-lt"/>
                <a:ea typeface="黑体" pitchFamily="2" charset="-122"/>
              </a:rPr>
              <a:t>注意力缺失</a:t>
            </a:r>
          </a:p>
        </p:txBody>
      </p:sp>
      <p:sp>
        <p:nvSpPr>
          <p:cNvPr id="11276" name="Text Box 12"/>
          <p:cNvSpPr txBox="1">
            <a:spLocks noChangeArrowheads="1"/>
          </p:cNvSpPr>
          <p:nvPr/>
        </p:nvSpPr>
        <p:spPr bwMode="auto">
          <a:xfrm>
            <a:off x="5943600" y="1282700"/>
            <a:ext cx="3048000" cy="3786188"/>
          </a:xfrm>
          <a:prstGeom prst="rect">
            <a:avLst/>
          </a:prstGeom>
          <a:solidFill>
            <a:schemeClr val="tx2"/>
          </a:solidFill>
          <a:ln w="9525" algn="ctr">
            <a:solidFill>
              <a:srgbClr val="009900"/>
            </a:solidFill>
            <a:miter lim="800000"/>
            <a:headEnd/>
            <a:tailEnd/>
          </a:ln>
          <a:effectLst/>
        </p:spPr>
        <p:txBody>
          <a:bodyPr>
            <a:spAutoFit/>
          </a:bodyPr>
          <a:lstStyle/>
          <a:p>
            <a:pPr eaLnBrk="0" hangingPunct="0">
              <a:defRPr/>
            </a:pPr>
            <a:r>
              <a:rPr lang="zh-CN" altLang="en-US" sz="2400" dirty="0">
                <a:solidFill>
                  <a:schemeClr val="bg1"/>
                </a:solidFill>
                <a:latin typeface="+mn-lt"/>
                <a:ea typeface="黑体" pitchFamily="2" charset="-122"/>
              </a:rPr>
              <a:t>在</a:t>
            </a:r>
            <a:r>
              <a:rPr lang="en-US" altLang="zh-CN" sz="2400" dirty="0">
                <a:solidFill>
                  <a:schemeClr val="bg1"/>
                </a:solidFill>
                <a:latin typeface="+mn-lt"/>
                <a:ea typeface="黑体" pitchFamily="2" charset="-122"/>
              </a:rPr>
              <a:t>20</a:t>
            </a:r>
            <a:r>
              <a:rPr lang="zh-CN" altLang="en-US" sz="2400" dirty="0">
                <a:solidFill>
                  <a:schemeClr val="bg1"/>
                </a:solidFill>
                <a:latin typeface="+mn-lt"/>
                <a:ea typeface="黑体" pitchFamily="2" charset="-122"/>
              </a:rPr>
              <a:t>世纪</a:t>
            </a:r>
            <a:r>
              <a:rPr lang="en-US" altLang="zh-CN" sz="2400" dirty="0">
                <a:solidFill>
                  <a:schemeClr val="bg1"/>
                </a:solidFill>
                <a:latin typeface="+mn-lt"/>
                <a:ea typeface="黑体" pitchFamily="2" charset="-122"/>
              </a:rPr>
              <a:t>20</a:t>
            </a:r>
            <a:r>
              <a:rPr lang="zh-CN" altLang="en-US" sz="2400" dirty="0">
                <a:solidFill>
                  <a:schemeClr val="bg1"/>
                </a:solidFill>
                <a:latin typeface="+mn-lt"/>
                <a:ea typeface="黑体" pitchFamily="2" charset="-122"/>
              </a:rPr>
              <a:t>、</a:t>
            </a:r>
            <a:r>
              <a:rPr lang="en-US" altLang="zh-CN" sz="2400" dirty="0">
                <a:solidFill>
                  <a:schemeClr val="bg1"/>
                </a:solidFill>
                <a:latin typeface="+mn-lt"/>
                <a:ea typeface="黑体" pitchFamily="2" charset="-122"/>
              </a:rPr>
              <a:t>30</a:t>
            </a:r>
            <a:r>
              <a:rPr lang="zh-CN" altLang="en-US" sz="2400" dirty="0">
                <a:solidFill>
                  <a:schemeClr val="bg1"/>
                </a:solidFill>
                <a:latin typeface="+mn-lt"/>
                <a:ea typeface="黑体" pitchFamily="2" charset="-122"/>
              </a:rPr>
              <a:t>年代，</a:t>
            </a:r>
            <a:r>
              <a:rPr lang="en-US" altLang="zh-CN" sz="2400" dirty="0">
                <a:solidFill>
                  <a:schemeClr val="bg1"/>
                </a:solidFill>
                <a:latin typeface="+mn-lt"/>
                <a:ea typeface="黑体" pitchFamily="2" charset="-122"/>
              </a:rPr>
              <a:t>ADHD</a:t>
            </a:r>
            <a:r>
              <a:rPr lang="zh-CN" altLang="en-US" sz="2400" dirty="0">
                <a:solidFill>
                  <a:schemeClr val="bg1"/>
                </a:solidFill>
                <a:latin typeface="+mn-lt"/>
                <a:ea typeface="黑体" pitchFamily="2" charset="-122"/>
              </a:rPr>
              <a:t>被归为由脑炎引起的脑部损伤；在</a:t>
            </a:r>
            <a:r>
              <a:rPr lang="en-US" altLang="zh-CN" sz="2400" dirty="0">
                <a:solidFill>
                  <a:schemeClr val="bg1"/>
                </a:solidFill>
                <a:latin typeface="+mn-lt"/>
                <a:ea typeface="黑体" pitchFamily="2" charset="-122"/>
              </a:rPr>
              <a:t>60</a:t>
            </a:r>
            <a:r>
              <a:rPr lang="zh-CN" altLang="en-US" sz="2400" dirty="0">
                <a:solidFill>
                  <a:schemeClr val="bg1"/>
                </a:solidFill>
                <a:latin typeface="+mn-lt"/>
                <a:ea typeface="黑体" pitchFamily="2" charset="-122"/>
              </a:rPr>
              <a:t>年代，人们发现即使没有受到脑伤，也会引发这种症状。</a:t>
            </a:r>
          </a:p>
          <a:p>
            <a:pPr eaLnBrk="0" hangingPunct="0">
              <a:defRPr/>
            </a:pPr>
            <a:r>
              <a:rPr lang="zh-CN" altLang="en-US" sz="2400" dirty="0">
                <a:solidFill>
                  <a:schemeClr val="bg1"/>
                </a:solidFill>
                <a:latin typeface="+mn-lt"/>
                <a:ea typeface="黑体" pitchFamily="2" charset="-122"/>
              </a:rPr>
              <a:t>随着人们对</a:t>
            </a:r>
            <a:r>
              <a:rPr lang="en-US" altLang="zh-CN" sz="2400" dirty="0">
                <a:solidFill>
                  <a:schemeClr val="bg1"/>
                </a:solidFill>
                <a:latin typeface="+mn-lt"/>
                <a:ea typeface="黑体" pitchFamily="2" charset="-122"/>
              </a:rPr>
              <a:t>ADHD</a:t>
            </a:r>
            <a:r>
              <a:rPr lang="zh-CN" altLang="en-US" sz="2400" dirty="0">
                <a:solidFill>
                  <a:schemeClr val="bg1"/>
                </a:solidFill>
                <a:latin typeface="+mn-lt"/>
                <a:ea typeface="黑体" pitchFamily="2" charset="-122"/>
              </a:rPr>
              <a:t>认识的不断深入，其专业术语也在不断的变化。</a:t>
            </a:r>
          </a:p>
        </p:txBody>
      </p:sp>
    </p:spTree>
    <p:extLst>
      <p:ext uri="{BB962C8B-B14F-4D97-AF65-F5344CB8AC3E}">
        <p14:creationId xmlns="" xmlns:p14="http://schemas.microsoft.com/office/powerpoint/2010/main" val="1003871267"/>
      </p:ext>
    </p:ext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76"/>
                                        </p:tgtEl>
                                        <p:attrNameLst>
                                          <p:attrName>style.visibility</p:attrName>
                                        </p:attrNameLst>
                                      </p:cBhvr>
                                      <p:to>
                                        <p:strVal val="visible"/>
                                      </p:to>
                                    </p:set>
                                    <p:animEffect transition="in" filter="blinds(horizontal)">
                                      <p:cBhvr>
                                        <p:cTn id="7"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draw"/>
          <p:cNvPicPr>
            <a:picLocks noChangeAspect="1" noChangeArrowheads="1"/>
          </p:cNvPicPr>
          <p:nvPr/>
        </p:nvPicPr>
        <p:blipFill>
          <a:blip r:embed="rId3" cstate="print"/>
          <a:srcRect/>
          <a:stretch>
            <a:fillRect/>
          </a:stretch>
        </p:blipFill>
        <p:spPr bwMode="auto">
          <a:xfrm>
            <a:off x="152400" y="1419225"/>
            <a:ext cx="8864600" cy="4437063"/>
          </a:xfrm>
          <a:prstGeom prst="rect">
            <a:avLst/>
          </a:prstGeom>
          <a:noFill/>
          <a:ln w="9525">
            <a:solidFill>
              <a:srgbClr val="009900"/>
            </a:solidFill>
            <a:miter lim="800000"/>
            <a:headEnd/>
            <a:tailEnd/>
          </a:ln>
          <a:effectLst>
            <a:outerShdw dist="107763" dir="13500000" algn="ctr" rotWithShape="0">
              <a:srgbClr val="808080">
                <a:alpha val="50000"/>
              </a:srgbClr>
            </a:outerShdw>
          </a:effectLst>
        </p:spPr>
      </p:pic>
      <p:sp>
        <p:nvSpPr>
          <p:cNvPr id="52227" name="灯片编号占位符 3"/>
          <p:cNvSpPr txBox="1">
            <a:spLocks noGrp="1"/>
          </p:cNvSpPr>
          <p:nvPr/>
        </p:nvSpPr>
        <p:spPr bwMode="auto">
          <a:xfrm>
            <a:off x="3657600" y="6477000"/>
            <a:ext cx="2114550" cy="381000"/>
          </a:xfrm>
          <a:prstGeom prst="rect">
            <a:avLst/>
          </a:prstGeom>
          <a:noFill/>
          <a:ln w="9525">
            <a:noFill/>
            <a:miter lim="800000"/>
            <a:headEnd/>
            <a:tailEnd/>
          </a:ln>
        </p:spPr>
        <p:txBody>
          <a:bodyPr/>
          <a:lstStyle/>
          <a:p>
            <a:pPr algn="ctr" eaLnBrk="0" hangingPunct="0"/>
            <a:fld id="{F0F1057B-53E6-4CEE-9C68-CB5E83A7901B}" type="slidenum">
              <a:rPr lang="en-US" altLang="en-US" sz="1400">
                <a:latin typeface="Times" pitchFamily="18" charset="0"/>
              </a:rPr>
              <a:pPr algn="ctr" eaLnBrk="0" hangingPunct="0"/>
              <a:t>13</a:t>
            </a:fld>
            <a:endParaRPr lang="en-US" altLang="en-US" sz="1400">
              <a:latin typeface="Times" pitchFamily="18" charset="0"/>
            </a:endParaRPr>
          </a:p>
        </p:txBody>
      </p:sp>
      <p:sp>
        <p:nvSpPr>
          <p:cNvPr id="32774" name="Text Box 6"/>
          <p:cNvSpPr txBox="1">
            <a:spLocks noChangeArrowheads="1"/>
          </p:cNvSpPr>
          <p:nvPr/>
        </p:nvSpPr>
        <p:spPr bwMode="auto">
          <a:xfrm>
            <a:off x="3632200" y="203200"/>
            <a:ext cx="4546600" cy="1016000"/>
          </a:xfrm>
          <a:prstGeom prst="rect">
            <a:avLst/>
          </a:prstGeom>
          <a:solidFill>
            <a:schemeClr val="tx2"/>
          </a:solidFill>
          <a:ln w="9525" algn="ctr">
            <a:solidFill>
              <a:schemeClr val="tx2"/>
            </a:solidFill>
            <a:miter lim="800000"/>
            <a:headEnd/>
            <a:tailEnd/>
          </a:ln>
          <a:effectLst/>
        </p:spPr>
        <p:txBody>
          <a:bodyPr>
            <a:spAutoFit/>
          </a:bodyPr>
          <a:lstStyle/>
          <a:p>
            <a:pPr eaLnBrk="0" hangingPunct="0">
              <a:defRPr/>
            </a:pPr>
            <a:r>
              <a:rPr lang="en-US" altLang="zh-CN" sz="2000" dirty="0" smtClean="0">
                <a:solidFill>
                  <a:schemeClr val="bg1"/>
                </a:solidFill>
                <a:latin typeface="+mn-lt"/>
                <a:ea typeface="黑体" pitchFamily="2" charset="-122"/>
              </a:rPr>
              <a:t>2007</a:t>
            </a:r>
            <a:r>
              <a:rPr lang="zh-CN" altLang="en-US" sz="2000" dirty="0" smtClean="0">
                <a:solidFill>
                  <a:schemeClr val="bg1"/>
                </a:solidFill>
                <a:latin typeface="+mn-lt"/>
                <a:ea typeface="黑体" pitchFamily="2" charset="-122"/>
              </a:rPr>
              <a:t>年，</a:t>
            </a:r>
            <a:r>
              <a:rPr lang="zh-CN" altLang="en-US" sz="2000" dirty="0">
                <a:solidFill>
                  <a:schemeClr val="bg1"/>
                </a:solidFill>
                <a:latin typeface="+mn-lt"/>
                <a:ea typeface="黑体" pitchFamily="2" charset="-122"/>
              </a:rPr>
              <a:t>仍然有很多科学家引用</a:t>
            </a:r>
            <a:r>
              <a:rPr lang="en-US" altLang="zh-CN" sz="2000" dirty="0">
                <a:solidFill>
                  <a:schemeClr val="bg1"/>
                </a:solidFill>
                <a:latin typeface="+mn-lt"/>
                <a:ea typeface="黑体" pitchFamily="2" charset="-122"/>
              </a:rPr>
              <a:t>Still GF</a:t>
            </a:r>
            <a:r>
              <a:rPr lang="zh-CN" altLang="en-US" sz="2000" dirty="0">
                <a:solidFill>
                  <a:schemeClr val="bg1"/>
                </a:solidFill>
                <a:latin typeface="+mn-lt"/>
                <a:ea typeface="黑体" pitchFamily="2" charset="-122"/>
              </a:rPr>
              <a:t>在</a:t>
            </a:r>
            <a:r>
              <a:rPr lang="en-US" altLang="zh-CN" sz="2000" dirty="0">
                <a:solidFill>
                  <a:schemeClr val="bg1"/>
                </a:solidFill>
                <a:latin typeface="+mn-lt"/>
                <a:ea typeface="黑体" pitchFamily="2" charset="-122"/>
              </a:rPr>
              <a:t>1902</a:t>
            </a:r>
            <a:r>
              <a:rPr lang="zh-CN" altLang="en-US" sz="2000" dirty="0">
                <a:solidFill>
                  <a:schemeClr val="bg1"/>
                </a:solidFill>
                <a:latin typeface="+mn-lt"/>
                <a:ea typeface="黑体" pitchFamily="2" charset="-122"/>
              </a:rPr>
              <a:t>年发表的文章，引用次数达到</a:t>
            </a:r>
            <a:r>
              <a:rPr lang="en-US" altLang="zh-CN" sz="2000" dirty="0">
                <a:solidFill>
                  <a:schemeClr val="bg1"/>
                </a:solidFill>
                <a:latin typeface="+mn-lt"/>
                <a:ea typeface="黑体" pitchFamily="2" charset="-122"/>
              </a:rPr>
              <a:t>100</a:t>
            </a:r>
            <a:r>
              <a:rPr lang="zh-CN" altLang="en-US" sz="2000" dirty="0">
                <a:solidFill>
                  <a:schemeClr val="bg1"/>
                </a:solidFill>
                <a:latin typeface="+mn-lt"/>
                <a:ea typeface="黑体" pitchFamily="2" charset="-122"/>
              </a:rPr>
              <a:t>多年以来的峰值。</a:t>
            </a:r>
          </a:p>
        </p:txBody>
      </p:sp>
      <p:sp>
        <p:nvSpPr>
          <p:cNvPr id="52229" name="Line 7"/>
          <p:cNvSpPr>
            <a:spLocks noChangeShapeType="1"/>
          </p:cNvSpPr>
          <p:nvPr/>
        </p:nvSpPr>
        <p:spPr bwMode="auto">
          <a:xfrm>
            <a:off x="7583488" y="1219200"/>
            <a:ext cx="762000" cy="609600"/>
          </a:xfrm>
          <a:prstGeom prst="line">
            <a:avLst/>
          </a:prstGeom>
          <a:noFill/>
          <a:ln w="28575">
            <a:solidFill>
              <a:srgbClr val="009900"/>
            </a:solidFill>
            <a:round/>
            <a:headEnd/>
            <a:tailEnd type="triangle" w="med" len="med"/>
          </a:ln>
        </p:spPr>
        <p:txBody>
          <a:bodyPr/>
          <a:lstStyle/>
          <a:p>
            <a:endParaRPr lang="zh-CN" altLang="en-US"/>
          </a:p>
        </p:txBody>
      </p:sp>
    </p:spTree>
    <p:extLst>
      <p:ext uri="{BB962C8B-B14F-4D97-AF65-F5344CB8AC3E}">
        <p14:creationId xmlns="" xmlns:p14="http://schemas.microsoft.com/office/powerpoint/2010/main" val="2884269311"/>
      </p:ext>
    </p:extLst>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rrowheads="1"/>
          </p:cNvSpPr>
          <p:nvPr/>
        </p:nvSpPr>
        <p:spPr bwMode="auto">
          <a:xfrm>
            <a:off x="2826026" y="20625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1" name="AutoShape 3"/>
          <p:cNvSpPr>
            <a:spLocks noChangeArrowheads="1"/>
          </p:cNvSpPr>
          <p:nvPr/>
        </p:nvSpPr>
        <p:spPr bwMode="auto">
          <a:xfrm>
            <a:off x="1136373" y="2054080"/>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2" name="AutoShape 4"/>
          <p:cNvSpPr>
            <a:spLocks noChangeArrowheads="1"/>
          </p:cNvSpPr>
          <p:nvPr/>
        </p:nvSpPr>
        <p:spPr bwMode="auto">
          <a:xfrm>
            <a:off x="44958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3" name="AutoShape 5"/>
          <p:cNvSpPr>
            <a:spLocks noChangeArrowheads="1"/>
          </p:cNvSpPr>
          <p:nvPr/>
        </p:nvSpPr>
        <p:spPr bwMode="auto">
          <a:xfrm>
            <a:off x="6172200" y="2068369"/>
            <a:ext cx="2082800" cy="2471738"/>
          </a:xfrm>
          <a:prstGeom prst="chevron">
            <a:avLst>
              <a:gd name="adj" fmla="val 25000"/>
            </a:avLst>
          </a:prstGeom>
          <a:solidFill>
            <a:schemeClr val="bg1"/>
          </a:solidFill>
          <a:ln w="38100">
            <a:solidFill>
              <a:schemeClr val="accent1">
                <a:lumMod val="75000"/>
              </a:schemeClr>
            </a:solidFill>
            <a:miter lim="800000"/>
            <a:headEnd/>
            <a:tailEnd/>
          </a:ln>
        </p:spPr>
        <p:txBody>
          <a:bodyPr wrap="none" anchor="ctr"/>
          <a:lstStyle/>
          <a:p>
            <a:endParaRPr lang="zh-CN" altLang="en-US"/>
          </a:p>
        </p:txBody>
      </p:sp>
      <p:sp>
        <p:nvSpPr>
          <p:cNvPr id="14" name="Rectangle 6"/>
          <p:cNvSpPr>
            <a:spLocks noChangeArrowheads="1"/>
          </p:cNvSpPr>
          <p:nvPr/>
        </p:nvSpPr>
        <p:spPr bwMode="auto">
          <a:xfrm>
            <a:off x="6573080" y="2988356"/>
            <a:ext cx="1656522" cy="677108"/>
          </a:xfrm>
          <a:prstGeom prst="rect">
            <a:avLst/>
          </a:prstGeom>
          <a:noFill/>
          <a:ln w="9525">
            <a:noFill/>
            <a:miter lim="800000"/>
            <a:headEnd/>
            <a:tailEnd/>
          </a:ln>
        </p:spPr>
        <p:txBody>
          <a:bodyPr wrap="square">
            <a:spAutoFit/>
          </a:bodyPr>
          <a:lstStyle/>
          <a:p>
            <a:pPr algn="ctr" eaLnBrk="0" hangingPunct="0"/>
            <a:r>
              <a:rPr lang="en-GB" altLang="zh-CN" b="1" dirty="0">
                <a:solidFill>
                  <a:schemeClr val="accent1">
                    <a:lumMod val="75000"/>
                  </a:schemeClr>
                </a:solidFill>
                <a:latin typeface="Arial" pitchFamily="34" charset="0"/>
              </a:rPr>
              <a:t>Unique Data</a:t>
            </a:r>
          </a:p>
          <a:p>
            <a:pPr algn="ctr" eaLnBrk="0" hangingPunct="0"/>
            <a:r>
              <a:rPr lang="zh-CN" altLang="en-US" sz="2000" b="1" dirty="0" smtClean="0">
                <a:solidFill>
                  <a:schemeClr val="accent1">
                    <a:lumMod val="75000"/>
                  </a:schemeClr>
                </a:solidFill>
                <a:latin typeface="Arial" pitchFamily="34" charset="0"/>
              </a:rPr>
              <a:t>独特</a:t>
            </a:r>
            <a:endParaRPr lang="zh-CN" altLang="en-US" sz="2000" b="1" dirty="0">
              <a:solidFill>
                <a:schemeClr val="accent1">
                  <a:lumMod val="75000"/>
                </a:schemeClr>
              </a:solidFill>
              <a:latin typeface="Arial" pitchFamily="34" charset="0"/>
            </a:endParaRPr>
          </a:p>
        </p:txBody>
      </p:sp>
      <p:sp>
        <p:nvSpPr>
          <p:cNvPr id="15" name="Rectangle 7"/>
          <p:cNvSpPr>
            <a:spLocks noChangeArrowheads="1"/>
          </p:cNvSpPr>
          <p:nvPr/>
        </p:nvSpPr>
        <p:spPr bwMode="auto">
          <a:xfrm>
            <a:off x="3296478" y="2988358"/>
            <a:ext cx="1582738"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Quality</a:t>
            </a:r>
          </a:p>
          <a:p>
            <a:pPr algn="ctr" eaLnBrk="0" hangingPunct="0"/>
            <a:r>
              <a:rPr lang="zh-CN" altLang="en-US" b="1" dirty="0">
                <a:solidFill>
                  <a:schemeClr val="accent1">
                    <a:lumMod val="75000"/>
                  </a:schemeClr>
                </a:solidFill>
                <a:latin typeface="Arial" pitchFamily="34" charset="0"/>
              </a:rPr>
              <a:t>质量</a:t>
            </a:r>
            <a:endParaRPr lang="en-US" altLang="ja-JP" dirty="0">
              <a:solidFill>
                <a:schemeClr val="accent1">
                  <a:lumMod val="75000"/>
                </a:schemeClr>
              </a:solidFill>
              <a:latin typeface="Arial" pitchFamily="34" charset="0"/>
              <a:ea typeface="MS PGothic" pitchFamily="34" charset="-128"/>
            </a:endParaRPr>
          </a:p>
        </p:txBody>
      </p:sp>
      <p:sp>
        <p:nvSpPr>
          <p:cNvPr id="16" name="Rectangle 10"/>
          <p:cNvSpPr>
            <a:spLocks noChangeArrowheads="1"/>
          </p:cNvSpPr>
          <p:nvPr/>
        </p:nvSpPr>
        <p:spPr bwMode="auto">
          <a:xfrm>
            <a:off x="1769165" y="3001612"/>
            <a:ext cx="1219200" cy="641350"/>
          </a:xfrm>
          <a:prstGeom prst="rect">
            <a:avLst/>
          </a:prstGeom>
          <a:noFill/>
          <a:ln w="9525">
            <a:noFill/>
            <a:miter lim="800000"/>
            <a:headEnd/>
            <a:tailEnd/>
          </a:ln>
        </p:spPr>
        <p:txBody>
          <a:bodyPr>
            <a:spAutoFit/>
          </a:bodyPr>
          <a:lstStyle/>
          <a:p>
            <a:pPr algn="ctr"/>
            <a:r>
              <a:rPr lang="en-GB" altLang="zh-CN" b="1" dirty="0">
                <a:solidFill>
                  <a:schemeClr val="accent1">
                    <a:lumMod val="50000"/>
                  </a:schemeClr>
                </a:solidFill>
                <a:latin typeface="Arial" pitchFamily="34" charset="0"/>
              </a:rPr>
              <a:t>Diversity</a:t>
            </a:r>
          </a:p>
          <a:p>
            <a:pPr algn="ctr"/>
            <a:r>
              <a:rPr lang="zh-CN" altLang="en-US" b="1" dirty="0">
                <a:solidFill>
                  <a:schemeClr val="accent1">
                    <a:lumMod val="50000"/>
                  </a:schemeClr>
                </a:solidFill>
                <a:latin typeface="Arial" pitchFamily="34" charset="0"/>
              </a:rPr>
              <a:t>广度</a:t>
            </a:r>
            <a:endParaRPr lang="en-US" altLang="ja-JP" b="1" dirty="0">
              <a:solidFill>
                <a:schemeClr val="accent1">
                  <a:lumMod val="50000"/>
                </a:schemeClr>
              </a:solidFill>
              <a:latin typeface="Arial" pitchFamily="34" charset="0"/>
              <a:ea typeface="MS PGothic" pitchFamily="34" charset="-128"/>
            </a:endParaRPr>
          </a:p>
        </p:txBody>
      </p:sp>
      <p:sp>
        <p:nvSpPr>
          <p:cNvPr id="17" name="Rectangle 11"/>
          <p:cNvSpPr>
            <a:spLocks noChangeArrowheads="1"/>
          </p:cNvSpPr>
          <p:nvPr/>
        </p:nvSpPr>
        <p:spPr bwMode="auto">
          <a:xfrm>
            <a:off x="5029200" y="2961856"/>
            <a:ext cx="1235075" cy="641350"/>
          </a:xfrm>
          <a:prstGeom prst="rect">
            <a:avLst/>
          </a:prstGeom>
          <a:noFill/>
          <a:ln w="9525">
            <a:noFill/>
            <a:miter lim="800000"/>
            <a:headEnd/>
            <a:tailEnd/>
          </a:ln>
        </p:spPr>
        <p:txBody>
          <a:bodyPr>
            <a:spAutoFit/>
          </a:bodyPr>
          <a:lstStyle/>
          <a:p>
            <a:pPr algn="ctr" eaLnBrk="0" hangingPunct="0"/>
            <a:r>
              <a:rPr lang="en-GB" altLang="zh-CN" b="1" dirty="0">
                <a:solidFill>
                  <a:schemeClr val="accent1">
                    <a:lumMod val="75000"/>
                  </a:schemeClr>
                </a:solidFill>
                <a:latin typeface="Arial" pitchFamily="34" charset="0"/>
              </a:rPr>
              <a:t>Depth</a:t>
            </a:r>
          </a:p>
          <a:p>
            <a:pPr algn="ctr" eaLnBrk="0" hangingPunct="0"/>
            <a:r>
              <a:rPr lang="zh-CN" altLang="en-US" b="1" dirty="0">
                <a:solidFill>
                  <a:schemeClr val="accent1">
                    <a:lumMod val="75000"/>
                  </a:schemeClr>
                </a:solidFill>
                <a:latin typeface="Arial" pitchFamily="34" charset="0"/>
                <a:ea typeface="MS PGothic" pitchFamily="34" charset="-128"/>
              </a:rPr>
              <a:t>深度</a:t>
            </a:r>
          </a:p>
        </p:txBody>
      </p:sp>
      <p:sp>
        <p:nvSpPr>
          <p:cNvPr id="18" name="TextBox 17"/>
          <p:cNvSpPr txBox="1"/>
          <p:nvPr/>
        </p:nvSpPr>
        <p:spPr>
          <a:xfrm>
            <a:off x="665058" y="477799"/>
            <a:ext cx="7564542" cy="584775"/>
          </a:xfrm>
          <a:prstGeom prst="rect">
            <a:avLst/>
          </a:prstGeom>
          <a:solidFill>
            <a:srgbClr val="003399"/>
          </a:solidFill>
        </p:spPr>
        <p:txBody>
          <a:bodyPr wrap="square" rtlCol="0">
            <a:spAutoFit/>
          </a:bodyPr>
          <a:lstStyle/>
          <a:p>
            <a:pPr marL="0" lvl="1" algn="ct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核心合集简介</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
        <p:nvSpPr>
          <p:cNvPr id="2" name="Rectangle 1"/>
          <p:cNvSpPr/>
          <p:nvPr/>
        </p:nvSpPr>
        <p:spPr>
          <a:xfrm>
            <a:off x="1611086" y="2032000"/>
            <a:ext cx="2734645" cy="1219200"/>
          </a:xfrm>
          <a:prstGeom prst="rect">
            <a:avLst/>
          </a:prstGeom>
          <a:solidFill>
            <a:srgbClr val="00B050">
              <a:alpha val="31000"/>
            </a:srgbClr>
          </a:solidFill>
          <a:ln w="9525">
            <a:solidFill>
              <a:schemeClr val="bg2">
                <a:lumMod val="20000"/>
                <a:lumOff val="80000"/>
              </a:schemeClr>
            </a:solidFill>
            <a:miter lim="800000"/>
            <a:headEnd/>
            <a:tailEnd/>
          </a:ln>
          <a:effectLst/>
        </p:spPr>
        <p:txBody>
          <a:bodyPr wrap="none" anchor="ctr"/>
          <a:lstStyle/>
          <a:p>
            <a:endParaRPr lang="en-US">
              <a:solidFill>
                <a:schemeClr val="tx1"/>
              </a:solidFill>
              <a:latin typeface="Arial" charset="0"/>
            </a:endParaRPr>
          </a:p>
        </p:txBody>
      </p:sp>
      <p:sp>
        <p:nvSpPr>
          <p:cNvPr id="19" name="Rectangle 18"/>
          <p:cNvSpPr/>
          <p:nvPr/>
        </p:nvSpPr>
        <p:spPr>
          <a:xfrm>
            <a:off x="4345731" y="2036762"/>
            <a:ext cx="2734645" cy="1219200"/>
          </a:xfrm>
          <a:prstGeom prst="rect">
            <a:avLst/>
          </a:prstGeom>
          <a:solidFill>
            <a:schemeClr val="accent2">
              <a:lumMod val="40000"/>
              <a:lumOff val="60000"/>
              <a:alpha val="53000"/>
            </a:scheme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5" name="Rectangle 24"/>
          <p:cNvSpPr/>
          <p:nvPr/>
        </p:nvSpPr>
        <p:spPr>
          <a:xfrm>
            <a:off x="1611086" y="3251199"/>
            <a:ext cx="2734645" cy="1219200"/>
          </a:xfrm>
          <a:prstGeom prst="rect">
            <a:avLst/>
          </a:prstGeom>
          <a:solidFill>
            <a:schemeClr val="tx2">
              <a:lumMod val="60000"/>
              <a:lumOff val="40000"/>
              <a:alpha val="60000"/>
            </a:scheme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6" name="Rectangle 25"/>
          <p:cNvSpPr/>
          <p:nvPr/>
        </p:nvSpPr>
        <p:spPr>
          <a:xfrm>
            <a:off x="4340967" y="3251199"/>
            <a:ext cx="2734645" cy="1219200"/>
          </a:xfrm>
          <a:prstGeom prst="rect">
            <a:avLst/>
          </a:prstGeom>
          <a:solidFill>
            <a:srgbClr val="78A22F">
              <a:alpha val="61000"/>
            </a:srgb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6" y="2032000"/>
            <a:ext cx="2734645" cy="1219200"/>
          </a:xfrm>
          <a:prstGeom prst="rect">
            <a:avLst/>
          </a:prstGeom>
          <a:solidFill>
            <a:srgbClr val="00B050">
              <a:alpha val="31000"/>
            </a:srgbClr>
          </a:solidFill>
          <a:ln w="9525">
            <a:solidFill>
              <a:schemeClr val="bg2">
                <a:lumMod val="20000"/>
                <a:lumOff val="80000"/>
              </a:schemeClr>
            </a:solidFill>
            <a:miter lim="800000"/>
            <a:headEnd/>
            <a:tailEnd/>
          </a:ln>
          <a:effectLst/>
        </p:spPr>
        <p:txBody>
          <a:bodyPr wrap="none" anchor="ctr"/>
          <a:lstStyle/>
          <a:p>
            <a:endParaRPr lang="en-US">
              <a:solidFill>
                <a:schemeClr val="tx1"/>
              </a:solidFill>
              <a:latin typeface="Arial" charset="0"/>
            </a:endParaRPr>
          </a:p>
        </p:txBody>
      </p:sp>
      <p:sp>
        <p:nvSpPr>
          <p:cNvPr id="19" name="Rectangle 18"/>
          <p:cNvSpPr/>
          <p:nvPr/>
        </p:nvSpPr>
        <p:spPr>
          <a:xfrm>
            <a:off x="4345731" y="2036762"/>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5" name="Rectangle 24"/>
          <p:cNvSpPr/>
          <p:nvPr/>
        </p:nvSpPr>
        <p:spPr>
          <a:xfrm>
            <a:off x="1611086"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6" name="Rectangle 25"/>
          <p:cNvSpPr/>
          <p:nvPr/>
        </p:nvSpPr>
        <p:spPr>
          <a:xfrm>
            <a:off x="4340967"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 xmlns:p14="http://schemas.microsoft.com/office/powerpoint/2010/main" val="70499635"/>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0" y="0"/>
            <a:ext cx="9371013" cy="8132763"/>
          </a:xfrm>
          <a:prstGeom prst="rect">
            <a:avLst/>
          </a:prstGeom>
          <a:noFill/>
          <a:ln w="9525">
            <a:noFill/>
            <a:miter lim="800000"/>
            <a:headEnd/>
            <a:tailEnd/>
          </a:ln>
        </p:spPr>
      </p:pic>
      <p:sp>
        <p:nvSpPr>
          <p:cNvPr id="5" name="Rectangle 4"/>
          <p:cNvSpPr/>
          <p:nvPr/>
        </p:nvSpPr>
        <p:spPr>
          <a:xfrm>
            <a:off x="0" y="4513946"/>
            <a:ext cx="1429668" cy="290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33295  E" pathEditMode="relative" ptsTypes="">
                                      <p:cBhvr>
                                        <p:cTn id="6" dur="2000" fill="hold"/>
                                        <p:tgtEl>
                                          <p:spTgt spid="819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cstate="print"/>
          <a:srcRect/>
          <a:stretch>
            <a:fillRect/>
          </a:stretch>
        </p:blipFill>
        <p:spPr bwMode="auto">
          <a:xfrm>
            <a:off x="0" y="1456191"/>
            <a:ext cx="9334500" cy="5019675"/>
          </a:xfrm>
          <a:prstGeom prst="rect">
            <a:avLst/>
          </a:prstGeom>
          <a:noFill/>
          <a:ln w="9525">
            <a:noFill/>
            <a:miter lim="800000"/>
            <a:headEnd/>
            <a:tailEnd/>
          </a:ln>
        </p:spPr>
      </p:pic>
      <p:cxnSp>
        <p:nvCxnSpPr>
          <p:cNvPr id="5" name="Straight Arrow Connector 4"/>
          <p:cNvCxnSpPr/>
          <p:nvPr/>
        </p:nvCxnSpPr>
        <p:spPr>
          <a:xfrm flipH="1">
            <a:off x="5704093" y="4093020"/>
            <a:ext cx="261257" cy="44994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111818" y="3109666"/>
            <a:ext cx="1429668" cy="4463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7" name="Rectangle 6"/>
          <p:cNvSpPr/>
          <p:nvPr/>
        </p:nvSpPr>
        <p:spPr>
          <a:xfrm>
            <a:off x="2111818" y="4880410"/>
            <a:ext cx="3287496" cy="417306"/>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5" descr="新平台未登录界面.jpg"/>
          <p:cNvPicPr>
            <a:picLocks noChangeAspect="1"/>
          </p:cNvPicPr>
          <p:nvPr/>
        </p:nvPicPr>
        <p:blipFill>
          <a:blip r:embed="rId2" cstate="print"/>
          <a:srcRect/>
          <a:stretch>
            <a:fillRect/>
          </a:stretch>
        </p:blipFill>
        <p:spPr bwMode="auto">
          <a:xfrm>
            <a:off x="0" y="1447800"/>
            <a:ext cx="9144000" cy="5334000"/>
          </a:xfrm>
          <a:prstGeom prst="rect">
            <a:avLst/>
          </a:prstGeom>
          <a:noFill/>
          <a:ln w="9525">
            <a:noFill/>
            <a:miter lim="800000"/>
            <a:headEnd/>
            <a:tailEnd/>
          </a:ln>
        </p:spPr>
      </p:pic>
      <p:sp>
        <p:nvSpPr>
          <p:cNvPr id="7" name="Rounded Rectangle 6"/>
          <p:cNvSpPr/>
          <p:nvPr/>
        </p:nvSpPr>
        <p:spPr>
          <a:xfrm>
            <a:off x="762000" y="2362200"/>
            <a:ext cx="990600" cy="228600"/>
          </a:xfrm>
          <a:prstGeom prst="round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7" descr="数据库下拉菜单.jpg"/>
          <p:cNvPicPr>
            <a:picLocks noChangeAspect="1"/>
          </p:cNvPicPr>
          <p:nvPr/>
        </p:nvPicPr>
        <p:blipFill>
          <a:blip r:embed="rId3" cstate="print"/>
          <a:srcRect/>
          <a:stretch>
            <a:fillRect/>
          </a:stretch>
        </p:blipFill>
        <p:spPr bwMode="auto">
          <a:xfrm>
            <a:off x="2457450" y="1828800"/>
            <a:ext cx="2800350" cy="4876800"/>
          </a:xfrm>
          <a:prstGeom prst="rect">
            <a:avLst/>
          </a:prstGeom>
          <a:noFill/>
          <a:ln w="9525">
            <a:noFill/>
            <a:miter lim="800000"/>
            <a:headEnd/>
            <a:tailEnd/>
          </a:ln>
        </p:spPr>
      </p:pic>
      <p:sp>
        <p:nvSpPr>
          <p:cNvPr id="9" name="Right Arrow 8"/>
          <p:cNvSpPr/>
          <p:nvPr/>
        </p:nvSpPr>
        <p:spPr>
          <a:xfrm rot="20574855">
            <a:off x="1755775" y="2312988"/>
            <a:ext cx="722313" cy="127000"/>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432" name="Title 1"/>
          <p:cNvSpPr>
            <a:spLocks noGrp="1"/>
          </p:cNvSpPr>
          <p:nvPr>
            <p:ph type="title"/>
          </p:nvPr>
        </p:nvSpPr>
        <p:spPr>
          <a:xfrm>
            <a:off x="0" y="0"/>
            <a:ext cx="9144000" cy="1143000"/>
          </a:xfrm>
        </p:spPr>
        <p:txBody>
          <a:bodyPr/>
          <a:lstStyle/>
          <a:p>
            <a:pPr marL="342900" indent="-342900"/>
            <a:r>
              <a:rPr lang="en-US" altLang="zh-CN" dirty="0" smtClean="0">
                <a:ea typeface="宋体" pitchFamily="2" charset="-122"/>
              </a:rPr>
              <a:t>Web of Science</a:t>
            </a:r>
            <a:r>
              <a:rPr lang="zh-CN" altLang="en-US" dirty="0" smtClean="0">
                <a:ea typeface="宋体" pitchFamily="2" charset="-122"/>
              </a:rPr>
              <a:t>平台界面  </a:t>
            </a:r>
            <a:r>
              <a:rPr lang="en-US" altLang="zh-CN" dirty="0" smtClean="0">
                <a:ea typeface="宋体" pitchFamily="2" charset="-122"/>
              </a:rPr>
              <a:t>(</a:t>
            </a:r>
            <a:r>
              <a:rPr lang="en-US" altLang="zh-CN" sz="3200" b="1" dirty="0" smtClean="0">
                <a:ea typeface="宋体" pitchFamily="2" charset="-122"/>
              </a:rPr>
              <a:t>www.webofscience.com)</a:t>
            </a:r>
            <a:endParaRPr lang="en-US" altLang="zh-CN" dirty="0" smtClean="0">
              <a:ea typeface="宋体" pitchFamily="2" charset="-122"/>
            </a:endParaRPr>
          </a:p>
        </p:txBody>
      </p:sp>
      <p:sp>
        <p:nvSpPr>
          <p:cNvPr id="15" name="标题 1"/>
          <p:cNvSpPr txBox="1">
            <a:spLocks/>
          </p:cNvSpPr>
          <p:nvPr/>
        </p:nvSpPr>
        <p:spPr bwMode="auto">
          <a:xfrm>
            <a:off x="2700338" y="0"/>
            <a:ext cx="7369175" cy="404813"/>
          </a:xfrm>
          <a:prstGeom prst="rect">
            <a:avLst/>
          </a:prstGeom>
          <a:noFill/>
          <a:ln w="9525">
            <a:noFill/>
            <a:miter lim="800000"/>
            <a:headEnd/>
            <a:tailEnd/>
          </a:ln>
        </p:spPr>
        <p:txBody>
          <a:bodyPr lIns="0" tIns="0" rIns="0" bIns="0" anchor="b"/>
          <a:lstStyle/>
          <a:p>
            <a:pPr marL="0" lvl="1" eaLnBrk="0" hangingPunct="0">
              <a:lnSpc>
                <a:spcPct val="90000"/>
              </a:lnSpc>
              <a:defRPr/>
            </a:pPr>
            <a:endParaRPr lang="zh-CN" altLang="en-US" sz="3200" b="1" kern="0" dirty="0">
              <a:latin typeface="Arial" charset="0"/>
            </a:endParaRPr>
          </a:p>
        </p:txBody>
      </p:sp>
      <p:sp>
        <p:nvSpPr>
          <p:cNvPr id="11" name="Left Arrow 10"/>
          <p:cNvSpPr/>
          <p:nvPr/>
        </p:nvSpPr>
        <p:spPr>
          <a:xfrm>
            <a:off x="4412344" y="2119086"/>
            <a:ext cx="1132114" cy="3048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500"/>
                            </p:stCondLst>
                            <p:childTnLst>
                              <p:par>
                                <p:cTn id="12" presetID="16" presetClass="entr" presetSubtype="2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Horizontal)">
                                      <p:cBhvr>
                                        <p:cTn id="14" dur="500"/>
                                        <p:tgtEl>
                                          <p:spTgt spid="8"/>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nodePh="1">
                                  <p:stCondLst>
                                    <p:cond delay="0"/>
                                  </p:stCondLst>
                                  <p:endCondLst>
                                    <p:cond evt="begin" delay="0">
                                      <p:tn val="21"/>
                                    </p:cond>
                                  </p:end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5"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6" descr="WOS CC.jpg"/>
          <p:cNvPicPr>
            <a:picLocks noChangeAspect="1"/>
          </p:cNvPicPr>
          <p:nvPr/>
        </p:nvPicPr>
        <p:blipFill>
          <a:blip r:embed="rId3" cstate="print"/>
          <a:srcRect/>
          <a:stretch>
            <a:fillRect/>
          </a:stretch>
        </p:blipFill>
        <p:spPr bwMode="auto">
          <a:xfrm>
            <a:off x="304800" y="0"/>
            <a:ext cx="8583613" cy="8077200"/>
          </a:xfrm>
          <a:prstGeom prst="rect">
            <a:avLst/>
          </a:prstGeom>
          <a:noFill/>
          <a:ln w="9525">
            <a:noFill/>
            <a:miter lim="800000"/>
            <a:headEnd/>
            <a:tailEnd/>
          </a:ln>
        </p:spPr>
      </p:pic>
      <p:sp>
        <p:nvSpPr>
          <p:cNvPr id="9" name="Title 1"/>
          <p:cNvSpPr txBox="1">
            <a:spLocks/>
          </p:cNvSpPr>
          <p:nvPr/>
        </p:nvSpPr>
        <p:spPr bwMode="auto">
          <a:xfrm>
            <a:off x="3429000" y="228600"/>
            <a:ext cx="2819400" cy="331788"/>
          </a:xfrm>
          <a:prstGeom prst="rect">
            <a:avLst/>
          </a:prstGeom>
          <a:noFill/>
          <a:ln w="9525">
            <a:noFill/>
            <a:miter lim="800000"/>
            <a:headEnd/>
            <a:tailEnd/>
          </a:ln>
        </p:spPr>
        <p:txBody>
          <a:bodyPr lIns="0" tIns="0" rIns="0" bIns="0" anchor="b"/>
          <a:lstStyle/>
          <a:p>
            <a:pPr eaLnBrk="0" hangingPunct="0">
              <a:lnSpc>
                <a:spcPct val="90000"/>
              </a:lnSpc>
              <a:defRPr/>
            </a:pPr>
            <a:r>
              <a:rPr lang="en-US" altLang="zh-CN" b="1" kern="0" dirty="0">
                <a:solidFill>
                  <a:schemeClr val="bg1"/>
                </a:solidFill>
                <a:latin typeface="+mj-lt"/>
                <a:ea typeface="+mj-ea"/>
                <a:cs typeface="+mj-cs"/>
              </a:rPr>
              <a:t>Web of Science</a:t>
            </a:r>
            <a:r>
              <a:rPr lang="zh-CN" altLang="en-US" b="1" kern="0" dirty="0">
                <a:solidFill>
                  <a:schemeClr val="bg1"/>
                </a:solidFill>
                <a:latin typeface="+mj-lt"/>
                <a:ea typeface="+mj-ea"/>
                <a:cs typeface="+mj-cs"/>
              </a:rPr>
              <a:t>核心合集</a:t>
            </a:r>
            <a:endParaRPr lang="en-US" b="1" kern="0" dirty="0">
              <a:solidFill>
                <a:schemeClr val="bg1"/>
              </a:solidFill>
              <a:latin typeface="+mj-lt"/>
              <a:ea typeface="+mj-ea"/>
              <a:cs typeface="+mj-cs"/>
            </a:endParaRPr>
          </a:p>
        </p:txBody>
      </p:sp>
      <p:sp>
        <p:nvSpPr>
          <p:cNvPr id="10" name="Rounded Rectangle 9"/>
          <p:cNvSpPr/>
          <p:nvPr/>
        </p:nvSpPr>
        <p:spPr>
          <a:xfrm>
            <a:off x="381000" y="3429000"/>
            <a:ext cx="4343400" cy="3429000"/>
          </a:xfrm>
          <a:prstGeom prst="roundRect">
            <a:avLst>
              <a:gd name="adj" fmla="val 7374"/>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 name="Picture 10" descr="检索下拉条.jpg"/>
          <p:cNvPicPr>
            <a:picLocks noChangeAspect="1"/>
          </p:cNvPicPr>
          <p:nvPr/>
        </p:nvPicPr>
        <p:blipFill>
          <a:blip r:embed="rId4" cstate="print"/>
          <a:srcRect/>
          <a:stretch>
            <a:fillRect/>
          </a:stretch>
        </p:blipFill>
        <p:spPr bwMode="auto">
          <a:xfrm>
            <a:off x="1143000" y="1295400"/>
            <a:ext cx="2019300" cy="1400175"/>
          </a:xfrm>
          <a:prstGeom prst="rect">
            <a:avLst/>
          </a:prstGeom>
          <a:noFill/>
          <a:ln w="9525">
            <a:solidFill>
              <a:schemeClr val="tx2"/>
            </a:solidFill>
            <a:miter lim="800000"/>
            <a:headEnd/>
            <a:tailEnd/>
          </a:ln>
        </p:spPr>
      </p:pic>
      <p:sp>
        <p:nvSpPr>
          <p:cNvPr id="12" name="Rounded Rectangle 11"/>
          <p:cNvSpPr/>
          <p:nvPr/>
        </p:nvSpPr>
        <p:spPr>
          <a:xfrm>
            <a:off x="914400" y="762000"/>
            <a:ext cx="1981200" cy="304800"/>
          </a:xfrm>
          <a:prstGeom prst="roundRect">
            <a:avLst>
              <a:gd name="adj" fmla="val 7374"/>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ounded Rectangle 12"/>
          <p:cNvSpPr/>
          <p:nvPr/>
        </p:nvSpPr>
        <p:spPr>
          <a:xfrm>
            <a:off x="3581400" y="1828800"/>
            <a:ext cx="1295400" cy="228600"/>
          </a:xfrm>
          <a:prstGeom prst="roundRect">
            <a:avLst>
              <a:gd name="adj" fmla="val 7374"/>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6408967" y="2971801"/>
            <a:ext cx="2687792" cy="2976563"/>
          </a:xfrm>
          <a:prstGeom prst="rect">
            <a:avLst/>
          </a:prstGeom>
          <a:noFill/>
          <a:ln w="9525">
            <a:noFill/>
            <a:miter lim="800000"/>
            <a:headEnd/>
            <a:tailEnd/>
          </a:ln>
        </p:spPr>
      </p:pic>
      <p:sp>
        <p:nvSpPr>
          <p:cNvPr id="27" name="TextBox 26"/>
          <p:cNvSpPr txBox="1"/>
          <p:nvPr/>
        </p:nvSpPr>
        <p:spPr>
          <a:xfrm>
            <a:off x="3788338" y="1545079"/>
            <a:ext cx="1008994"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  </a:t>
            </a:r>
            <a:r>
              <a:rPr lang="en-US" altLang="zh-CN" sz="1600" b="1" dirty="0" smtClean="0">
                <a:solidFill>
                  <a:schemeClr val="tx2"/>
                </a:solidFill>
              </a:rPr>
              <a:t>and</a:t>
            </a:r>
            <a:r>
              <a:rPr lang="en-US" altLang="zh-CN" sz="1600" b="1" dirty="0" smtClean="0">
                <a:solidFill>
                  <a:schemeClr val="accent2">
                    <a:lumMod val="60000"/>
                    <a:lumOff val="40000"/>
                  </a:schemeClr>
                </a:solidFill>
              </a:rPr>
              <a:t> B</a:t>
            </a:r>
            <a:endParaRPr lang="zh-CN" altLang="en-US" sz="1600" b="1" dirty="0">
              <a:solidFill>
                <a:schemeClr val="accent2">
                  <a:lumMod val="60000"/>
                  <a:lumOff val="40000"/>
                </a:schemeClr>
              </a:solidFill>
            </a:endParaRPr>
          </a:p>
        </p:txBody>
      </p:sp>
      <p:sp>
        <p:nvSpPr>
          <p:cNvPr id="28" name="TextBox 27"/>
          <p:cNvSpPr txBox="1"/>
          <p:nvPr/>
        </p:nvSpPr>
        <p:spPr>
          <a:xfrm>
            <a:off x="1917374" y="1508347"/>
            <a:ext cx="792589"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 </a:t>
            </a:r>
            <a:r>
              <a:rPr lang="en-US" altLang="zh-CN" sz="1600" b="1" dirty="0" smtClean="0">
                <a:solidFill>
                  <a:schemeClr val="tx2"/>
                </a:solidFill>
              </a:rPr>
              <a:t>or </a:t>
            </a:r>
            <a:r>
              <a:rPr lang="en-US" altLang="zh-CN" sz="1600" b="1" dirty="0" smtClean="0">
                <a:solidFill>
                  <a:schemeClr val="accent2">
                    <a:lumMod val="60000"/>
                    <a:lumOff val="40000"/>
                  </a:schemeClr>
                </a:solidFill>
              </a:rPr>
              <a:t>B</a:t>
            </a:r>
            <a:endParaRPr lang="zh-CN" altLang="en-US" sz="1600" b="1" dirty="0">
              <a:solidFill>
                <a:schemeClr val="accent2">
                  <a:lumMod val="60000"/>
                  <a:lumOff val="40000"/>
                </a:schemeClr>
              </a:solidFill>
            </a:endParaRPr>
          </a:p>
        </p:txBody>
      </p:sp>
      <p:sp>
        <p:nvSpPr>
          <p:cNvPr id="29" name="TextBox 28"/>
          <p:cNvSpPr txBox="1"/>
          <p:nvPr/>
        </p:nvSpPr>
        <p:spPr>
          <a:xfrm>
            <a:off x="5826773" y="1536057"/>
            <a:ext cx="90640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 </a:t>
            </a:r>
            <a:r>
              <a:rPr lang="en-US" altLang="zh-CN" sz="1600" b="1" dirty="0" smtClean="0">
                <a:solidFill>
                  <a:schemeClr val="tx2"/>
                </a:solidFill>
              </a:rPr>
              <a:t>not</a:t>
            </a:r>
            <a:r>
              <a:rPr lang="zh-CN" altLang="en-US" sz="1600" b="1" dirty="0" smtClean="0">
                <a:solidFill>
                  <a:schemeClr val="accent2">
                    <a:lumMod val="60000"/>
                    <a:lumOff val="40000"/>
                  </a:schemeClr>
                </a:solidFill>
              </a:rPr>
              <a:t> </a:t>
            </a:r>
            <a:r>
              <a:rPr lang="en-US" altLang="zh-CN" sz="1600" b="1" dirty="0" smtClean="0">
                <a:solidFill>
                  <a:schemeClr val="accent2">
                    <a:lumMod val="60000"/>
                    <a:lumOff val="40000"/>
                  </a:schemeClr>
                </a:solidFill>
              </a:rPr>
              <a:t>B</a:t>
            </a:r>
          </a:p>
        </p:txBody>
      </p:sp>
      <p:grpSp>
        <p:nvGrpSpPr>
          <p:cNvPr id="2" name="Group 57"/>
          <p:cNvGrpSpPr/>
          <p:nvPr/>
        </p:nvGrpSpPr>
        <p:grpSpPr>
          <a:xfrm>
            <a:off x="5530423" y="1899962"/>
            <a:ext cx="1347232" cy="873125"/>
            <a:chOff x="5378017" y="1636716"/>
            <a:chExt cx="1347232" cy="873125"/>
          </a:xfrm>
        </p:grpSpPr>
        <p:grpSp>
          <p:nvGrpSpPr>
            <p:cNvPr id="3" name="Group 49"/>
            <p:cNvGrpSpPr>
              <a:grpSpLocks/>
            </p:cNvGrpSpPr>
            <p:nvPr/>
          </p:nvGrpSpPr>
          <p:grpSpPr bwMode="auto">
            <a:xfrm>
              <a:off x="5378017" y="1636716"/>
              <a:ext cx="1347232" cy="873125"/>
              <a:chOff x="3379" y="935"/>
              <a:chExt cx="1543" cy="1000"/>
            </a:xfrm>
          </p:grpSpPr>
          <p:sp>
            <p:nvSpPr>
              <p:cNvPr id="17" name="Freeform 29"/>
              <p:cNvSpPr>
                <a:spLocks/>
              </p:cNvSpPr>
              <p:nvPr/>
            </p:nvSpPr>
            <p:spPr bwMode="auto">
              <a:xfrm>
                <a:off x="3379" y="935"/>
                <a:ext cx="770" cy="1000"/>
              </a:xfrm>
              <a:custGeom>
                <a:avLst/>
                <a:gdLst/>
                <a:ahLst/>
                <a:cxnLst>
                  <a:cxn ang="0">
                    <a:pos x="686" y="852"/>
                  </a:cxn>
                  <a:cxn ang="0">
                    <a:pos x="622" y="770"/>
                  </a:cxn>
                  <a:cxn ang="0">
                    <a:pos x="582" y="696"/>
                  </a:cxn>
                  <a:cxn ang="0">
                    <a:pos x="558" y="616"/>
                  </a:cxn>
                  <a:cxn ang="0">
                    <a:pos x="544" y="540"/>
                  </a:cxn>
                  <a:cxn ang="0">
                    <a:pos x="546" y="462"/>
                  </a:cxn>
                  <a:cxn ang="0">
                    <a:pos x="558" y="386"/>
                  </a:cxn>
                  <a:cxn ang="0">
                    <a:pos x="586" y="300"/>
                  </a:cxn>
                  <a:cxn ang="0">
                    <a:pos x="626" y="226"/>
                  </a:cxn>
                  <a:cxn ang="0">
                    <a:pos x="690" y="146"/>
                  </a:cxn>
                  <a:cxn ang="0">
                    <a:pos x="770" y="82"/>
                  </a:cxn>
                  <a:cxn ang="0">
                    <a:pos x="722" y="52"/>
                  </a:cxn>
                  <a:cxn ang="0">
                    <a:pos x="658" y="24"/>
                  </a:cxn>
                  <a:cxn ang="0">
                    <a:pos x="590" y="8"/>
                  </a:cxn>
                  <a:cxn ang="0">
                    <a:pos x="512" y="0"/>
                  </a:cxn>
                  <a:cxn ang="0">
                    <a:pos x="426" y="4"/>
                  </a:cxn>
                  <a:cxn ang="0">
                    <a:pos x="342" y="26"/>
                  </a:cxn>
                  <a:cxn ang="0">
                    <a:pos x="268" y="56"/>
                  </a:cxn>
                  <a:cxn ang="0">
                    <a:pos x="196" y="102"/>
                  </a:cxn>
                  <a:cxn ang="0">
                    <a:pos x="128" y="164"/>
                  </a:cxn>
                  <a:cxn ang="0">
                    <a:pos x="92" y="212"/>
                  </a:cxn>
                  <a:cxn ang="0">
                    <a:pos x="58" y="266"/>
                  </a:cxn>
                  <a:cxn ang="0">
                    <a:pos x="26" y="344"/>
                  </a:cxn>
                  <a:cxn ang="0">
                    <a:pos x="4" y="420"/>
                  </a:cxn>
                  <a:cxn ang="0">
                    <a:pos x="0" y="498"/>
                  </a:cxn>
                  <a:cxn ang="0">
                    <a:pos x="0" y="558"/>
                  </a:cxn>
                  <a:cxn ang="0">
                    <a:pos x="16" y="630"/>
                  </a:cxn>
                  <a:cxn ang="0">
                    <a:pos x="44" y="712"/>
                  </a:cxn>
                  <a:cxn ang="0">
                    <a:pos x="92" y="790"/>
                  </a:cxn>
                  <a:cxn ang="0">
                    <a:pos x="138" y="850"/>
                  </a:cxn>
                  <a:cxn ang="0">
                    <a:pos x="217" y="914"/>
                  </a:cxn>
                  <a:cxn ang="0">
                    <a:pos x="305" y="966"/>
                  </a:cxn>
                  <a:cxn ang="0">
                    <a:pos x="373" y="986"/>
                  </a:cxn>
                  <a:cxn ang="0">
                    <a:pos x="461" y="1000"/>
                  </a:cxn>
                  <a:cxn ang="0">
                    <a:pos x="561" y="1000"/>
                  </a:cxn>
                  <a:cxn ang="0">
                    <a:pos x="671" y="972"/>
                  </a:cxn>
                  <a:cxn ang="0">
                    <a:pos x="767" y="920"/>
                  </a:cxn>
                  <a:cxn ang="0">
                    <a:pos x="686" y="852"/>
                  </a:cxn>
                </a:cxnLst>
                <a:rect l="0" t="0" r="r" b="b"/>
                <a:pathLst>
                  <a:path w="770" h="1000">
                    <a:moveTo>
                      <a:pt x="686" y="852"/>
                    </a:moveTo>
                    <a:lnTo>
                      <a:pt x="622" y="770"/>
                    </a:lnTo>
                    <a:lnTo>
                      <a:pt x="582" y="696"/>
                    </a:lnTo>
                    <a:lnTo>
                      <a:pt x="558" y="616"/>
                    </a:lnTo>
                    <a:lnTo>
                      <a:pt x="544" y="540"/>
                    </a:lnTo>
                    <a:lnTo>
                      <a:pt x="546" y="462"/>
                    </a:lnTo>
                    <a:lnTo>
                      <a:pt x="558" y="386"/>
                    </a:lnTo>
                    <a:lnTo>
                      <a:pt x="586" y="300"/>
                    </a:lnTo>
                    <a:lnTo>
                      <a:pt x="626" y="226"/>
                    </a:lnTo>
                    <a:lnTo>
                      <a:pt x="690" y="146"/>
                    </a:lnTo>
                    <a:lnTo>
                      <a:pt x="770" y="82"/>
                    </a:lnTo>
                    <a:lnTo>
                      <a:pt x="722" y="52"/>
                    </a:lnTo>
                    <a:lnTo>
                      <a:pt x="658" y="24"/>
                    </a:lnTo>
                    <a:lnTo>
                      <a:pt x="590" y="8"/>
                    </a:lnTo>
                    <a:lnTo>
                      <a:pt x="512" y="0"/>
                    </a:lnTo>
                    <a:lnTo>
                      <a:pt x="426" y="4"/>
                    </a:lnTo>
                    <a:lnTo>
                      <a:pt x="342" y="26"/>
                    </a:lnTo>
                    <a:lnTo>
                      <a:pt x="268" y="56"/>
                    </a:lnTo>
                    <a:lnTo>
                      <a:pt x="196" y="102"/>
                    </a:lnTo>
                    <a:lnTo>
                      <a:pt x="128" y="164"/>
                    </a:lnTo>
                    <a:lnTo>
                      <a:pt x="92" y="212"/>
                    </a:lnTo>
                    <a:lnTo>
                      <a:pt x="58" y="266"/>
                    </a:lnTo>
                    <a:lnTo>
                      <a:pt x="26" y="344"/>
                    </a:lnTo>
                    <a:lnTo>
                      <a:pt x="4" y="420"/>
                    </a:lnTo>
                    <a:lnTo>
                      <a:pt x="0" y="498"/>
                    </a:lnTo>
                    <a:lnTo>
                      <a:pt x="0" y="558"/>
                    </a:lnTo>
                    <a:lnTo>
                      <a:pt x="16" y="630"/>
                    </a:lnTo>
                    <a:lnTo>
                      <a:pt x="44" y="712"/>
                    </a:lnTo>
                    <a:lnTo>
                      <a:pt x="92" y="790"/>
                    </a:lnTo>
                    <a:lnTo>
                      <a:pt x="138" y="850"/>
                    </a:lnTo>
                    <a:lnTo>
                      <a:pt x="217" y="914"/>
                    </a:lnTo>
                    <a:lnTo>
                      <a:pt x="305" y="966"/>
                    </a:lnTo>
                    <a:lnTo>
                      <a:pt x="373" y="986"/>
                    </a:lnTo>
                    <a:lnTo>
                      <a:pt x="461" y="1000"/>
                    </a:lnTo>
                    <a:lnTo>
                      <a:pt x="561" y="1000"/>
                    </a:lnTo>
                    <a:lnTo>
                      <a:pt x="671" y="972"/>
                    </a:lnTo>
                    <a:lnTo>
                      <a:pt x="767" y="920"/>
                    </a:lnTo>
                    <a:lnTo>
                      <a:pt x="686" y="852"/>
                    </a:lnTo>
                    <a:close/>
                  </a:path>
                </a:pathLst>
              </a:custGeom>
              <a:solidFill>
                <a:srgbClr val="FFCC00"/>
              </a:solidFill>
              <a:ln w="9525">
                <a:noFill/>
                <a:round/>
                <a:headEnd/>
                <a:tailEnd/>
              </a:ln>
              <a:effectLst/>
            </p:spPr>
            <p:txBody>
              <a:bodyPr/>
              <a:lstStyle/>
              <a:p>
                <a:endParaRPr lang="zh-CN" altLang="en-US"/>
              </a:p>
            </p:txBody>
          </p:sp>
          <p:grpSp>
            <p:nvGrpSpPr>
              <p:cNvPr id="4" name="Group 30"/>
              <p:cNvGrpSpPr>
                <a:grpSpLocks/>
              </p:cNvGrpSpPr>
              <p:nvPr/>
            </p:nvGrpSpPr>
            <p:grpSpPr bwMode="auto">
              <a:xfrm>
                <a:off x="3380" y="937"/>
                <a:ext cx="1542" cy="998"/>
                <a:chOff x="3107" y="1752"/>
                <a:chExt cx="1542" cy="998"/>
              </a:xfrm>
            </p:grpSpPr>
            <p:sp>
              <p:nvSpPr>
                <p:cNvPr id="19" name="Oval 31"/>
                <p:cNvSpPr>
                  <a:spLocks noChangeArrowheads="1"/>
                </p:cNvSpPr>
                <p:nvPr/>
              </p:nvSpPr>
              <p:spPr bwMode="auto">
                <a:xfrm>
                  <a:off x="3107" y="1752"/>
                  <a:ext cx="998" cy="998"/>
                </a:xfrm>
                <a:prstGeom prst="ellipse">
                  <a:avLst/>
                </a:prstGeom>
                <a:noFill/>
                <a:ln w="38100">
                  <a:solidFill>
                    <a:srgbClr val="FF6600"/>
                  </a:solidFill>
                  <a:round/>
                  <a:headEnd/>
                  <a:tailEnd/>
                </a:ln>
                <a:effectLst/>
              </p:spPr>
              <p:txBody>
                <a:bodyPr wrap="none" anchor="ctr"/>
                <a:lstStyle/>
                <a:p>
                  <a:endParaRPr lang="zh-CN" altLang="en-US"/>
                </a:p>
              </p:txBody>
            </p:sp>
            <p:sp>
              <p:nvSpPr>
                <p:cNvPr id="20" name="Oval 32"/>
                <p:cNvSpPr>
                  <a:spLocks noChangeArrowheads="1"/>
                </p:cNvSpPr>
                <p:nvPr/>
              </p:nvSpPr>
              <p:spPr bwMode="auto">
                <a:xfrm>
                  <a:off x="3651" y="1752"/>
                  <a:ext cx="998" cy="998"/>
                </a:xfrm>
                <a:prstGeom prst="ellipse">
                  <a:avLst/>
                </a:prstGeom>
                <a:noFill/>
                <a:ln w="38100">
                  <a:solidFill>
                    <a:srgbClr val="FF6600"/>
                  </a:solidFill>
                  <a:round/>
                  <a:headEnd/>
                  <a:tailEnd/>
                </a:ln>
                <a:effectLst/>
              </p:spPr>
              <p:txBody>
                <a:bodyPr wrap="none" anchor="ctr"/>
                <a:lstStyle/>
                <a:p>
                  <a:endParaRPr lang="zh-CN" altLang="en-US"/>
                </a:p>
              </p:txBody>
            </p:sp>
          </p:grpSp>
        </p:grpSp>
        <p:sp>
          <p:nvSpPr>
            <p:cNvPr id="50" name="TextBox 49"/>
            <p:cNvSpPr txBox="1"/>
            <p:nvPr/>
          </p:nvSpPr>
          <p:spPr>
            <a:xfrm>
              <a:off x="5506302" y="1863729"/>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a:t>
              </a:r>
              <a:endParaRPr lang="zh-CN" altLang="en-US" sz="1600" b="1" dirty="0">
                <a:solidFill>
                  <a:schemeClr val="accent2">
                    <a:lumMod val="60000"/>
                    <a:lumOff val="40000"/>
                  </a:schemeClr>
                </a:solidFill>
              </a:endParaRPr>
            </a:p>
          </p:txBody>
        </p:sp>
        <p:sp>
          <p:nvSpPr>
            <p:cNvPr id="51" name="TextBox 50"/>
            <p:cNvSpPr txBox="1"/>
            <p:nvPr/>
          </p:nvSpPr>
          <p:spPr>
            <a:xfrm>
              <a:off x="6262254" y="1891438"/>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B</a:t>
              </a:r>
              <a:endParaRPr lang="zh-CN" altLang="en-US" sz="1600" b="1" dirty="0">
                <a:solidFill>
                  <a:schemeClr val="accent2">
                    <a:lumMod val="60000"/>
                    <a:lumOff val="40000"/>
                  </a:schemeClr>
                </a:solidFill>
              </a:endParaRPr>
            </a:p>
          </p:txBody>
        </p:sp>
      </p:grpSp>
      <p:grpSp>
        <p:nvGrpSpPr>
          <p:cNvPr id="8" name="Group 56"/>
          <p:cNvGrpSpPr/>
          <p:nvPr/>
        </p:nvGrpSpPr>
        <p:grpSpPr>
          <a:xfrm>
            <a:off x="3538394" y="1935316"/>
            <a:ext cx="1346359" cy="871379"/>
            <a:chOff x="3538392" y="1672070"/>
            <a:chExt cx="1346359" cy="871379"/>
          </a:xfrm>
        </p:grpSpPr>
        <p:grpSp>
          <p:nvGrpSpPr>
            <p:cNvPr id="11" name="Group 47"/>
            <p:cNvGrpSpPr>
              <a:grpSpLocks/>
            </p:cNvGrpSpPr>
            <p:nvPr/>
          </p:nvGrpSpPr>
          <p:grpSpPr bwMode="auto">
            <a:xfrm>
              <a:off x="3538392" y="1672070"/>
              <a:ext cx="1346359" cy="871379"/>
              <a:chOff x="658" y="2022"/>
              <a:chExt cx="1542" cy="998"/>
            </a:xfrm>
          </p:grpSpPr>
          <p:sp>
            <p:nvSpPr>
              <p:cNvPr id="12" name="Freeform 14"/>
              <p:cNvSpPr>
                <a:spLocks/>
              </p:cNvSpPr>
              <p:nvPr/>
            </p:nvSpPr>
            <p:spPr bwMode="auto">
              <a:xfrm>
                <a:off x="1201" y="2100"/>
                <a:ext cx="454" cy="840"/>
              </a:xfrm>
              <a:custGeom>
                <a:avLst/>
                <a:gdLst/>
                <a:ahLst/>
                <a:cxnLst>
                  <a:cxn ang="0">
                    <a:pos x="288" y="44"/>
                  </a:cxn>
                  <a:cxn ang="0">
                    <a:pos x="340" y="108"/>
                  </a:cxn>
                  <a:cxn ang="0">
                    <a:pos x="378" y="158"/>
                  </a:cxn>
                  <a:cxn ang="0">
                    <a:pos x="418" y="230"/>
                  </a:cxn>
                  <a:cxn ang="0">
                    <a:pos x="442" y="306"/>
                  </a:cxn>
                  <a:cxn ang="0">
                    <a:pos x="452" y="378"/>
                  </a:cxn>
                  <a:cxn ang="0">
                    <a:pos x="454" y="458"/>
                  </a:cxn>
                  <a:cxn ang="0">
                    <a:pos x="442" y="534"/>
                  </a:cxn>
                  <a:cxn ang="0">
                    <a:pos x="418" y="608"/>
                  </a:cxn>
                  <a:cxn ang="0">
                    <a:pos x="386" y="680"/>
                  </a:cxn>
                  <a:cxn ang="0">
                    <a:pos x="350" y="732"/>
                  </a:cxn>
                  <a:cxn ang="0">
                    <a:pos x="298" y="790"/>
                  </a:cxn>
                  <a:cxn ang="0">
                    <a:pos x="230" y="840"/>
                  </a:cxn>
                  <a:cxn ang="0">
                    <a:pos x="170" y="800"/>
                  </a:cxn>
                  <a:cxn ang="0">
                    <a:pos x="116" y="738"/>
                  </a:cxn>
                  <a:cxn ang="0">
                    <a:pos x="68" y="674"/>
                  </a:cxn>
                  <a:cxn ang="0">
                    <a:pos x="36" y="610"/>
                  </a:cxn>
                  <a:cxn ang="0">
                    <a:pos x="14" y="540"/>
                  </a:cxn>
                  <a:cxn ang="0">
                    <a:pos x="6" y="484"/>
                  </a:cxn>
                  <a:cxn ang="0">
                    <a:pos x="0" y="426"/>
                  </a:cxn>
                  <a:cxn ang="0">
                    <a:pos x="6" y="332"/>
                  </a:cxn>
                  <a:cxn ang="0">
                    <a:pos x="24" y="266"/>
                  </a:cxn>
                  <a:cxn ang="0">
                    <a:pos x="54" y="192"/>
                  </a:cxn>
                  <a:cxn ang="0">
                    <a:pos x="100" y="124"/>
                  </a:cxn>
                  <a:cxn ang="0">
                    <a:pos x="154" y="58"/>
                  </a:cxn>
                  <a:cxn ang="0">
                    <a:pos x="227" y="0"/>
                  </a:cxn>
                  <a:cxn ang="0">
                    <a:pos x="288" y="44"/>
                  </a:cxn>
                </a:cxnLst>
                <a:rect l="0" t="0" r="r" b="b"/>
                <a:pathLst>
                  <a:path w="454" h="840">
                    <a:moveTo>
                      <a:pt x="288" y="44"/>
                    </a:moveTo>
                    <a:lnTo>
                      <a:pt x="340" y="108"/>
                    </a:lnTo>
                    <a:lnTo>
                      <a:pt x="378" y="158"/>
                    </a:lnTo>
                    <a:lnTo>
                      <a:pt x="418" y="230"/>
                    </a:lnTo>
                    <a:lnTo>
                      <a:pt x="442" y="306"/>
                    </a:lnTo>
                    <a:lnTo>
                      <a:pt x="452" y="378"/>
                    </a:lnTo>
                    <a:lnTo>
                      <a:pt x="454" y="458"/>
                    </a:lnTo>
                    <a:lnTo>
                      <a:pt x="442" y="534"/>
                    </a:lnTo>
                    <a:lnTo>
                      <a:pt x="418" y="608"/>
                    </a:lnTo>
                    <a:lnTo>
                      <a:pt x="386" y="680"/>
                    </a:lnTo>
                    <a:lnTo>
                      <a:pt x="350" y="732"/>
                    </a:lnTo>
                    <a:lnTo>
                      <a:pt x="298" y="790"/>
                    </a:lnTo>
                    <a:lnTo>
                      <a:pt x="230" y="840"/>
                    </a:lnTo>
                    <a:lnTo>
                      <a:pt x="170" y="800"/>
                    </a:lnTo>
                    <a:lnTo>
                      <a:pt x="116" y="738"/>
                    </a:lnTo>
                    <a:lnTo>
                      <a:pt x="68" y="674"/>
                    </a:lnTo>
                    <a:lnTo>
                      <a:pt x="36" y="610"/>
                    </a:lnTo>
                    <a:lnTo>
                      <a:pt x="14" y="540"/>
                    </a:lnTo>
                    <a:lnTo>
                      <a:pt x="6" y="484"/>
                    </a:lnTo>
                    <a:lnTo>
                      <a:pt x="0" y="426"/>
                    </a:lnTo>
                    <a:lnTo>
                      <a:pt x="6" y="332"/>
                    </a:lnTo>
                    <a:lnTo>
                      <a:pt x="24" y="266"/>
                    </a:lnTo>
                    <a:lnTo>
                      <a:pt x="54" y="192"/>
                    </a:lnTo>
                    <a:lnTo>
                      <a:pt x="100" y="124"/>
                    </a:lnTo>
                    <a:lnTo>
                      <a:pt x="154" y="58"/>
                    </a:lnTo>
                    <a:lnTo>
                      <a:pt x="227" y="0"/>
                    </a:lnTo>
                    <a:lnTo>
                      <a:pt x="288" y="44"/>
                    </a:lnTo>
                    <a:close/>
                  </a:path>
                </a:pathLst>
              </a:custGeom>
              <a:solidFill>
                <a:srgbClr val="FFCC00"/>
              </a:solidFill>
              <a:ln w="9525">
                <a:solidFill>
                  <a:schemeClr val="tx1"/>
                </a:solidFill>
                <a:round/>
                <a:headEnd/>
                <a:tailEnd/>
              </a:ln>
              <a:effectLst/>
            </p:spPr>
            <p:txBody>
              <a:bodyPr/>
              <a:lstStyle/>
              <a:p>
                <a:endParaRPr lang="zh-CN" altLang="en-US"/>
              </a:p>
            </p:txBody>
          </p:sp>
          <p:grpSp>
            <p:nvGrpSpPr>
              <p:cNvPr id="13" name="Group 16"/>
              <p:cNvGrpSpPr>
                <a:grpSpLocks/>
              </p:cNvGrpSpPr>
              <p:nvPr/>
            </p:nvGrpSpPr>
            <p:grpSpPr bwMode="auto">
              <a:xfrm>
                <a:off x="658" y="2022"/>
                <a:ext cx="1542" cy="998"/>
                <a:chOff x="3107" y="1752"/>
                <a:chExt cx="1542" cy="998"/>
              </a:xfrm>
            </p:grpSpPr>
            <p:sp>
              <p:nvSpPr>
                <p:cNvPr id="14" name="Oval 17"/>
                <p:cNvSpPr>
                  <a:spLocks noChangeArrowheads="1"/>
                </p:cNvSpPr>
                <p:nvPr/>
              </p:nvSpPr>
              <p:spPr bwMode="auto">
                <a:xfrm>
                  <a:off x="3107" y="1752"/>
                  <a:ext cx="998" cy="998"/>
                </a:xfrm>
                <a:prstGeom prst="ellipse">
                  <a:avLst/>
                </a:prstGeom>
                <a:noFill/>
                <a:ln w="38100">
                  <a:solidFill>
                    <a:srgbClr val="FF6600"/>
                  </a:solidFill>
                  <a:round/>
                  <a:headEnd/>
                  <a:tailEnd/>
                </a:ln>
                <a:effectLst/>
              </p:spPr>
              <p:txBody>
                <a:bodyPr wrap="none" anchor="ctr"/>
                <a:lstStyle/>
                <a:p>
                  <a:endParaRPr lang="zh-CN" altLang="en-US"/>
                </a:p>
              </p:txBody>
            </p:sp>
            <p:sp>
              <p:nvSpPr>
                <p:cNvPr id="15" name="Oval 18"/>
                <p:cNvSpPr>
                  <a:spLocks noChangeArrowheads="1"/>
                </p:cNvSpPr>
                <p:nvPr/>
              </p:nvSpPr>
              <p:spPr bwMode="auto">
                <a:xfrm>
                  <a:off x="3651" y="1752"/>
                  <a:ext cx="998" cy="998"/>
                </a:xfrm>
                <a:prstGeom prst="ellipse">
                  <a:avLst/>
                </a:prstGeom>
                <a:noFill/>
                <a:ln w="38100">
                  <a:solidFill>
                    <a:srgbClr val="FF6600"/>
                  </a:solidFill>
                  <a:round/>
                  <a:headEnd/>
                  <a:tailEnd/>
                </a:ln>
                <a:effectLst/>
              </p:spPr>
              <p:txBody>
                <a:bodyPr wrap="none" anchor="ctr"/>
                <a:lstStyle/>
                <a:p>
                  <a:endParaRPr lang="zh-CN" altLang="en-US"/>
                </a:p>
              </p:txBody>
            </p:sp>
          </p:grpSp>
        </p:grpSp>
        <p:sp>
          <p:nvSpPr>
            <p:cNvPr id="53" name="TextBox 52"/>
            <p:cNvSpPr txBox="1"/>
            <p:nvPr/>
          </p:nvSpPr>
          <p:spPr>
            <a:xfrm>
              <a:off x="3635937" y="1891438"/>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a:t>
              </a:r>
              <a:endParaRPr lang="zh-CN" altLang="en-US" sz="1600" b="1" dirty="0">
                <a:solidFill>
                  <a:schemeClr val="accent2">
                    <a:lumMod val="60000"/>
                    <a:lumOff val="40000"/>
                  </a:schemeClr>
                </a:solidFill>
              </a:endParaRPr>
            </a:p>
          </p:txBody>
        </p:sp>
        <p:sp>
          <p:nvSpPr>
            <p:cNvPr id="54" name="TextBox 53"/>
            <p:cNvSpPr txBox="1"/>
            <p:nvPr/>
          </p:nvSpPr>
          <p:spPr>
            <a:xfrm>
              <a:off x="4433454" y="1905292"/>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B</a:t>
              </a:r>
              <a:endParaRPr lang="zh-CN" altLang="en-US" sz="1600" b="1" dirty="0">
                <a:solidFill>
                  <a:schemeClr val="accent2">
                    <a:lumMod val="60000"/>
                    <a:lumOff val="40000"/>
                  </a:schemeClr>
                </a:solidFill>
              </a:endParaRPr>
            </a:p>
          </p:txBody>
        </p:sp>
      </p:grpSp>
      <p:grpSp>
        <p:nvGrpSpPr>
          <p:cNvPr id="16" name="Group 55"/>
          <p:cNvGrpSpPr/>
          <p:nvPr/>
        </p:nvGrpSpPr>
        <p:grpSpPr>
          <a:xfrm>
            <a:off x="1597169" y="1872253"/>
            <a:ext cx="1347232" cy="874871"/>
            <a:chOff x="1597169" y="1609007"/>
            <a:chExt cx="1347232" cy="874871"/>
          </a:xfrm>
        </p:grpSpPr>
        <p:grpSp>
          <p:nvGrpSpPr>
            <p:cNvPr id="18" name="Group 11"/>
            <p:cNvGrpSpPr>
              <a:grpSpLocks/>
            </p:cNvGrpSpPr>
            <p:nvPr/>
          </p:nvGrpSpPr>
          <p:grpSpPr bwMode="auto">
            <a:xfrm>
              <a:off x="1597169" y="1609007"/>
              <a:ext cx="1347232" cy="874871"/>
              <a:chOff x="3106" y="1750"/>
              <a:chExt cx="1543" cy="1002"/>
            </a:xfrm>
          </p:grpSpPr>
          <p:sp>
            <p:nvSpPr>
              <p:cNvPr id="5" name="Freeform 7"/>
              <p:cNvSpPr>
                <a:spLocks/>
              </p:cNvSpPr>
              <p:nvPr/>
            </p:nvSpPr>
            <p:spPr bwMode="auto">
              <a:xfrm>
                <a:off x="3878" y="1752"/>
                <a:ext cx="770" cy="1000"/>
              </a:xfrm>
              <a:custGeom>
                <a:avLst/>
                <a:gdLst/>
                <a:ahLst/>
                <a:cxnLst>
                  <a:cxn ang="0">
                    <a:pos x="84" y="148"/>
                  </a:cxn>
                  <a:cxn ang="0">
                    <a:pos x="148" y="230"/>
                  </a:cxn>
                  <a:cxn ang="0">
                    <a:pos x="188" y="304"/>
                  </a:cxn>
                  <a:cxn ang="0">
                    <a:pos x="212" y="384"/>
                  </a:cxn>
                  <a:cxn ang="0">
                    <a:pos x="226" y="460"/>
                  </a:cxn>
                  <a:cxn ang="0">
                    <a:pos x="224" y="538"/>
                  </a:cxn>
                  <a:cxn ang="0">
                    <a:pos x="212" y="614"/>
                  </a:cxn>
                  <a:cxn ang="0">
                    <a:pos x="184" y="700"/>
                  </a:cxn>
                  <a:cxn ang="0">
                    <a:pos x="144" y="774"/>
                  </a:cxn>
                  <a:cxn ang="0">
                    <a:pos x="80" y="854"/>
                  </a:cxn>
                  <a:cxn ang="0">
                    <a:pos x="0" y="918"/>
                  </a:cxn>
                  <a:cxn ang="0">
                    <a:pos x="48" y="948"/>
                  </a:cxn>
                  <a:cxn ang="0">
                    <a:pos x="112" y="976"/>
                  </a:cxn>
                  <a:cxn ang="0">
                    <a:pos x="180" y="992"/>
                  </a:cxn>
                  <a:cxn ang="0">
                    <a:pos x="258" y="1000"/>
                  </a:cxn>
                  <a:cxn ang="0">
                    <a:pos x="344" y="998"/>
                  </a:cxn>
                  <a:cxn ang="0">
                    <a:pos x="428" y="974"/>
                  </a:cxn>
                  <a:cxn ang="0">
                    <a:pos x="502" y="944"/>
                  </a:cxn>
                  <a:cxn ang="0">
                    <a:pos x="574" y="898"/>
                  </a:cxn>
                  <a:cxn ang="0">
                    <a:pos x="642" y="836"/>
                  </a:cxn>
                  <a:cxn ang="0">
                    <a:pos x="678" y="788"/>
                  </a:cxn>
                  <a:cxn ang="0">
                    <a:pos x="712" y="734"/>
                  </a:cxn>
                  <a:cxn ang="0">
                    <a:pos x="744" y="656"/>
                  </a:cxn>
                  <a:cxn ang="0">
                    <a:pos x="766" y="580"/>
                  </a:cxn>
                  <a:cxn ang="0">
                    <a:pos x="770" y="502"/>
                  </a:cxn>
                  <a:cxn ang="0">
                    <a:pos x="770" y="442"/>
                  </a:cxn>
                  <a:cxn ang="0">
                    <a:pos x="754" y="370"/>
                  </a:cxn>
                  <a:cxn ang="0">
                    <a:pos x="726" y="288"/>
                  </a:cxn>
                  <a:cxn ang="0">
                    <a:pos x="678" y="210"/>
                  </a:cxn>
                  <a:cxn ang="0">
                    <a:pos x="632" y="150"/>
                  </a:cxn>
                  <a:cxn ang="0">
                    <a:pos x="554" y="86"/>
                  </a:cxn>
                  <a:cxn ang="0">
                    <a:pos x="466" y="34"/>
                  </a:cxn>
                  <a:cxn ang="0">
                    <a:pos x="398" y="14"/>
                  </a:cxn>
                  <a:cxn ang="0">
                    <a:pos x="310" y="0"/>
                  </a:cxn>
                  <a:cxn ang="0">
                    <a:pos x="210" y="0"/>
                  </a:cxn>
                  <a:cxn ang="0">
                    <a:pos x="100" y="28"/>
                  </a:cxn>
                  <a:cxn ang="0">
                    <a:pos x="4" y="80"/>
                  </a:cxn>
                  <a:cxn ang="0">
                    <a:pos x="84" y="148"/>
                  </a:cxn>
                </a:cxnLst>
                <a:rect l="0" t="0" r="r" b="b"/>
                <a:pathLst>
                  <a:path w="770" h="1000">
                    <a:moveTo>
                      <a:pt x="84" y="148"/>
                    </a:moveTo>
                    <a:lnTo>
                      <a:pt x="148" y="230"/>
                    </a:lnTo>
                    <a:lnTo>
                      <a:pt x="188" y="304"/>
                    </a:lnTo>
                    <a:lnTo>
                      <a:pt x="212" y="384"/>
                    </a:lnTo>
                    <a:lnTo>
                      <a:pt x="226" y="460"/>
                    </a:lnTo>
                    <a:lnTo>
                      <a:pt x="224" y="538"/>
                    </a:lnTo>
                    <a:lnTo>
                      <a:pt x="212" y="614"/>
                    </a:lnTo>
                    <a:lnTo>
                      <a:pt x="184" y="700"/>
                    </a:lnTo>
                    <a:lnTo>
                      <a:pt x="144" y="774"/>
                    </a:lnTo>
                    <a:lnTo>
                      <a:pt x="80" y="854"/>
                    </a:lnTo>
                    <a:lnTo>
                      <a:pt x="0" y="918"/>
                    </a:lnTo>
                    <a:lnTo>
                      <a:pt x="48" y="948"/>
                    </a:lnTo>
                    <a:lnTo>
                      <a:pt x="112" y="976"/>
                    </a:lnTo>
                    <a:lnTo>
                      <a:pt x="180" y="992"/>
                    </a:lnTo>
                    <a:lnTo>
                      <a:pt x="258" y="1000"/>
                    </a:lnTo>
                    <a:lnTo>
                      <a:pt x="344" y="998"/>
                    </a:lnTo>
                    <a:lnTo>
                      <a:pt x="428" y="974"/>
                    </a:lnTo>
                    <a:lnTo>
                      <a:pt x="502" y="944"/>
                    </a:lnTo>
                    <a:lnTo>
                      <a:pt x="574" y="898"/>
                    </a:lnTo>
                    <a:lnTo>
                      <a:pt x="642" y="836"/>
                    </a:lnTo>
                    <a:lnTo>
                      <a:pt x="678" y="788"/>
                    </a:lnTo>
                    <a:lnTo>
                      <a:pt x="712" y="734"/>
                    </a:lnTo>
                    <a:lnTo>
                      <a:pt x="744" y="656"/>
                    </a:lnTo>
                    <a:lnTo>
                      <a:pt x="766" y="580"/>
                    </a:lnTo>
                    <a:lnTo>
                      <a:pt x="770" y="502"/>
                    </a:lnTo>
                    <a:lnTo>
                      <a:pt x="770" y="442"/>
                    </a:lnTo>
                    <a:lnTo>
                      <a:pt x="754" y="370"/>
                    </a:lnTo>
                    <a:lnTo>
                      <a:pt x="726" y="288"/>
                    </a:lnTo>
                    <a:lnTo>
                      <a:pt x="678" y="210"/>
                    </a:lnTo>
                    <a:lnTo>
                      <a:pt x="632" y="150"/>
                    </a:lnTo>
                    <a:lnTo>
                      <a:pt x="554" y="86"/>
                    </a:lnTo>
                    <a:lnTo>
                      <a:pt x="466" y="34"/>
                    </a:lnTo>
                    <a:lnTo>
                      <a:pt x="398" y="14"/>
                    </a:lnTo>
                    <a:lnTo>
                      <a:pt x="310" y="0"/>
                    </a:lnTo>
                    <a:lnTo>
                      <a:pt x="210" y="0"/>
                    </a:lnTo>
                    <a:lnTo>
                      <a:pt x="100" y="28"/>
                    </a:lnTo>
                    <a:lnTo>
                      <a:pt x="4" y="80"/>
                    </a:lnTo>
                    <a:lnTo>
                      <a:pt x="84" y="148"/>
                    </a:lnTo>
                    <a:close/>
                  </a:path>
                </a:pathLst>
              </a:custGeom>
              <a:solidFill>
                <a:srgbClr val="FFCC00"/>
              </a:solidFill>
              <a:ln w="9525">
                <a:noFill/>
                <a:round/>
                <a:headEnd/>
                <a:tailEnd/>
              </a:ln>
              <a:effectLst/>
            </p:spPr>
            <p:txBody>
              <a:bodyPr/>
              <a:lstStyle/>
              <a:p>
                <a:endParaRPr lang="zh-CN" altLang="en-US"/>
              </a:p>
            </p:txBody>
          </p:sp>
          <p:sp>
            <p:nvSpPr>
              <p:cNvPr id="6" name="Freeform 10"/>
              <p:cNvSpPr>
                <a:spLocks/>
              </p:cNvSpPr>
              <p:nvPr/>
            </p:nvSpPr>
            <p:spPr bwMode="auto">
              <a:xfrm>
                <a:off x="3650" y="1830"/>
                <a:ext cx="454" cy="840"/>
              </a:xfrm>
              <a:custGeom>
                <a:avLst/>
                <a:gdLst/>
                <a:ahLst/>
                <a:cxnLst>
                  <a:cxn ang="0">
                    <a:pos x="288" y="44"/>
                  </a:cxn>
                  <a:cxn ang="0">
                    <a:pos x="340" y="108"/>
                  </a:cxn>
                  <a:cxn ang="0">
                    <a:pos x="378" y="158"/>
                  </a:cxn>
                  <a:cxn ang="0">
                    <a:pos x="418" y="230"/>
                  </a:cxn>
                  <a:cxn ang="0">
                    <a:pos x="442" y="306"/>
                  </a:cxn>
                  <a:cxn ang="0">
                    <a:pos x="452" y="378"/>
                  </a:cxn>
                  <a:cxn ang="0">
                    <a:pos x="454" y="458"/>
                  </a:cxn>
                  <a:cxn ang="0">
                    <a:pos x="442" y="534"/>
                  </a:cxn>
                  <a:cxn ang="0">
                    <a:pos x="418" y="608"/>
                  </a:cxn>
                  <a:cxn ang="0">
                    <a:pos x="386" y="680"/>
                  </a:cxn>
                  <a:cxn ang="0">
                    <a:pos x="350" y="732"/>
                  </a:cxn>
                  <a:cxn ang="0">
                    <a:pos x="298" y="790"/>
                  </a:cxn>
                  <a:cxn ang="0">
                    <a:pos x="230" y="840"/>
                  </a:cxn>
                  <a:cxn ang="0">
                    <a:pos x="170" y="800"/>
                  </a:cxn>
                  <a:cxn ang="0">
                    <a:pos x="116" y="738"/>
                  </a:cxn>
                  <a:cxn ang="0">
                    <a:pos x="68" y="674"/>
                  </a:cxn>
                  <a:cxn ang="0">
                    <a:pos x="36" y="610"/>
                  </a:cxn>
                  <a:cxn ang="0">
                    <a:pos x="14" y="540"/>
                  </a:cxn>
                  <a:cxn ang="0">
                    <a:pos x="6" y="484"/>
                  </a:cxn>
                  <a:cxn ang="0">
                    <a:pos x="0" y="426"/>
                  </a:cxn>
                  <a:cxn ang="0">
                    <a:pos x="6" y="332"/>
                  </a:cxn>
                  <a:cxn ang="0">
                    <a:pos x="24" y="266"/>
                  </a:cxn>
                  <a:cxn ang="0">
                    <a:pos x="54" y="192"/>
                  </a:cxn>
                  <a:cxn ang="0">
                    <a:pos x="100" y="124"/>
                  </a:cxn>
                  <a:cxn ang="0">
                    <a:pos x="154" y="58"/>
                  </a:cxn>
                  <a:cxn ang="0">
                    <a:pos x="227" y="0"/>
                  </a:cxn>
                  <a:cxn ang="0">
                    <a:pos x="288" y="44"/>
                  </a:cxn>
                </a:cxnLst>
                <a:rect l="0" t="0" r="r" b="b"/>
                <a:pathLst>
                  <a:path w="454" h="840">
                    <a:moveTo>
                      <a:pt x="288" y="44"/>
                    </a:moveTo>
                    <a:lnTo>
                      <a:pt x="340" y="108"/>
                    </a:lnTo>
                    <a:lnTo>
                      <a:pt x="378" y="158"/>
                    </a:lnTo>
                    <a:lnTo>
                      <a:pt x="418" y="230"/>
                    </a:lnTo>
                    <a:lnTo>
                      <a:pt x="442" y="306"/>
                    </a:lnTo>
                    <a:lnTo>
                      <a:pt x="452" y="378"/>
                    </a:lnTo>
                    <a:lnTo>
                      <a:pt x="454" y="458"/>
                    </a:lnTo>
                    <a:lnTo>
                      <a:pt x="442" y="534"/>
                    </a:lnTo>
                    <a:lnTo>
                      <a:pt x="418" y="608"/>
                    </a:lnTo>
                    <a:lnTo>
                      <a:pt x="386" y="680"/>
                    </a:lnTo>
                    <a:lnTo>
                      <a:pt x="350" y="732"/>
                    </a:lnTo>
                    <a:lnTo>
                      <a:pt x="298" y="790"/>
                    </a:lnTo>
                    <a:lnTo>
                      <a:pt x="230" y="840"/>
                    </a:lnTo>
                    <a:lnTo>
                      <a:pt x="170" y="800"/>
                    </a:lnTo>
                    <a:lnTo>
                      <a:pt x="116" y="738"/>
                    </a:lnTo>
                    <a:lnTo>
                      <a:pt x="68" y="674"/>
                    </a:lnTo>
                    <a:lnTo>
                      <a:pt x="36" y="610"/>
                    </a:lnTo>
                    <a:lnTo>
                      <a:pt x="14" y="540"/>
                    </a:lnTo>
                    <a:lnTo>
                      <a:pt x="6" y="484"/>
                    </a:lnTo>
                    <a:lnTo>
                      <a:pt x="0" y="426"/>
                    </a:lnTo>
                    <a:lnTo>
                      <a:pt x="6" y="332"/>
                    </a:lnTo>
                    <a:lnTo>
                      <a:pt x="24" y="266"/>
                    </a:lnTo>
                    <a:lnTo>
                      <a:pt x="54" y="192"/>
                    </a:lnTo>
                    <a:lnTo>
                      <a:pt x="100" y="124"/>
                    </a:lnTo>
                    <a:lnTo>
                      <a:pt x="154" y="58"/>
                    </a:lnTo>
                    <a:lnTo>
                      <a:pt x="227" y="0"/>
                    </a:lnTo>
                    <a:lnTo>
                      <a:pt x="288" y="44"/>
                    </a:lnTo>
                    <a:close/>
                  </a:path>
                </a:pathLst>
              </a:custGeom>
              <a:solidFill>
                <a:srgbClr val="FFCC00"/>
              </a:solidFill>
              <a:ln w="9525">
                <a:solidFill>
                  <a:schemeClr val="tx1"/>
                </a:solidFill>
                <a:round/>
                <a:headEnd/>
                <a:tailEnd/>
              </a:ln>
              <a:effectLst/>
            </p:spPr>
            <p:txBody>
              <a:bodyPr/>
              <a:lstStyle/>
              <a:p>
                <a:endParaRPr lang="zh-CN" altLang="en-US"/>
              </a:p>
            </p:txBody>
          </p:sp>
          <p:sp>
            <p:nvSpPr>
              <p:cNvPr id="7" name="Freeform 9"/>
              <p:cNvSpPr>
                <a:spLocks/>
              </p:cNvSpPr>
              <p:nvPr/>
            </p:nvSpPr>
            <p:spPr bwMode="auto">
              <a:xfrm>
                <a:off x="3106" y="1750"/>
                <a:ext cx="770" cy="1000"/>
              </a:xfrm>
              <a:custGeom>
                <a:avLst/>
                <a:gdLst/>
                <a:ahLst/>
                <a:cxnLst>
                  <a:cxn ang="0">
                    <a:pos x="686" y="852"/>
                  </a:cxn>
                  <a:cxn ang="0">
                    <a:pos x="622" y="770"/>
                  </a:cxn>
                  <a:cxn ang="0">
                    <a:pos x="582" y="696"/>
                  </a:cxn>
                  <a:cxn ang="0">
                    <a:pos x="558" y="616"/>
                  </a:cxn>
                  <a:cxn ang="0">
                    <a:pos x="544" y="540"/>
                  </a:cxn>
                  <a:cxn ang="0">
                    <a:pos x="546" y="462"/>
                  </a:cxn>
                  <a:cxn ang="0">
                    <a:pos x="558" y="386"/>
                  </a:cxn>
                  <a:cxn ang="0">
                    <a:pos x="586" y="300"/>
                  </a:cxn>
                  <a:cxn ang="0">
                    <a:pos x="626" y="226"/>
                  </a:cxn>
                  <a:cxn ang="0">
                    <a:pos x="690" y="146"/>
                  </a:cxn>
                  <a:cxn ang="0">
                    <a:pos x="770" y="82"/>
                  </a:cxn>
                  <a:cxn ang="0">
                    <a:pos x="722" y="52"/>
                  </a:cxn>
                  <a:cxn ang="0">
                    <a:pos x="658" y="24"/>
                  </a:cxn>
                  <a:cxn ang="0">
                    <a:pos x="590" y="8"/>
                  </a:cxn>
                  <a:cxn ang="0">
                    <a:pos x="512" y="0"/>
                  </a:cxn>
                  <a:cxn ang="0">
                    <a:pos x="426" y="4"/>
                  </a:cxn>
                  <a:cxn ang="0">
                    <a:pos x="342" y="26"/>
                  </a:cxn>
                  <a:cxn ang="0">
                    <a:pos x="268" y="56"/>
                  </a:cxn>
                  <a:cxn ang="0">
                    <a:pos x="196" y="102"/>
                  </a:cxn>
                  <a:cxn ang="0">
                    <a:pos x="128" y="164"/>
                  </a:cxn>
                  <a:cxn ang="0">
                    <a:pos x="92" y="212"/>
                  </a:cxn>
                  <a:cxn ang="0">
                    <a:pos x="58" y="266"/>
                  </a:cxn>
                  <a:cxn ang="0">
                    <a:pos x="26" y="344"/>
                  </a:cxn>
                  <a:cxn ang="0">
                    <a:pos x="4" y="420"/>
                  </a:cxn>
                  <a:cxn ang="0">
                    <a:pos x="0" y="498"/>
                  </a:cxn>
                  <a:cxn ang="0">
                    <a:pos x="0" y="558"/>
                  </a:cxn>
                  <a:cxn ang="0">
                    <a:pos x="16" y="630"/>
                  </a:cxn>
                  <a:cxn ang="0">
                    <a:pos x="44" y="712"/>
                  </a:cxn>
                  <a:cxn ang="0">
                    <a:pos x="92" y="790"/>
                  </a:cxn>
                  <a:cxn ang="0">
                    <a:pos x="138" y="850"/>
                  </a:cxn>
                  <a:cxn ang="0">
                    <a:pos x="217" y="914"/>
                  </a:cxn>
                  <a:cxn ang="0">
                    <a:pos x="305" y="966"/>
                  </a:cxn>
                  <a:cxn ang="0">
                    <a:pos x="373" y="986"/>
                  </a:cxn>
                  <a:cxn ang="0">
                    <a:pos x="461" y="1000"/>
                  </a:cxn>
                  <a:cxn ang="0">
                    <a:pos x="561" y="1000"/>
                  </a:cxn>
                  <a:cxn ang="0">
                    <a:pos x="671" y="972"/>
                  </a:cxn>
                  <a:cxn ang="0">
                    <a:pos x="767" y="920"/>
                  </a:cxn>
                  <a:cxn ang="0">
                    <a:pos x="686" y="852"/>
                  </a:cxn>
                </a:cxnLst>
                <a:rect l="0" t="0" r="r" b="b"/>
                <a:pathLst>
                  <a:path w="770" h="1000">
                    <a:moveTo>
                      <a:pt x="686" y="852"/>
                    </a:moveTo>
                    <a:lnTo>
                      <a:pt x="622" y="770"/>
                    </a:lnTo>
                    <a:lnTo>
                      <a:pt x="582" y="696"/>
                    </a:lnTo>
                    <a:lnTo>
                      <a:pt x="558" y="616"/>
                    </a:lnTo>
                    <a:lnTo>
                      <a:pt x="544" y="540"/>
                    </a:lnTo>
                    <a:lnTo>
                      <a:pt x="546" y="462"/>
                    </a:lnTo>
                    <a:lnTo>
                      <a:pt x="558" y="386"/>
                    </a:lnTo>
                    <a:lnTo>
                      <a:pt x="586" y="300"/>
                    </a:lnTo>
                    <a:lnTo>
                      <a:pt x="626" y="226"/>
                    </a:lnTo>
                    <a:lnTo>
                      <a:pt x="690" y="146"/>
                    </a:lnTo>
                    <a:lnTo>
                      <a:pt x="770" y="82"/>
                    </a:lnTo>
                    <a:lnTo>
                      <a:pt x="722" y="52"/>
                    </a:lnTo>
                    <a:lnTo>
                      <a:pt x="658" y="24"/>
                    </a:lnTo>
                    <a:lnTo>
                      <a:pt x="590" y="8"/>
                    </a:lnTo>
                    <a:lnTo>
                      <a:pt x="512" y="0"/>
                    </a:lnTo>
                    <a:lnTo>
                      <a:pt x="426" y="4"/>
                    </a:lnTo>
                    <a:lnTo>
                      <a:pt x="342" y="26"/>
                    </a:lnTo>
                    <a:lnTo>
                      <a:pt x="268" y="56"/>
                    </a:lnTo>
                    <a:lnTo>
                      <a:pt x="196" y="102"/>
                    </a:lnTo>
                    <a:lnTo>
                      <a:pt x="128" y="164"/>
                    </a:lnTo>
                    <a:lnTo>
                      <a:pt x="92" y="212"/>
                    </a:lnTo>
                    <a:lnTo>
                      <a:pt x="58" y="266"/>
                    </a:lnTo>
                    <a:lnTo>
                      <a:pt x="26" y="344"/>
                    </a:lnTo>
                    <a:lnTo>
                      <a:pt x="4" y="420"/>
                    </a:lnTo>
                    <a:lnTo>
                      <a:pt x="0" y="498"/>
                    </a:lnTo>
                    <a:lnTo>
                      <a:pt x="0" y="558"/>
                    </a:lnTo>
                    <a:lnTo>
                      <a:pt x="16" y="630"/>
                    </a:lnTo>
                    <a:lnTo>
                      <a:pt x="44" y="712"/>
                    </a:lnTo>
                    <a:lnTo>
                      <a:pt x="92" y="790"/>
                    </a:lnTo>
                    <a:lnTo>
                      <a:pt x="138" y="850"/>
                    </a:lnTo>
                    <a:lnTo>
                      <a:pt x="217" y="914"/>
                    </a:lnTo>
                    <a:lnTo>
                      <a:pt x="305" y="966"/>
                    </a:lnTo>
                    <a:lnTo>
                      <a:pt x="373" y="986"/>
                    </a:lnTo>
                    <a:lnTo>
                      <a:pt x="461" y="1000"/>
                    </a:lnTo>
                    <a:lnTo>
                      <a:pt x="561" y="1000"/>
                    </a:lnTo>
                    <a:lnTo>
                      <a:pt x="671" y="972"/>
                    </a:lnTo>
                    <a:lnTo>
                      <a:pt x="767" y="920"/>
                    </a:lnTo>
                    <a:lnTo>
                      <a:pt x="686" y="852"/>
                    </a:lnTo>
                    <a:close/>
                  </a:path>
                </a:pathLst>
              </a:custGeom>
              <a:solidFill>
                <a:srgbClr val="FFCC00"/>
              </a:solidFill>
              <a:ln w="9525">
                <a:noFill/>
                <a:round/>
                <a:headEnd/>
                <a:tailEnd/>
              </a:ln>
              <a:effectLst/>
            </p:spPr>
            <p:txBody>
              <a:bodyPr/>
              <a:lstStyle/>
              <a:p>
                <a:endParaRPr lang="zh-CN" altLang="en-US"/>
              </a:p>
            </p:txBody>
          </p:sp>
          <p:grpSp>
            <p:nvGrpSpPr>
              <p:cNvPr id="21" name="Group 6"/>
              <p:cNvGrpSpPr>
                <a:grpSpLocks/>
              </p:cNvGrpSpPr>
              <p:nvPr/>
            </p:nvGrpSpPr>
            <p:grpSpPr bwMode="auto">
              <a:xfrm>
                <a:off x="3107" y="1752"/>
                <a:ext cx="1542" cy="998"/>
                <a:chOff x="3107" y="1752"/>
                <a:chExt cx="1542" cy="998"/>
              </a:xfrm>
            </p:grpSpPr>
            <p:sp>
              <p:nvSpPr>
                <p:cNvPr id="9" name="Oval 4"/>
                <p:cNvSpPr>
                  <a:spLocks noChangeArrowheads="1"/>
                </p:cNvSpPr>
                <p:nvPr/>
              </p:nvSpPr>
              <p:spPr bwMode="auto">
                <a:xfrm>
                  <a:off x="3107" y="1752"/>
                  <a:ext cx="998" cy="998"/>
                </a:xfrm>
                <a:prstGeom prst="ellipse">
                  <a:avLst/>
                </a:prstGeom>
                <a:noFill/>
                <a:ln w="38100">
                  <a:solidFill>
                    <a:srgbClr val="FF6600"/>
                  </a:solidFill>
                  <a:round/>
                  <a:headEnd/>
                  <a:tailEnd/>
                </a:ln>
                <a:effectLst/>
              </p:spPr>
              <p:txBody>
                <a:bodyPr wrap="none" anchor="ctr"/>
                <a:lstStyle/>
                <a:p>
                  <a:endParaRPr lang="zh-CN" altLang="en-US"/>
                </a:p>
              </p:txBody>
            </p:sp>
            <p:sp>
              <p:nvSpPr>
                <p:cNvPr id="10" name="Oval 5"/>
                <p:cNvSpPr>
                  <a:spLocks noChangeArrowheads="1"/>
                </p:cNvSpPr>
                <p:nvPr/>
              </p:nvSpPr>
              <p:spPr bwMode="auto">
                <a:xfrm>
                  <a:off x="3651" y="1752"/>
                  <a:ext cx="998" cy="998"/>
                </a:xfrm>
                <a:prstGeom prst="ellipse">
                  <a:avLst/>
                </a:prstGeom>
                <a:noFill/>
                <a:ln w="38100">
                  <a:solidFill>
                    <a:srgbClr val="FF6600"/>
                  </a:solidFill>
                  <a:round/>
                  <a:headEnd/>
                  <a:tailEnd/>
                </a:ln>
                <a:effectLst/>
              </p:spPr>
              <p:txBody>
                <a:bodyPr wrap="none" anchor="ctr"/>
                <a:lstStyle/>
                <a:p>
                  <a:endParaRPr lang="zh-CN" altLang="en-US"/>
                </a:p>
              </p:txBody>
            </p:sp>
          </p:grpSp>
        </p:grpSp>
        <p:sp>
          <p:nvSpPr>
            <p:cNvPr id="52" name="TextBox 51"/>
            <p:cNvSpPr txBox="1"/>
            <p:nvPr/>
          </p:nvSpPr>
          <p:spPr>
            <a:xfrm>
              <a:off x="1682448" y="1863728"/>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A</a:t>
              </a:r>
              <a:endParaRPr lang="zh-CN" altLang="en-US" sz="1600" b="1" dirty="0">
                <a:solidFill>
                  <a:schemeClr val="accent2">
                    <a:lumMod val="60000"/>
                    <a:lumOff val="40000"/>
                  </a:schemeClr>
                </a:solidFill>
              </a:endParaRPr>
            </a:p>
          </p:txBody>
        </p:sp>
        <p:sp>
          <p:nvSpPr>
            <p:cNvPr id="55" name="TextBox 54"/>
            <p:cNvSpPr txBox="1"/>
            <p:nvPr/>
          </p:nvSpPr>
          <p:spPr>
            <a:xfrm>
              <a:off x="2493818" y="1836020"/>
              <a:ext cx="332142" cy="338554"/>
            </a:xfrm>
            <a:prstGeom prst="rect">
              <a:avLst/>
            </a:prstGeom>
            <a:noFill/>
            <a:ln>
              <a:noFill/>
            </a:ln>
          </p:spPr>
          <p:txBody>
            <a:bodyPr wrap="none" rtlCol="0">
              <a:spAutoFit/>
            </a:bodyPr>
            <a:lstStyle/>
            <a:p>
              <a:r>
                <a:rPr lang="en-US" altLang="zh-CN" sz="1600" b="1" dirty="0" smtClean="0">
                  <a:solidFill>
                    <a:schemeClr val="accent2">
                      <a:lumMod val="60000"/>
                      <a:lumOff val="40000"/>
                    </a:schemeClr>
                  </a:solidFill>
                </a:rPr>
                <a:t>B</a:t>
              </a:r>
              <a:endParaRPr lang="zh-CN" altLang="en-US" sz="1600" b="1" dirty="0">
                <a:solidFill>
                  <a:schemeClr val="accent2">
                    <a:lumMod val="60000"/>
                    <a:lumOff val="40000"/>
                  </a:schemeClr>
                </a:solidFill>
              </a:endParaRPr>
            </a:p>
          </p:txBody>
        </p:sp>
      </p:grpSp>
      <p:sp>
        <p:nvSpPr>
          <p:cNvPr id="59" name="Title 1"/>
          <p:cNvSpPr>
            <a:spLocks noGrp="1"/>
          </p:cNvSpPr>
          <p:nvPr>
            <p:ph type="title"/>
          </p:nvPr>
        </p:nvSpPr>
        <p:spPr>
          <a:xfrm>
            <a:off x="1010342" y="245170"/>
            <a:ext cx="7369175" cy="836612"/>
          </a:xfrm>
        </p:spPr>
        <p:txBody>
          <a:bodyPr/>
          <a:lstStyle/>
          <a:p>
            <a:r>
              <a:rPr lang="zh-CN" altLang="en-US" b="1" dirty="0" smtClean="0"/>
              <a:t>可以在</a:t>
            </a:r>
            <a:r>
              <a:rPr lang="en-US" altLang="zh-CN" b="1" dirty="0" smtClean="0"/>
              <a:t>WOS</a:t>
            </a:r>
            <a:r>
              <a:rPr lang="zh-CN" altLang="en-US" b="1" dirty="0" smtClean="0"/>
              <a:t>平台上检索时使用的运算符</a:t>
            </a:r>
            <a:endParaRPr lang="zh-CN" altLang="en-US" b="1" dirty="0"/>
          </a:p>
        </p:txBody>
      </p:sp>
      <p:pic>
        <p:nvPicPr>
          <p:cNvPr id="2051" name="Picture 3"/>
          <p:cNvPicPr>
            <a:picLocks noChangeAspect="1" noChangeArrowheads="1"/>
          </p:cNvPicPr>
          <p:nvPr/>
        </p:nvPicPr>
        <p:blipFill>
          <a:blip r:embed="rId3" cstate="print"/>
          <a:srcRect/>
          <a:stretch>
            <a:fillRect/>
          </a:stretch>
        </p:blipFill>
        <p:spPr bwMode="auto">
          <a:xfrm>
            <a:off x="-8505" y="2946257"/>
            <a:ext cx="1566869" cy="3033726"/>
          </a:xfrm>
          <a:prstGeom prst="rect">
            <a:avLst/>
          </a:prstGeom>
          <a:noFill/>
          <a:ln w="9525">
            <a:no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1525450" y="2955348"/>
            <a:ext cx="2938903" cy="3016828"/>
          </a:xfrm>
          <a:prstGeom prst="rect">
            <a:avLst/>
          </a:prstGeom>
          <a:noFill/>
          <a:ln w="9525">
            <a:noFill/>
            <a:miter lim="800000"/>
            <a:headEnd/>
            <a:tailEnd/>
          </a:ln>
        </p:spPr>
      </p:pic>
      <p:pic>
        <p:nvPicPr>
          <p:cNvPr id="36" name="Picture 2"/>
          <p:cNvPicPr>
            <a:picLocks noChangeAspect="1" noChangeArrowheads="1"/>
          </p:cNvPicPr>
          <p:nvPr/>
        </p:nvPicPr>
        <p:blipFill>
          <a:blip r:embed="rId5" cstate="print"/>
          <a:srcRect/>
          <a:stretch>
            <a:fillRect/>
          </a:stretch>
        </p:blipFill>
        <p:spPr bwMode="auto">
          <a:xfrm>
            <a:off x="4386719" y="2946400"/>
            <a:ext cx="2068019" cy="30019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wipe(up)">
                                      <p:cBhvr>
                                        <p:cTn id="27" dur="500"/>
                                        <p:tgtEl>
                                          <p:spTgt spid="2051"/>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nodeType="clickEffect">
                                  <p:stCondLst>
                                    <p:cond delay="0"/>
                                  </p:stCondLst>
                                  <p:childTnLst>
                                    <p:set>
                                      <p:cBhvr>
                                        <p:cTn id="31" dur="1" fill="hold">
                                          <p:stCondLst>
                                            <p:cond delay="0"/>
                                          </p:stCondLst>
                                        </p:cTn>
                                        <p:tgtEl>
                                          <p:spTgt spid="2053"/>
                                        </p:tgtEl>
                                        <p:attrNameLst>
                                          <p:attrName>style.visibility</p:attrName>
                                        </p:attrNameLst>
                                      </p:cBhvr>
                                      <p:to>
                                        <p:strVal val="visible"/>
                                      </p:to>
                                    </p:set>
                                    <p:animEffect transition="in" filter="slide(fromLeft)">
                                      <p:cBhvr>
                                        <p:cTn id="32" dur="500"/>
                                        <p:tgtEl>
                                          <p:spTgt spid="2053"/>
                                        </p:tgtEl>
                                      </p:cBhvr>
                                    </p:animEffect>
                                  </p:childTnLst>
                                </p:cTn>
                              </p:par>
                            </p:childTnLst>
                          </p:cTn>
                        </p:par>
                        <p:par>
                          <p:cTn id="33" fill="hold">
                            <p:stCondLst>
                              <p:cond delay="500"/>
                            </p:stCondLst>
                            <p:childTnLst>
                              <p:par>
                                <p:cTn id="34" presetID="12" presetClass="entr" presetSubtype="8"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slide(fromLeft)">
                                      <p:cBhvr>
                                        <p:cTn id="36" dur="500"/>
                                        <p:tgtEl>
                                          <p:spTgt spid="36"/>
                                        </p:tgtEl>
                                      </p:cBhvr>
                                    </p:animEffect>
                                  </p:childTnLst>
                                </p:cTn>
                              </p:par>
                            </p:childTnLst>
                          </p:cTn>
                        </p:par>
                        <p:par>
                          <p:cTn id="37" fill="hold">
                            <p:stCondLst>
                              <p:cond delay="1000"/>
                            </p:stCondLst>
                            <p:childTnLst>
                              <p:par>
                                <p:cTn id="38" presetID="12" presetClass="entr" presetSubtype="8" fill="hold" nodeType="afterEffect">
                                  <p:stCondLst>
                                    <p:cond delay="0"/>
                                  </p:stCondLst>
                                  <p:childTnLst>
                                    <p:set>
                                      <p:cBhvr>
                                        <p:cTn id="39" dur="1" fill="hold">
                                          <p:stCondLst>
                                            <p:cond delay="0"/>
                                          </p:stCondLst>
                                        </p:cTn>
                                        <p:tgtEl>
                                          <p:spTgt spid="4098"/>
                                        </p:tgtEl>
                                        <p:attrNameLst>
                                          <p:attrName>style.visibility</p:attrName>
                                        </p:attrNameLst>
                                      </p:cBhvr>
                                      <p:to>
                                        <p:strVal val="visible"/>
                                      </p:to>
                                    </p:set>
                                    <p:animEffect transition="in" filter="slide(fromLeft)">
                                      <p:cBhvr>
                                        <p:cTn id="40"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0" y="0"/>
            <a:ext cx="9144000" cy="8391860"/>
          </a:xfrm>
          <a:prstGeom prst="rect">
            <a:avLst/>
          </a:prstGeom>
          <a:noFill/>
          <a:ln w="9525">
            <a:noFill/>
            <a:miter lim="800000"/>
            <a:headEnd/>
            <a:tailEnd/>
          </a:ln>
        </p:spPr>
      </p:pic>
      <p:sp>
        <p:nvSpPr>
          <p:cNvPr id="5" name="TextBox 4"/>
          <p:cNvSpPr txBox="1"/>
          <p:nvPr/>
        </p:nvSpPr>
        <p:spPr>
          <a:xfrm>
            <a:off x="2576995" y="404770"/>
            <a:ext cx="6160605" cy="523220"/>
          </a:xfrm>
          <a:prstGeom prst="rect">
            <a:avLst/>
          </a:prstGeom>
          <a:solidFill>
            <a:srgbClr val="003399"/>
          </a:solidFill>
        </p:spPr>
        <p:txBody>
          <a:bodyPr wrap="square" rtlCol="0">
            <a:spAutoFit/>
          </a:bodyPr>
          <a:lstStyle/>
          <a:p>
            <a:pPr algn="ctr"/>
            <a:r>
              <a:rPr lang="zh-CN" altLang="en-US" sz="2800" dirty="0" smtClean="0">
                <a:solidFill>
                  <a:schemeClr val="bg1"/>
                </a:solidFill>
                <a:latin typeface="Arial Unicode MS" pitchFamily="34" charset="-122"/>
                <a:ea typeface="Arial Unicode MS" pitchFamily="34" charset="-122"/>
                <a:cs typeface="Arial Unicode MS" pitchFamily="34" charset="-122"/>
              </a:rPr>
              <a:t>如何选题：时域有限差分法（</a:t>
            </a:r>
            <a:r>
              <a:rPr lang="en-US" altLang="zh-CN" sz="2800" dirty="0" smtClean="0">
                <a:solidFill>
                  <a:schemeClr val="bg1"/>
                </a:solidFill>
                <a:latin typeface="Arial Unicode MS" pitchFamily="34" charset="-122"/>
                <a:ea typeface="Arial Unicode MS" pitchFamily="34" charset="-122"/>
                <a:cs typeface="Arial Unicode MS" pitchFamily="34" charset="-122"/>
              </a:rPr>
              <a:t>FDTD</a:t>
            </a:r>
            <a:r>
              <a:rPr lang="zh-CN" altLang="en-US" sz="2800" dirty="0" smtClean="0">
                <a:solidFill>
                  <a:schemeClr val="bg1"/>
                </a:solidFill>
                <a:latin typeface="Arial Unicode MS" pitchFamily="34" charset="-122"/>
                <a:ea typeface="Arial Unicode MS" pitchFamily="34" charset="-122"/>
                <a:cs typeface="Arial Unicode MS" pitchFamily="34" charset="-122"/>
              </a:rPr>
              <a:t>）</a:t>
            </a: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122009" y="77788"/>
            <a:ext cx="9099550" cy="836612"/>
          </a:xfrm>
        </p:spPr>
        <p:txBody>
          <a:bodyPr/>
          <a:lstStyle/>
          <a:p>
            <a:pPr eaLnBrk="1" hangingPunct="1"/>
            <a:r>
              <a:rPr lang="zh-CN" altLang="en-US" sz="3600" b="1" dirty="0" smtClean="0">
                <a:latin typeface="黑体" pitchFamily="49" charset="-122"/>
                <a:ea typeface="黑体" pitchFamily="49" charset="-122"/>
              </a:rPr>
              <a:t>时域有限差分法（</a:t>
            </a:r>
            <a:r>
              <a:rPr lang="en-US" altLang="zh-CN" sz="3600" b="1" dirty="0" smtClean="0">
                <a:latin typeface="黑体" pitchFamily="49" charset="-122"/>
                <a:ea typeface="黑体" pitchFamily="49" charset="-122"/>
              </a:rPr>
              <a:t>FDTD</a:t>
            </a:r>
            <a:r>
              <a:rPr lang="zh-CN" altLang="en-US" sz="3600" b="1" dirty="0" smtClean="0">
                <a:latin typeface="黑体" pitchFamily="49" charset="-122"/>
                <a:ea typeface="黑体" pitchFamily="49" charset="-122"/>
              </a:rPr>
              <a:t>）</a:t>
            </a:r>
          </a:p>
        </p:txBody>
      </p:sp>
      <p:sp>
        <p:nvSpPr>
          <p:cNvPr id="23555" name="TextBox 11"/>
          <p:cNvSpPr txBox="1">
            <a:spLocks noChangeArrowheads="1"/>
          </p:cNvSpPr>
          <p:nvPr/>
        </p:nvSpPr>
        <p:spPr bwMode="auto">
          <a:xfrm>
            <a:off x="501877" y="2134507"/>
            <a:ext cx="3932237" cy="2336537"/>
          </a:xfrm>
          <a:prstGeom prst="rect">
            <a:avLst/>
          </a:prstGeom>
          <a:noFill/>
          <a:ln w="9525">
            <a:noFill/>
            <a:miter lim="800000"/>
            <a:headEnd/>
            <a:tailEnd/>
          </a:ln>
        </p:spPr>
        <p:txBody>
          <a:bodyPr>
            <a:spAutoFit/>
          </a:bodyPr>
          <a:lstStyle/>
          <a:p>
            <a:pPr>
              <a:lnSpc>
                <a:spcPts val="2500"/>
              </a:lnSpc>
            </a:pPr>
            <a:r>
              <a:rPr lang="zh-CN" altLang="en-US" sz="1600" b="1" dirty="0"/>
              <a:t>时域有限差分法</a:t>
            </a:r>
            <a:r>
              <a:rPr lang="zh-CN" altLang="en-US" sz="1600" dirty="0"/>
              <a:t>（</a:t>
            </a:r>
            <a:r>
              <a:rPr lang="en-US" altLang="zh-CN" sz="1600" dirty="0"/>
              <a:t>Finite-Difference Time-Domain, </a:t>
            </a:r>
            <a:r>
              <a:rPr lang="en-US" altLang="zh-CN" sz="1600" b="1" dirty="0"/>
              <a:t>FDTD</a:t>
            </a:r>
            <a:r>
              <a:rPr lang="en-US" sz="1600" dirty="0"/>
              <a:t>）</a:t>
            </a:r>
            <a:r>
              <a:rPr lang="zh-CN" altLang="en-US" sz="1600" dirty="0"/>
              <a:t>是电磁场计算领域的一种常用方法。 </a:t>
            </a:r>
          </a:p>
          <a:p>
            <a:pPr>
              <a:lnSpc>
                <a:spcPts val="2500"/>
              </a:lnSpc>
            </a:pPr>
            <a:r>
              <a:rPr lang="zh-CN" altLang="en-US" sz="1600" dirty="0"/>
              <a:t>　　</a:t>
            </a:r>
            <a:r>
              <a:rPr lang="zh-CN" altLang="en-US" sz="1600" dirty="0" smtClean="0"/>
              <a:t>在</a:t>
            </a:r>
            <a:r>
              <a:rPr lang="en-US" altLang="zh-CN" sz="1600" dirty="0"/>
              <a:t>FDTD</a:t>
            </a:r>
            <a:r>
              <a:rPr lang="zh-CN" altLang="en-US" sz="1600" dirty="0"/>
              <a:t>方法提出之后，随着计算技术，特别是电子计算机技术的发展，</a:t>
            </a:r>
            <a:r>
              <a:rPr lang="en-US" altLang="zh-CN" sz="1600" dirty="0"/>
              <a:t>FDTD</a:t>
            </a:r>
            <a:r>
              <a:rPr lang="zh-CN" altLang="en-US" sz="1600" dirty="0"/>
              <a:t>方法得到了长足的发展，在电磁学，电子学，光学等领域都得到了广泛的应用。</a:t>
            </a:r>
          </a:p>
        </p:txBody>
      </p:sp>
      <p:pic>
        <p:nvPicPr>
          <p:cNvPr id="23556" name="图片 5" descr="case photo.GIF"/>
          <p:cNvPicPr>
            <a:picLocks noChangeAspect="1"/>
          </p:cNvPicPr>
          <p:nvPr/>
        </p:nvPicPr>
        <p:blipFill>
          <a:blip r:embed="rId2" cstate="print"/>
          <a:srcRect/>
          <a:stretch>
            <a:fillRect/>
          </a:stretch>
        </p:blipFill>
        <p:spPr bwMode="auto">
          <a:xfrm>
            <a:off x="4883830" y="1769836"/>
            <a:ext cx="3665084" cy="3844391"/>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检索主界面.jpg"/>
          <p:cNvPicPr>
            <a:picLocks noChangeAspect="1"/>
          </p:cNvPicPr>
          <p:nvPr/>
        </p:nvPicPr>
        <p:blipFill>
          <a:blip r:embed="rId2" cstate="print"/>
          <a:srcRect/>
          <a:stretch>
            <a:fillRect/>
          </a:stretch>
        </p:blipFill>
        <p:spPr bwMode="auto">
          <a:xfrm>
            <a:off x="355600" y="0"/>
            <a:ext cx="8432800" cy="6858000"/>
          </a:xfrm>
          <a:prstGeom prst="rect">
            <a:avLst/>
          </a:prstGeom>
          <a:noFill/>
          <a:ln w="9525">
            <a:noFill/>
            <a:miter lim="800000"/>
            <a:headEnd/>
            <a:tailEnd/>
          </a:ln>
        </p:spPr>
      </p:pic>
      <p:sp>
        <p:nvSpPr>
          <p:cNvPr id="11" name="Title 1"/>
          <p:cNvSpPr txBox="1">
            <a:spLocks/>
          </p:cNvSpPr>
          <p:nvPr/>
        </p:nvSpPr>
        <p:spPr bwMode="auto">
          <a:xfrm>
            <a:off x="2268538" y="2220913"/>
            <a:ext cx="5256212" cy="560387"/>
          </a:xfrm>
          <a:prstGeom prst="rect">
            <a:avLst/>
          </a:prstGeom>
          <a:noFill/>
          <a:ln w="9525">
            <a:noFill/>
            <a:miter lim="800000"/>
            <a:headEnd/>
            <a:tailEnd/>
          </a:ln>
        </p:spPr>
        <p:txBody>
          <a:bodyPr lIns="0" tIns="0" rIns="0" bIns="0" anchor="b"/>
          <a:lstStyle/>
          <a:p>
            <a:pPr eaLnBrk="0" hangingPunct="0">
              <a:lnSpc>
                <a:spcPct val="90000"/>
              </a:lnSpc>
              <a:defRPr/>
            </a:pPr>
            <a:r>
              <a:rPr lang="zh-CN" altLang="en-US" b="1" kern="0" dirty="0">
                <a:solidFill>
                  <a:schemeClr val="tx2"/>
                </a:solidFill>
                <a:latin typeface="+mj-lt"/>
                <a:ea typeface="+mj-ea"/>
                <a:cs typeface="+mj-cs"/>
              </a:rPr>
              <a:t>主题：</a:t>
            </a:r>
            <a:r>
              <a:rPr lang="en-US" altLang="zh-CN" dirty="0">
                <a:ea typeface="宋体" charset="-122"/>
              </a:rPr>
              <a:t> </a:t>
            </a:r>
            <a:r>
              <a:rPr lang="en-US" altLang="zh-CN" b="1" kern="0" dirty="0">
                <a:solidFill>
                  <a:schemeClr val="tx2"/>
                </a:solidFill>
                <a:latin typeface="+mj-lt"/>
                <a:ea typeface="+mj-ea"/>
                <a:cs typeface="+mj-cs"/>
              </a:rPr>
              <a:t>(Finite Difference-Time Domain) </a:t>
            </a:r>
            <a:r>
              <a:rPr lang="en-US" altLang="zh-CN" b="1" kern="0" dirty="0">
                <a:solidFill>
                  <a:schemeClr val="tx2">
                    <a:lumMod val="75000"/>
                  </a:schemeClr>
                </a:solidFill>
                <a:latin typeface="+mj-lt"/>
                <a:ea typeface="+mj-ea"/>
                <a:cs typeface="+mj-cs"/>
              </a:rPr>
              <a:t>or </a:t>
            </a:r>
            <a:r>
              <a:rPr lang="en-US" altLang="zh-CN" b="1" kern="0" dirty="0">
                <a:solidFill>
                  <a:schemeClr val="tx2"/>
                </a:solidFill>
                <a:latin typeface="+mj-lt"/>
                <a:ea typeface="+mj-ea"/>
                <a:cs typeface="+mj-cs"/>
              </a:rPr>
              <a:t>FDTD</a:t>
            </a:r>
          </a:p>
          <a:p>
            <a:pPr eaLnBrk="0" hangingPunct="0">
              <a:lnSpc>
                <a:spcPct val="90000"/>
              </a:lnSpc>
              <a:defRPr/>
            </a:pPr>
            <a:r>
              <a:rPr lang="zh-CN" altLang="en-US" b="1" kern="0" dirty="0">
                <a:solidFill>
                  <a:schemeClr val="tx2"/>
                </a:solidFill>
                <a:latin typeface="+mj-lt"/>
                <a:ea typeface="+mj-ea"/>
                <a:cs typeface="+mj-cs"/>
              </a:rPr>
              <a:t>数据库：</a:t>
            </a:r>
            <a:r>
              <a:rPr lang="en-US" altLang="zh-CN" b="1" kern="0" dirty="0">
                <a:solidFill>
                  <a:schemeClr val="tx2"/>
                </a:solidFill>
                <a:latin typeface="+mj-lt"/>
                <a:ea typeface="+mj-ea"/>
                <a:cs typeface="+mj-cs"/>
              </a:rPr>
              <a:t>SCIE</a:t>
            </a:r>
            <a:endParaRPr lang="en-US" b="1" kern="0" dirty="0">
              <a:solidFill>
                <a:schemeClr val="tx2"/>
              </a:solidFill>
              <a:latin typeface="+mj-lt"/>
              <a:ea typeface="+mj-ea"/>
              <a:cs typeface="+mj-cs"/>
            </a:endParaRPr>
          </a:p>
        </p:txBody>
      </p:sp>
      <p:sp>
        <p:nvSpPr>
          <p:cNvPr id="4" name="矩形 9"/>
          <p:cNvSpPr>
            <a:spLocks noChangeArrowheads="1"/>
          </p:cNvSpPr>
          <p:nvPr/>
        </p:nvSpPr>
        <p:spPr bwMode="auto">
          <a:xfrm>
            <a:off x="3395391" y="4259375"/>
            <a:ext cx="5545409" cy="707886"/>
          </a:xfrm>
          <a:prstGeom prst="rect">
            <a:avLst/>
          </a:prstGeom>
          <a:solidFill>
            <a:srgbClr val="FF0000"/>
          </a:solidFill>
          <a:ln>
            <a:noFill/>
          </a:ln>
        </p:spPr>
        <p:style>
          <a:lnRef idx="0">
            <a:schemeClr val="accent5"/>
          </a:lnRef>
          <a:fillRef idx="3">
            <a:schemeClr val="accent5"/>
          </a:fillRef>
          <a:effectRef idx="3">
            <a:schemeClr val="accent5"/>
          </a:effectRef>
          <a:fontRef idx="minor">
            <a:schemeClr val="lt1"/>
          </a:fontRef>
        </p:style>
        <p:txBody>
          <a:bodyPr wrap="square">
            <a:spAutoFit/>
          </a:bodyPr>
          <a:lstStyle/>
          <a:p>
            <a:pPr eaLnBrk="0" hangingPunct="0">
              <a:defRPr/>
            </a:pPr>
            <a:r>
              <a:rPr lang="zh-CN" altLang="en-US" sz="2000" dirty="0" smtClean="0">
                <a:solidFill>
                  <a:schemeClr val="bg1"/>
                </a:solidFill>
                <a:latin typeface="华文仿宋" pitchFamily="2" charset="-122"/>
                <a:ea typeface="华文仿宋" pitchFamily="2" charset="-122"/>
              </a:rPr>
              <a:t>请注意：</a:t>
            </a:r>
            <a:endParaRPr lang="en-US" altLang="zh-CN" sz="2000" dirty="0" smtClean="0">
              <a:solidFill>
                <a:schemeClr val="bg1"/>
              </a:solidFill>
              <a:latin typeface="华文仿宋" pitchFamily="2" charset="-122"/>
              <a:ea typeface="华文仿宋" pitchFamily="2" charset="-122"/>
            </a:endParaRPr>
          </a:p>
          <a:p>
            <a:pPr eaLnBrk="0" hangingPunct="0">
              <a:defRPr/>
            </a:pPr>
            <a:r>
              <a:rPr lang="zh-CN" altLang="en-US" sz="2000" dirty="0" smtClean="0">
                <a:solidFill>
                  <a:schemeClr val="bg1"/>
                </a:solidFill>
                <a:latin typeface="华文仿宋" pitchFamily="2" charset="-122"/>
                <a:ea typeface="华文仿宋" pitchFamily="2" charset="-122"/>
              </a:rPr>
              <a:t>如果利用</a:t>
            </a:r>
            <a:r>
              <a:rPr lang="en-US" altLang="zh-CN" sz="2000" dirty="0" smtClean="0">
                <a:solidFill>
                  <a:schemeClr val="bg1"/>
                </a:solidFill>
                <a:latin typeface="华文仿宋" pitchFamily="2" charset="-122"/>
                <a:ea typeface="华文仿宋" pitchFamily="2" charset="-122"/>
              </a:rPr>
              <a:t>SCIE</a:t>
            </a:r>
            <a:r>
              <a:rPr lang="zh-CN" altLang="en-US" sz="2000" dirty="0" smtClean="0">
                <a:solidFill>
                  <a:schemeClr val="bg1"/>
                </a:solidFill>
                <a:latin typeface="华文仿宋" pitchFamily="2" charset="-122"/>
                <a:ea typeface="华文仿宋" pitchFamily="2" charset="-122"/>
              </a:rPr>
              <a:t>选刊的话，检索时务必只选择</a:t>
            </a:r>
            <a:r>
              <a:rPr lang="en-US" altLang="zh-CN" sz="2000" dirty="0" smtClean="0">
                <a:solidFill>
                  <a:schemeClr val="bg1"/>
                </a:solidFill>
                <a:latin typeface="华文仿宋" pitchFamily="2" charset="-122"/>
                <a:ea typeface="华文仿宋" pitchFamily="2" charset="-122"/>
              </a:rPr>
              <a:t>SCIE</a:t>
            </a:r>
            <a:endParaRPr lang="en-US" altLang="zh-CN" sz="2000" dirty="0">
              <a:solidFill>
                <a:schemeClr val="bg1"/>
              </a:solidFill>
              <a:latin typeface="华文仿宋" pitchFamily="2" charset="-122"/>
              <a:ea typeface="华文仿宋" pitchFamily="2" charset="-122"/>
            </a:endParaRPr>
          </a:p>
        </p:txBody>
      </p:sp>
      <p:sp>
        <p:nvSpPr>
          <p:cNvPr id="5" name="Rectangle 4"/>
          <p:cNvSpPr/>
          <p:nvPr/>
        </p:nvSpPr>
        <p:spPr>
          <a:xfrm>
            <a:off x="377369" y="3904351"/>
            <a:ext cx="5029203" cy="14369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1"/>
            <a:ext cx="9474660" cy="8345713"/>
          </a:xfrm>
          <a:prstGeom prst="rect">
            <a:avLst/>
          </a:prstGeom>
          <a:noFill/>
          <a:ln w="9525">
            <a:noFill/>
            <a:miter lim="800000"/>
            <a:headEnd/>
            <a:tailEnd/>
          </a:ln>
        </p:spPr>
      </p:pic>
      <p:sp>
        <p:nvSpPr>
          <p:cNvPr id="12" name="矩形 11"/>
          <p:cNvSpPr/>
          <p:nvPr/>
        </p:nvSpPr>
        <p:spPr>
          <a:xfrm>
            <a:off x="29028" y="377390"/>
            <a:ext cx="1727144" cy="29026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6" y="2032000"/>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19" name="Rectangle 18"/>
          <p:cNvSpPr/>
          <p:nvPr/>
        </p:nvSpPr>
        <p:spPr>
          <a:xfrm>
            <a:off x="4345731" y="2036762"/>
            <a:ext cx="2734645" cy="1219200"/>
          </a:xfrm>
          <a:prstGeom prst="rect">
            <a:avLst/>
          </a:prstGeom>
          <a:solidFill>
            <a:schemeClr val="accent2">
              <a:lumMod val="40000"/>
              <a:lumOff val="6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5" name="Rectangle 24"/>
          <p:cNvSpPr/>
          <p:nvPr/>
        </p:nvSpPr>
        <p:spPr>
          <a:xfrm>
            <a:off x="1611086"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6" name="Rectangle 25"/>
          <p:cNvSpPr/>
          <p:nvPr/>
        </p:nvSpPr>
        <p:spPr>
          <a:xfrm>
            <a:off x="4340967"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0357056">
            <a:off x="3912543" y="4000489"/>
            <a:ext cx="4606419" cy="2023910"/>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sp>
        <p:nvSpPr>
          <p:cNvPr id="12" name="TextBox 11"/>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 xmlns:p14="http://schemas.microsoft.com/office/powerpoint/2010/main" val="34097810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725700"/>
            <a:ext cx="9506857" cy="9448391"/>
          </a:xfrm>
          <a:prstGeom prst="rect">
            <a:avLst/>
          </a:prstGeom>
          <a:noFill/>
          <a:ln w="9525">
            <a:noFill/>
            <a:miter lim="800000"/>
            <a:headEnd/>
            <a:tailEnd/>
          </a:ln>
        </p:spPr>
      </p:pic>
      <p:sp>
        <p:nvSpPr>
          <p:cNvPr id="3" name="矩形 11"/>
          <p:cNvSpPr/>
          <p:nvPr/>
        </p:nvSpPr>
        <p:spPr>
          <a:xfrm>
            <a:off x="101656" y="478990"/>
            <a:ext cx="1872287" cy="121917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1"/>
          <p:cNvSpPr/>
          <p:nvPr/>
        </p:nvSpPr>
        <p:spPr>
          <a:xfrm>
            <a:off x="50856" y="1900804"/>
            <a:ext cx="1981144" cy="680776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1"/>
          <p:cNvSpPr/>
          <p:nvPr/>
        </p:nvSpPr>
        <p:spPr>
          <a:xfrm>
            <a:off x="2119142" y="551562"/>
            <a:ext cx="7228057" cy="9724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500"/>
                                        <p:tgtEl>
                                          <p:spTgt spid="3"/>
                                        </p:tgtEl>
                                      </p:cBhvr>
                                    </p:animEffect>
                                  </p:childTnLst>
                                </p:cTn>
                              </p:par>
                            </p:childTnLst>
                          </p:cTn>
                        </p:par>
                        <p:par>
                          <p:cTn id="8" fill="hold">
                            <p:stCondLst>
                              <p:cond delay="500"/>
                            </p:stCondLst>
                            <p:childTnLst>
                              <p:par>
                                <p:cTn id="9" presetID="21"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4)">
                                      <p:cBhvr>
                                        <p:cTn id="11" dur="500"/>
                                        <p:tgtEl>
                                          <p:spTgt spid="4"/>
                                        </p:tgtEl>
                                      </p:cBhvr>
                                    </p:animEffect>
                                  </p:childTnLst>
                                </p:cTn>
                              </p:par>
                            </p:childTnLst>
                          </p:cTn>
                        </p:par>
                        <p:par>
                          <p:cTn id="12" fill="hold">
                            <p:stCondLst>
                              <p:cond delay="1000"/>
                            </p:stCondLst>
                            <p:childTnLst>
                              <p:par>
                                <p:cTn id="13" presetID="21"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4)">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1"/>
            <a:ext cx="9474660" cy="8345713"/>
          </a:xfrm>
          <a:prstGeom prst="rect">
            <a:avLst/>
          </a:prstGeom>
          <a:noFill/>
          <a:ln w="9525">
            <a:noFill/>
            <a:miter lim="800000"/>
            <a:headEnd/>
            <a:tailEnd/>
          </a:ln>
        </p:spPr>
      </p:pic>
      <p:sp>
        <p:nvSpPr>
          <p:cNvPr id="3" name="矩形 8"/>
          <p:cNvSpPr/>
          <p:nvPr/>
        </p:nvSpPr>
        <p:spPr>
          <a:xfrm>
            <a:off x="257114" y="3774361"/>
            <a:ext cx="91440" cy="914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1"/>
          <p:cNvSpPr/>
          <p:nvPr/>
        </p:nvSpPr>
        <p:spPr>
          <a:xfrm>
            <a:off x="193735" y="3149600"/>
            <a:ext cx="1484244" cy="111761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17"/>
          <p:cNvSpPr>
            <a:spLocks noChangeArrowheads="1"/>
          </p:cNvSpPr>
          <p:nvPr/>
        </p:nvSpPr>
        <p:spPr bwMode="auto">
          <a:xfrm>
            <a:off x="8288284" y="1008140"/>
            <a:ext cx="874643" cy="178904"/>
          </a:xfrm>
          <a:prstGeom prst="roundRect">
            <a:avLst>
              <a:gd name="adj" fmla="val 16667"/>
            </a:avLst>
          </a:prstGeom>
          <a:noFill/>
          <a:ln w="28575" algn="ctr">
            <a:solidFill>
              <a:schemeClr val="tx2"/>
            </a:solidFill>
            <a:round/>
            <a:headEnd/>
            <a:tailEnd/>
          </a:ln>
        </p:spPr>
        <p:txBody>
          <a:bodyPr lIns="0" tIns="0" rIns="182880" bIns="0"/>
          <a:lstStyle/>
          <a:p>
            <a:pPr>
              <a:spcBef>
                <a:spcPct val="50000"/>
              </a:spcBef>
            </a:pPr>
            <a:endParaRPr lang="zh-CN" altLang="en-US" sz="2400"/>
          </a:p>
        </p:txBody>
      </p:sp>
      <p:sp>
        <p:nvSpPr>
          <p:cNvPr id="8" name="TextBox 7"/>
          <p:cNvSpPr txBox="1"/>
          <p:nvPr/>
        </p:nvSpPr>
        <p:spPr>
          <a:xfrm>
            <a:off x="2875086" y="138356"/>
            <a:ext cx="4464683"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①</a:t>
            </a:r>
            <a:r>
              <a:rPr lang="zh-CN" altLang="en-US" sz="2400" dirty="0" smtClean="0">
                <a:solidFill>
                  <a:schemeClr val="bg1"/>
                </a:solidFill>
                <a:latin typeface="Arial Unicode MS" pitchFamily="34" charset="-122"/>
                <a:ea typeface="Arial Unicode MS" pitchFamily="34" charset="-122"/>
                <a:cs typeface="Arial Unicode MS" pitchFamily="34" charset="-122"/>
              </a:rPr>
              <a:t>研究历史</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研究背景</a:t>
            </a:r>
          </a:p>
        </p:txBody>
      </p:sp>
      <p:sp>
        <p:nvSpPr>
          <p:cNvPr id="10" name="TextBox 9"/>
          <p:cNvSpPr txBox="1"/>
          <p:nvPr/>
        </p:nvSpPr>
        <p:spPr>
          <a:xfrm>
            <a:off x="740229" y="3004443"/>
            <a:ext cx="481222" cy="584775"/>
          </a:xfrm>
          <a:prstGeom prst="rect">
            <a:avLst/>
          </a:prstGeom>
          <a:noFill/>
        </p:spPr>
        <p:txBody>
          <a:bodyPr wrap="none" rtlCol="0">
            <a:spAutoFit/>
          </a:bodyPr>
          <a:lstStyle/>
          <a:p>
            <a:r>
              <a:rPr lang="en-US" sz="3200" b="1" dirty="0" smtClean="0">
                <a:solidFill>
                  <a:srgbClr val="FF0000"/>
                </a:solidFill>
              </a:rPr>
              <a:t>A</a:t>
            </a:r>
            <a:endParaRPr lang="en-US" sz="3200" b="1" dirty="0">
              <a:solidFill>
                <a:srgbClr val="FF0000"/>
              </a:solidFill>
            </a:endParaRPr>
          </a:p>
        </p:txBody>
      </p:sp>
      <p:sp>
        <p:nvSpPr>
          <p:cNvPr id="11" name="TextBox 10"/>
          <p:cNvSpPr txBox="1"/>
          <p:nvPr/>
        </p:nvSpPr>
        <p:spPr>
          <a:xfrm>
            <a:off x="7728858" y="703929"/>
            <a:ext cx="481222" cy="584775"/>
          </a:xfrm>
          <a:prstGeom prst="rect">
            <a:avLst/>
          </a:prstGeom>
          <a:noFill/>
        </p:spPr>
        <p:txBody>
          <a:bodyPr wrap="none" rtlCol="0">
            <a:spAutoFit/>
          </a:bodyPr>
          <a:lstStyle/>
          <a:p>
            <a:r>
              <a:rPr lang="en-US" sz="3200" b="1" dirty="0" smtClean="0">
                <a:solidFill>
                  <a:srgbClr val="FF0000"/>
                </a:solidFill>
              </a:rPr>
              <a:t>B</a:t>
            </a:r>
            <a:endParaRPr lang="en-US" sz="3200" b="1" dirty="0">
              <a:solidFill>
                <a:srgbClr val="FF0000"/>
              </a:solidFill>
            </a:endParaRPr>
          </a:p>
        </p:txBody>
      </p:sp>
      <p:cxnSp>
        <p:nvCxnSpPr>
          <p:cNvPr id="13" name="Shape 12"/>
          <p:cNvCxnSpPr>
            <a:stCxn id="7" idx="2"/>
          </p:cNvCxnSpPr>
          <p:nvPr/>
        </p:nvCxnSpPr>
        <p:spPr>
          <a:xfrm rot="5400000">
            <a:off x="3976611" y="-989795"/>
            <a:ext cx="2572156" cy="6925835"/>
          </a:xfrm>
          <a:prstGeom prst="bentConnector2">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702781" y="3278984"/>
            <a:ext cx="3120431" cy="1000274"/>
          </a:xfrm>
          <a:prstGeom prst="rect">
            <a:avLst/>
          </a:prstGeom>
          <a:solidFill>
            <a:schemeClr val="tx2">
              <a:lumMod val="20000"/>
              <a:lumOff val="80000"/>
            </a:schemeClr>
          </a:solidFill>
          <a:ln>
            <a:solidFill>
              <a:schemeClr val="tx2">
                <a:lumMod val="20000"/>
                <a:lumOff val="80000"/>
              </a:schemeClr>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Aft>
                <a:spcPts val="600"/>
              </a:spcAft>
            </a:pPr>
            <a:r>
              <a:rPr lang="en-US" altLang="zh-CN" b="1" dirty="0" smtClean="0">
                <a:solidFill>
                  <a:srgbClr val="FF0000"/>
                </a:solidFill>
                <a:latin typeface="Arial Unicode MS" pitchFamily="34" charset="-122"/>
                <a:ea typeface="Arial Unicode MS" pitchFamily="34" charset="-122"/>
                <a:cs typeface="Arial Unicode MS" pitchFamily="34" charset="-122"/>
              </a:rPr>
              <a:t>A</a:t>
            </a:r>
            <a:r>
              <a:rPr lang="zh-CN" altLang="en-US" b="1" dirty="0" smtClean="0">
                <a:solidFill>
                  <a:schemeClr val="tx2"/>
                </a:solidFill>
                <a:latin typeface="Arial Unicode MS" pitchFamily="34" charset="-122"/>
                <a:ea typeface="Arial Unicode MS" pitchFamily="34" charset="-122"/>
                <a:cs typeface="Arial Unicode MS" pitchFamily="34" charset="-122"/>
              </a:rPr>
              <a:t>和</a:t>
            </a:r>
            <a:r>
              <a:rPr lang="en-US" altLang="zh-CN" b="1" dirty="0" smtClean="0">
                <a:solidFill>
                  <a:srgbClr val="FF0000"/>
                </a:solidFill>
                <a:latin typeface="Arial Unicode MS" pitchFamily="34" charset="-122"/>
                <a:ea typeface="Arial Unicode MS" pitchFamily="34" charset="-122"/>
                <a:cs typeface="Arial Unicode MS" pitchFamily="34" charset="-122"/>
              </a:rPr>
              <a:t>B</a:t>
            </a:r>
            <a:r>
              <a:rPr lang="zh-CN" altLang="en-US" b="1" dirty="0" smtClean="0">
                <a:solidFill>
                  <a:schemeClr val="tx2"/>
                </a:solidFill>
                <a:latin typeface="Arial Unicode MS" pitchFamily="34" charset="-122"/>
                <a:ea typeface="Arial Unicode MS" pitchFamily="34" charset="-122"/>
                <a:cs typeface="Arial Unicode MS" pitchFamily="34" charset="-122"/>
              </a:rPr>
              <a:t>两种方式：</a:t>
            </a:r>
            <a:endParaRPr lang="en-US" altLang="zh-CN" b="1" dirty="0" smtClean="0">
              <a:solidFill>
                <a:schemeClr val="tx2"/>
              </a:solidFill>
              <a:latin typeface="Arial Unicode MS" pitchFamily="34" charset="-122"/>
              <a:ea typeface="Arial Unicode MS" pitchFamily="34" charset="-122"/>
              <a:cs typeface="Arial Unicode MS" pitchFamily="34" charset="-122"/>
            </a:endParaRPr>
          </a:p>
          <a:p>
            <a:pPr>
              <a:spcAft>
                <a:spcPts val="0"/>
              </a:spcAft>
              <a:buFont typeface="Wingdings" pitchFamily="2" charset="2"/>
              <a:buChar char="Ø"/>
            </a:pPr>
            <a:r>
              <a:rPr lang="en-US" altLang="zh-CN" b="1" dirty="0" smtClean="0">
                <a:solidFill>
                  <a:schemeClr val="tx2"/>
                </a:solidFill>
                <a:latin typeface="Arial Unicode MS" pitchFamily="34" charset="-122"/>
                <a:ea typeface="Arial Unicode MS" pitchFamily="34" charset="-122"/>
                <a:cs typeface="Arial Unicode MS" pitchFamily="34" charset="-122"/>
              </a:rPr>
              <a:t>  </a:t>
            </a:r>
            <a:r>
              <a:rPr lang="zh-CN" altLang="en-US" b="1" dirty="0" smtClean="0">
                <a:solidFill>
                  <a:schemeClr val="tx2"/>
                </a:solidFill>
                <a:latin typeface="Arial Unicode MS" pitchFamily="34" charset="-122"/>
                <a:ea typeface="Arial Unicode MS" pitchFamily="34" charset="-122"/>
                <a:cs typeface="Arial Unicode MS" pitchFamily="34" charset="-122"/>
              </a:rPr>
              <a:t>阅读已有的文献综述；</a:t>
            </a:r>
            <a:endParaRPr lang="en-US" altLang="zh-CN" b="1" dirty="0" smtClean="0">
              <a:solidFill>
                <a:schemeClr val="tx2"/>
              </a:solidFill>
              <a:latin typeface="Arial Unicode MS" pitchFamily="34" charset="-122"/>
              <a:ea typeface="Arial Unicode MS" pitchFamily="34" charset="-122"/>
              <a:cs typeface="Arial Unicode MS" pitchFamily="34" charset="-122"/>
            </a:endParaRPr>
          </a:p>
          <a:p>
            <a:pPr>
              <a:spcAft>
                <a:spcPts val="0"/>
              </a:spcAft>
              <a:buFont typeface="Wingdings" pitchFamily="2" charset="2"/>
              <a:buChar char="Ø"/>
            </a:pPr>
            <a:r>
              <a:rPr lang="en-US" altLang="zh-CN" b="1" dirty="0" smtClean="0">
                <a:solidFill>
                  <a:schemeClr val="tx2"/>
                </a:solidFill>
                <a:latin typeface="Arial Unicode MS" pitchFamily="34" charset="-122"/>
                <a:ea typeface="Arial Unicode MS" pitchFamily="34" charset="-122"/>
                <a:cs typeface="Arial Unicode MS" pitchFamily="34" charset="-122"/>
              </a:rPr>
              <a:t>  </a:t>
            </a:r>
            <a:r>
              <a:rPr lang="zh-CN" altLang="en-US" b="1" dirty="0" smtClean="0">
                <a:solidFill>
                  <a:schemeClr val="tx2"/>
                </a:solidFill>
                <a:latin typeface="Arial Unicode MS" pitchFamily="34" charset="-122"/>
                <a:ea typeface="Arial Unicode MS" pitchFamily="34" charset="-122"/>
                <a:cs typeface="Arial Unicode MS" pitchFamily="34" charset="-122"/>
              </a:rPr>
              <a:t>亲力亲为</a:t>
            </a:r>
            <a:r>
              <a:rPr lang="en-US" altLang="zh-CN" b="1" dirty="0" smtClean="0">
                <a:solidFill>
                  <a:schemeClr val="tx2"/>
                </a:solidFill>
                <a:latin typeface="Arial Unicode MS" pitchFamily="34" charset="-122"/>
                <a:ea typeface="Arial Unicode MS" pitchFamily="34" charset="-122"/>
                <a:cs typeface="Arial Unicode MS" pitchFamily="34" charset="-122"/>
              </a:rPr>
              <a:t>-</a:t>
            </a:r>
            <a:r>
              <a:rPr lang="zh-CN" altLang="en-US" b="1" dirty="0" smtClean="0">
                <a:solidFill>
                  <a:schemeClr val="tx2"/>
                </a:solidFill>
                <a:latin typeface="Arial Unicode MS" pitchFamily="34" charset="-122"/>
                <a:ea typeface="Arial Unicode MS" pitchFamily="34" charset="-122"/>
                <a:cs typeface="Arial Unicode MS" pitchFamily="34" charset="-122"/>
              </a:rPr>
              <a:t>“分析检索结果”</a:t>
            </a:r>
            <a:endParaRPr lang="en-US" altLang="zh-CN" b="1" dirty="0" smtClean="0">
              <a:solidFill>
                <a:schemeClr val="tx2"/>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0" grpId="0"/>
      <p:bldP spid="11" grpId="0"/>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 y="1"/>
            <a:ext cx="9798821" cy="8853714"/>
          </a:xfrm>
          <a:prstGeom prst="rect">
            <a:avLst/>
          </a:prstGeom>
          <a:noFill/>
          <a:ln w="9525">
            <a:noFill/>
            <a:miter lim="800000"/>
            <a:headEnd/>
            <a:tailEnd/>
          </a:ln>
        </p:spPr>
      </p:pic>
      <p:sp>
        <p:nvSpPr>
          <p:cNvPr id="3" name="矩形 4"/>
          <p:cNvSpPr/>
          <p:nvPr/>
        </p:nvSpPr>
        <p:spPr>
          <a:xfrm>
            <a:off x="2264545" y="1886856"/>
            <a:ext cx="5892484" cy="663303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670634" y="1319530"/>
            <a:ext cx="5457365" cy="369332"/>
          </a:xfrm>
          <a:prstGeom prst="rect">
            <a:avLst/>
          </a:prstGeom>
          <a:solidFill>
            <a:schemeClr val="tx2">
              <a:lumMod val="20000"/>
              <a:lumOff val="80000"/>
            </a:schemeClr>
          </a:solidFill>
          <a:ln>
            <a:solidFill>
              <a:schemeClr val="tx2">
                <a:lumMod val="20000"/>
                <a:lumOff val="80000"/>
              </a:schemeClr>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spcAft>
                <a:spcPts val="600"/>
              </a:spcAft>
            </a:pPr>
            <a:r>
              <a:rPr lang="zh-CN" altLang="en-US" b="1" dirty="0" smtClean="0">
                <a:solidFill>
                  <a:schemeClr val="tx2"/>
                </a:solidFill>
                <a:latin typeface="Arial Unicode MS" pitchFamily="34" charset="-122"/>
                <a:ea typeface="Arial Unicode MS" pitchFamily="34" charset="-122"/>
                <a:cs typeface="Arial Unicode MS" pitchFamily="34" charset="-122"/>
              </a:rPr>
              <a:t>精炼出的该领域内，所有文献综述的文献列表</a:t>
            </a:r>
            <a:endParaRPr lang="en-US" altLang="zh-CN" b="1" dirty="0" smtClean="0">
              <a:solidFill>
                <a:schemeClr val="tx2"/>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7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1"/>
            <a:ext cx="9474660" cy="8345713"/>
          </a:xfrm>
          <a:prstGeom prst="rect">
            <a:avLst/>
          </a:prstGeom>
          <a:noFill/>
          <a:ln w="9525">
            <a:noFill/>
            <a:miter lim="800000"/>
            <a:headEnd/>
            <a:tailEnd/>
          </a:ln>
        </p:spPr>
      </p:pic>
      <p:sp>
        <p:nvSpPr>
          <p:cNvPr id="3" name="矩形 8"/>
          <p:cNvSpPr/>
          <p:nvPr/>
        </p:nvSpPr>
        <p:spPr>
          <a:xfrm>
            <a:off x="257114" y="3774361"/>
            <a:ext cx="91440" cy="914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1"/>
          <p:cNvSpPr/>
          <p:nvPr/>
        </p:nvSpPr>
        <p:spPr>
          <a:xfrm>
            <a:off x="193735" y="3149600"/>
            <a:ext cx="1484244" cy="111761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17"/>
          <p:cNvSpPr>
            <a:spLocks noChangeArrowheads="1"/>
          </p:cNvSpPr>
          <p:nvPr/>
        </p:nvSpPr>
        <p:spPr bwMode="auto">
          <a:xfrm>
            <a:off x="8288284" y="1008140"/>
            <a:ext cx="874643" cy="178904"/>
          </a:xfrm>
          <a:prstGeom prst="roundRect">
            <a:avLst>
              <a:gd name="adj" fmla="val 16667"/>
            </a:avLst>
          </a:prstGeom>
          <a:noFill/>
          <a:ln w="28575" algn="ctr">
            <a:solidFill>
              <a:schemeClr val="tx2"/>
            </a:solidFill>
            <a:round/>
            <a:headEnd/>
            <a:tailEnd/>
          </a:ln>
        </p:spPr>
        <p:txBody>
          <a:bodyPr lIns="0" tIns="0" rIns="182880" bIns="0"/>
          <a:lstStyle/>
          <a:p>
            <a:pPr>
              <a:spcBef>
                <a:spcPct val="50000"/>
              </a:spcBef>
            </a:pPr>
            <a:endParaRPr lang="zh-CN" altLang="en-US" sz="2400"/>
          </a:p>
        </p:txBody>
      </p:sp>
      <p:sp>
        <p:nvSpPr>
          <p:cNvPr id="8" name="TextBox 7"/>
          <p:cNvSpPr txBox="1"/>
          <p:nvPr/>
        </p:nvSpPr>
        <p:spPr>
          <a:xfrm>
            <a:off x="2875086" y="138356"/>
            <a:ext cx="4464683"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①</a:t>
            </a:r>
            <a:r>
              <a:rPr lang="zh-CN" altLang="en-US" sz="2400" dirty="0" smtClean="0">
                <a:solidFill>
                  <a:schemeClr val="bg1"/>
                </a:solidFill>
                <a:latin typeface="Arial Unicode MS" pitchFamily="34" charset="-122"/>
                <a:ea typeface="Arial Unicode MS" pitchFamily="34" charset="-122"/>
                <a:cs typeface="Arial Unicode MS" pitchFamily="34" charset="-122"/>
              </a:rPr>
              <a:t>研究历史</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研究背景</a:t>
            </a:r>
          </a:p>
        </p:txBody>
      </p:sp>
      <p:sp>
        <p:nvSpPr>
          <p:cNvPr id="10" name="TextBox 9"/>
          <p:cNvSpPr txBox="1"/>
          <p:nvPr/>
        </p:nvSpPr>
        <p:spPr>
          <a:xfrm>
            <a:off x="740229" y="3004443"/>
            <a:ext cx="481222" cy="584775"/>
          </a:xfrm>
          <a:prstGeom prst="rect">
            <a:avLst/>
          </a:prstGeom>
          <a:noFill/>
        </p:spPr>
        <p:txBody>
          <a:bodyPr wrap="none" rtlCol="0">
            <a:spAutoFit/>
          </a:bodyPr>
          <a:lstStyle/>
          <a:p>
            <a:r>
              <a:rPr lang="en-US" sz="3200" b="1" dirty="0" smtClean="0">
                <a:solidFill>
                  <a:srgbClr val="FF0000"/>
                </a:solidFill>
              </a:rPr>
              <a:t>A</a:t>
            </a:r>
            <a:endParaRPr lang="en-US" sz="3200" b="1" dirty="0">
              <a:solidFill>
                <a:srgbClr val="FF0000"/>
              </a:solidFill>
            </a:endParaRPr>
          </a:p>
        </p:txBody>
      </p:sp>
      <p:sp>
        <p:nvSpPr>
          <p:cNvPr id="11" name="TextBox 10"/>
          <p:cNvSpPr txBox="1"/>
          <p:nvPr/>
        </p:nvSpPr>
        <p:spPr>
          <a:xfrm>
            <a:off x="7728858" y="703929"/>
            <a:ext cx="481222" cy="584775"/>
          </a:xfrm>
          <a:prstGeom prst="rect">
            <a:avLst/>
          </a:prstGeom>
          <a:noFill/>
        </p:spPr>
        <p:txBody>
          <a:bodyPr wrap="none" rtlCol="0">
            <a:spAutoFit/>
          </a:bodyPr>
          <a:lstStyle/>
          <a:p>
            <a:r>
              <a:rPr lang="en-US" sz="3200" b="1" dirty="0" smtClean="0">
                <a:solidFill>
                  <a:srgbClr val="FF0000"/>
                </a:solidFill>
              </a:rPr>
              <a:t>B</a:t>
            </a:r>
            <a:endParaRPr lang="en-US" sz="3200" b="1" dirty="0">
              <a:solidFill>
                <a:srgbClr val="FF0000"/>
              </a:solidFill>
            </a:endParaRPr>
          </a:p>
        </p:txBody>
      </p:sp>
      <p:cxnSp>
        <p:nvCxnSpPr>
          <p:cNvPr id="13" name="Shape 12"/>
          <p:cNvCxnSpPr>
            <a:stCxn id="7" idx="2"/>
          </p:cNvCxnSpPr>
          <p:nvPr/>
        </p:nvCxnSpPr>
        <p:spPr>
          <a:xfrm rot="5400000">
            <a:off x="3976611" y="-989795"/>
            <a:ext cx="2572156" cy="6925835"/>
          </a:xfrm>
          <a:prstGeom prst="bentConnector2">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702781" y="3278984"/>
            <a:ext cx="3120431" cy="1000274"/>
          </a:xfrm>
          <a:prstGeom prst="rect">
            <a:avLst/>
          </a:prstGeom>
          <a:solidFill>
            <a:schemeClr val="tx2">
              <a:lumMod val="20000"/>
              <a:lumOff val="80000"/>
            </a:schemeClr>
          </a:solidFill>
          <a:ln>
            <a:solidFill>
              <a:schemeClr val="tx2">
                <a:lumMod val="20000"/>
                <a:lumOff val="80000"/>
              </a:schemeClr>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Aft>
                <a:spcPts val="600"/>
              </a:spcAft>
            </a:pPr>
            <a:r>
              <a:rPr lang="en-US" altLang="zh-CN" b="1" dirty="0" smtClean="0">
                <a:solidFill>
                  <a:srgbClr val="FF0000"/>
                </a:solidFill>
                <a:latin typeface="Arial Unicode MS" pitchFamily="34" charset="-122"/>
                <a:ea typeface="Arial Unicode MS" pitchFamily="34" charset="-122"/>
                <a:cs typeface="Arial Unicode MS" pitchFamily="34" charset="-122"/>
              </a:rPr>
              <a:t>A</a:t>
            </a:r>
            <a:r>
              <a:rPr lang="zh-CN" altLang="en-US" b="1" dirty="0" smtClean="0">
                <a:solidFill>
                  <a:schemeClr val="tx2"/>
                </a:solidFill>
                <a:latin typeface="Arial Unicode MS" pitchFamily="34" charset="-122"/>
                <a:ea typeface="Arial Unicode MS" pitchFamily="34" charset="-122"/>
                <a:cs typeface="Arial Unicode MS" pitchFamily="34" charset="-122"/>
              </a:rPr>
              <a:t>和</a:t>
            </a:r>
            <a:r>
              <a:rPr lang="en-US" altLang="zh-CN" b="1" dirty="0" smtClean="0">
                <a:solidFill>
                  <a:srgbClr val="FF0000"/>
                </a:solidFill>
                <a:latin typeface="Arial Unicode MS" pitchFamily="34" charset="-122"/>
                <a:ea typeface="Arial Unicode MS" pitchFamily="34" charset="-122"/>
                <a:cs typeface="Arial Unicode MS" pitchFamily="34" charset="-122"/>
              </a:rPr>
              <a:t>B</a:t>
            </a:r>
            <a:r>
              <a:rPr lang="zh-CN" altLang="en-US" b="1" dirty="0" smtClean="0">
                <a:solidFill>
                  <a:schemeClr val="tx2"/>
                </a:solidFill>
                <a:latin typeface="Arial Unicode MS" pitchFamily="34" charset="-122"/>
                <a:ea typeface="Arial Unicode MS" pitchFamily="34" charset="-122"/>
                <a:cs typeface="Arial Unicode MS" pitchFamily="34" charset="-122"/>
              </a:rPr>
              <a:t>两种方式：</a:t>
            </a:r>
            <a:endParaRPr lang="en-US" altLang="zh-CN" b="1" dirty="0" smtClean="0">
              <a:solidFill>
                <a:schemeClr val="tx2"/>
              </a:solidFill>
              <a:latin typeface="Arial Unicode MS" pitchFamily="34" charset="-122"/>
              <a:ea typeface="Arial Unicode MS" pitchFamily="34" charset="-122"/>
              <a:cs typeface="Arial Unicode MS" pitchFamily="34" charset="-122"/>
            </a:endParaRPr>
          </a:p>
          <a:p>
            <a:pPr>
              <a:spcAft>
                <a:spcPts val="0"/>
              </a:spcAft>
              <a:buFont typeface="Wingdings" pitchFamily="2" charset="2"/>
              <a:buChar char="Ø"/>
            </a:pPr>
            <a:r>
              <a:rPr lang="en-US" altLang="zh-CN" b="1" dirty="0" smtClean="0">
                <a:solidFill>
                  <a:schemeClr val="tx2"/>
                </a:solidFill>
                <a:latin typeface="Arial Unicode MS" pitchFamily="34" charset="-122"/>
                <a:ea typeface="Arial Unicode MS" pitchFamily="34" charset="-122"/>
                <a:cs typeface="Arial Unicode MS" pitchFamily="34" charset="-122"/>
              </a:rPr>
              <a:t>  </a:t>
            </a:r>
            <a:r>
              <a:rPr lang="zh-CN" altLang="en-US" b="1" dirty="0" smtClean="0">
                <a:solidFill>
                  <a:schemeClr val="tx2"/>
                </a:solidFill>
                <a:latin typeface="Arial Unicode MS" pitchFamily="34" charset="-122"/>
                <a:ea typeface="Arial Unicode MS" pitchFamily="34" charset="-122"/>
                <a:cs typeface="Arial Unicode MS" pitchFamily="34" charset="-122"/>
              </a:rPr>
              <a:t>阅读已有的文献综述；</a:t>
            </a:r>
            <a:endParaRPr lang="en-US" altLang="zh-CN" b="1" dirty="0" smtClean="0">
              <a:solidFill>
                <a:schemeClr val="tx2"/>
              </a:solidFill>
              <a:latin typeface="Arial Unicode MS" pitchFamily="34" charset="-122"/>
              <a:ea typeface="Arial Unicode MS" pitchFamily="34" charset="-122"/>
              <a:cs typeface="Arial Unicode MS" pitchFamily="34" charset="-122"/>
            </a:endParaRPr>
          </a:p>
          <a:p>
            <a:pPr>
              <a:spcAft>
                <a:spcPts val="0"/>
              </a:spcAft>
              <a:buFont typeface="Wingdings" pitchFamily="2" charset="2"/>
              <a:buChar char="Ø"/>
            </a:pPr>
            <a:r>
              <a:rPr lang="en-US" altLang="zh-CN" b="1" dirty="0" smtClean="0">
                <a:solidFill>
                  <a:schemeClr val="tx2"/>
                </a:solidFill>
                <a:latin typeface="Arial Unicode MS" pitchFamily="34" charset="-122"/>
                <a:ea typeface="Arial Unicode MS" pitchFamily="34" charset="-122"/>
                <a:cs typeface="Arial Unicode MS" pitchFamily="34" charset="-122"/>
              </a:rPr>
              <a:t>  </a:t>
            </a:r>
            <a:r>
              <a:rPr lang="zh-CN" altLang="en-US" b="1" dirty="0" smtClean="0">
                <a:solidFill>
                  <a:schemeClr val="tx2"/>
                </a:solidFill>
                <a:latin typeface="Arial Unicode MS" pitchFamily="34" charset="-122"/>
                <a:ea typeface="Arial Unicode MS" pitchFamily="34" charset="-122"/>
                <a:cs typeface="Arial Unicode MS" pitchFamily="34" charset="-122"/>
              </a:rPr>
              <a:t>亲力亲为</a:t>
            </a:r>
            <a:r>
              <a:rPr lang="en-US" altLang="zh-CN" b="1" dirty="0" smtClean="0">
                <a:solidFill>
                  <a:schemeClr val="tx2"/>
                </a:solidFill>
                <a:latin typeface="Arial Unicode MS" pitchFamily="34" charset="-122"/>
                <a:ea typeface="Arial Unicode MS" pitchFamily="34" charset="-122"/>
                <a:cs typeface="Arial Unicode MS" pitchFamily="34" charset="-122"/>
              </a:rPr>
              <a:t>-</a:t>
            </a:r>
            <a:r>
              <a:rPr lang="zh-CN" altLang="en-US" b="1" dirty="0" smtClean="0">
                <a:solidFill>
                  <a:schemeClr val="tx2"/>
                </a:solidFill>
                <a:latin typeface="Arial Unicode MS" pitchFamily="34" charset="-122"/>
                <a:ea typeface="Arial Unicode MS" pitchFamily="34" charset="-122"/>
                <a:cs typeface="Arial Unicode MS" pitchFamily="34" charset="-122"/>
              </a:rPr>
              <a:t>“分析检索结果”</a:t>
            </a:r>
            <a:endParaRPr lang="en-US" altLang="zh-CN" b="1" dirty="0" smtClean="0">
              <a:solidFill>
                <a:schemeClr val="tx2"/>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00013" y="1114425"/>
            <a:ext cx="8942387" cy="4629150"/>
          </a:xfrm>
          <a:prstGeom prst="rect">
            <a:avLst/>
          </a:prstGeom>
          <a:noFill/>
          <a:ln w="9525">
            <a:noFill/>
            <a:miter lim="800000"/>
            <a:headEnd/>
            <a:tailEnd/>
          </a:ln>
        </p:spPr>
      </p:pic>
      <p:sp>
        <p:nvSpPr>
          <p:cNvPr id="3" name="矩形 11"/>
          <p:cNvSpPr/>
          <p:nvPr/>
        </p:nvSpPr>
        <p:spPr>
          <a:xfrm>
            <a:off x="280824" y="3210184"/>
            <a:ext cx="1751180" cy="127473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887227" y="1145452"/>
            <a:ext cx="3960000"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“分析检索结果”页面</a:t>
            </a:r>
          </a:p>
        </p:txBody>
      </p:sp>
      <p:sp>
        <p:nvSpPr>
          <p:cNvPr id="5" name="TextBox 4"/>
          <p:cNvSpPr txBox="1"/>
          <p:nvPr/>
        </p:nvSpPr>
        <p:spPr>
          <a:xfrm>
            <a:off x="2267527" y="3672760"/>
            <a:ext cx="6252346" cy="1451679"/>
          </a:xfrm>
          <a:prstGeom prst="rect">
            <a:avLst/>
          </a:prstGeom>
          <a:solidFill>
            <a:schemeClr val="tx2">
              <a:lumMod val="20000"/>
              <a:lumOff val="80000"/>
            </a:schemeClr>
          </a:solidFill>
          <a:ln>
            <a:solidFill>
              <a:schemeClr val="tx2"/>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Aft>
                <a:spcPts val="1000"/>
              </a:spcAft>
            </a:pPr>
            <a:r>
              <a:rPr lang="zh-CN" altLang="en-US" sz="1600" b="1" dirty="0" smtClean="0">
                <a:solidFill>
                  <a:schemeClr val="tx2"/>
                </a:solidFill>
                <a:latin typeface="Arial Unicode MS" pitchFamily="34" charset="-122"/>
                <a:ea typeface="Arial Unicode MS" pitchFamily="34" charset="-122"/>
                <a:cs typeface="Arial Unicode MS" pitchFamily="34" charset="-122"/>
              </a:rPr>
              <a:t>强大的分析功能</a:t>
            </a:r>
            <a:r>
              <a:rPr lang="en-US" altLang="zh-CN" sz="1600" b="1" dirty="0" smtClean="0">
                <a:solidFill>
                  <a:schemeClr val="tx2"/>
                </a:solidFill>
                <a:latin typeface="Arial Unicode MS" pitchFamily="34" charset="-122"/>
                <a:ea typeface="Arial Unicode MS" pitchFamily="34" charset="-122"/>
                <a:cs typeface="Arial Unicode MS" pitchFamily="34" charset="-122"/>
              </a:rPr>
              <a:t>(16</a:t>
            </a:r>
            <a:r>
              <a:rPr lang="zh-CN" altLang="en-US" sz="1600" b="1" dirty="0" smtClean="0">
                <a:solidFill>
                  <a:schemeClr val="tx2"/>
                </a:solidFill>
                <a:latin typeface="Arial Unicode MS" pitchFamily="34" charset="-122"/>
                <a:ea typeface="Arial Unicode MS" pitchFamily="34" charset="-122"/>
                <a:cs typeface="Arial Unicode MS" pitchFamily="34" charset="-122"/>
              </a:rPr>
              <a:t>个分析入口</a:t>
            </a:r>
            <a:r>
              <a:rPr lang="en-US" altLang="zh-CN" sz="1600" b="1" dirty="0" smtClean="0">
                <a:solidFill>
                  <a:schemeClr val="tx2"/>
                </a:solidFill>
                <a:latin typeface="Arial Unicode MS" pitchFamily="34" charset="-122"/>
                <a:ea typeface="Arial Unicode MS" pitchFamily="34" charset="-122"/>
                <a:cs typeface="Arial Unicode MS" pitchFamily="34" charset="-122"/>
              </a:rPr>
              <a:t>)</a:t>
            </a:r>
            <a:r>
              <a:rPr lang="zh-CN" altLang="en-US" sz="1600" b="1" dirty="0" smtClean="0">
                <a:solidFill>
                  <a:schemeClr val="tx2"/>
                </a:solidFill>
                <a:latin typeface="Arial Unicode MS" pitchFamily="34" charset="-122"/>
                <a:ea typeface="Arial Unicode MS" pitchFamily="34" charset="-122"/>
                <a:cs typeface="Arial Unicode MS" pitchFamily="34" charset="-122"/>
              </a:rPr>
              <a:t>：</a:t>
            </a:r>
            <a:endParaRPr lang="en-US" altLang="zh-CN" sz="1600" b="1" dirty="0" smtClean="0">
              <a:solidFill>
                <a:schemeClr val="tx2"/>
              </a:solidFill>
              <a:latin typeface="Arial Unicode MS" pitchFamily="34" charset="-122"/>
              <a:ea typeface="Arial Unicode MS" pitchFamily="34" charset="-122"/>
              <a:cs typeface="Arial Unicode MS" pitchFamily="34" charset="-122"/>
            </a:endParaRPr>
          </a:p>
          <a:p>
            <a:pPr>
              <a:defRPr/>
            </a:pPr>
            <a:r>
              <a:rPr lang="zh-CN" altLang="en-US" sz="1600" dirty="0" smtClean="0">
                <a:solidFill>
                  <a:schemeClr val="tx2"/>
                </a:solidFill>
                <a:latin typeface="Arial Unicode MS" pitchFamily="34" charset="-122"/>
                <a:ea typeface="Arial Unicode MS" pitchFamily="34" charset="-122"/>
                <a:cs typeface="Arial Unicode MS" pitchFamily="34" charset="-122"/>
              </a:rPr>
              <a:t>▪作者            ▪出版年            ▪来源期刊           ▪文献类型   </a:t>
            </a:r>
            <a:endParaRPr lang="en-US" altLang="zh-CN" sz="1600" dirty="0" smtClean="0">
              <a:solidFill>
                <a:schemeClr val="tx2"/>
              </a:solidFill>
              <a:latin typeface="Arial Unicode MS" pitchFamily="34" charset="-122"/>
              <a:ea typeface="Arial Unicode MS" pitchFamily="34" charset="-122"/>
              <a:cs typeface="Arial Unicode MS" pitchFamily="34" charset="-122"/>
            </a:endParaRPr>
          </a:p>
          <a:p>
            <a:pPr>
              <a:defRPr/>
            </a:pPr>
            <a:r>
              <a:rPr lang="zh-CN" altLang="en-US" sz="1600" dirty="0" smtClean="0">
                <a:solidFill>
                  <a:schemeClr val="tx2"/>
                </a:solidFill>
                <a:latin typeface="Arial Unicode MS" pitchFamily="34" charset="-122"/>
                <a:ea typeface="Arial Unicode MS" pitchFamily="34" charset="-122"/>
                <a:cs typeface="Arial Unicode MS" pitchFamily="34" charset="-122"/>
              </a:rPr>
              <a:t>▪会议名称    ▪国家</a:t>
            </a:r>
            <a:r>
              <a:rPr lang="en-US" altLang="zh-CN" sz="1600" dirty="0" smtClean="0">
                <a:solidFill>
                  <a:schemeClr val="tx2"/>
                </a:solidFill>
                <a:latin typeface="Arial Unicode MS" pitchFamily="34" charset="-122"/>
                <a:ea typeface="Arial Unicode MS" pitchFamily="34" charset="-122"/>
                <a:cs typeface="Arial Unicode MS" pitchFamily="34" charset="-122"/>
              </a:rPr>
              <a:t>/</a:t>
            </a:r>
            <a:r>
              <a:rPr lang="zh-CN" altLang="en-US" sz="1600" dirty="0" smtClean="0">
                <a:solidFill>
                  <a:schemeClr val="tx2"/>
                </a:solidFill>
                <a:latin typeface="Arial Unicode MS" pitchFamily="34" charset="-122"/>
                <a:ea typeface="Arial Unicode MS" pitchFamily="34" charset="-122"/>
                <a:cs typeface="Arial Unicode MS" pitchFamily="34" charset="-122"/>
              </a:rPr>
              <a:t>地区        ▪基金资助机构   ▪授权号    </a:t>
            </a:r>
            <a:endParaRPr lang="en-US" altLang="zh-CN" sz="1600" dirty="0" smtClean="0">
              <a:solidFill>
                <a:schemeClr val="tx2"/>
              </a:solidFill>
              <a:latin typeface="Arial Unicode MS" pitchFamily="34" charset="-122"/>
              <a:ea typeface="Arial Unicode MS" pitchFamily="34" charset="-122"/>
              <a:cs typeface="Arial Unicode MS" pitchFamily="34" charset="-122"/>
            </a:endParaRPr>
          </a:p>
          <a:p>
            <a:pPr>
              <a:defRPr/>
            </a:pPr>
            <a:r>
              <a:rPr lang="zh-CN" altLang="en-US" sz="1600" dirty="0" smtClean="0">
                <a:solidFill>
                  <a:schemeClr val="tx2"/>
                </a:solidFill>
                <a:latin typeface="Arial Unicode MS" pitchFamily="34" charset="-122"/>
                <a:ea typeface="Arial Unicode MS" pitchFamily="34" charset="-122"/>
                <a:cs typeface="Arial Unicode MS" pitchFamily="34" charset="-122"/>
              </a:rPr>
              <a:t>▪团体作者    ▪机构                ▪机构扩展          ▪ </a:t>
            </a:r>
            <a:r>
              <a:rPr lang="en-US" altLang="zh-CN" sz="1600" dirty="0" smtClean="0">
                <a:solidFill>
                  <a:schemeClr val="tx2"/>
                </a:solidFill>
                <a:latin typeface="Arial Unicode MS" pitchFamily="34" charset="-122"/>
                <a:ea typeface="Arial Unicode MS" pitchFamily="34" charset="-122"/>
                <a:cs typeface="Arial Unicode MS" pitchFamily="34" charset="-122"/>
              </a:rPr>
              <a:t>WOS</a:t>
            </a:r>
            <a:r>
              <a:rPr lang="zh-CN" altLang="en-US" sz="1600" dirty="0" smtClean="0">
                <a:solidFill>
                  <a:schemeClr val="tx2"/>
                </a:solidFill>
                <a:latin typeface="Arial Unicode MS" pitchFamily="34" charset="-122"/>
                <a:ea typeface="Arial Unicode MS" pitchFamily="34" charset="-122"/>
                <a:cs typeface="Arial Unicode MS" pitchFamily="34" charset="-122"/>
              </a:rPr>
              <a:t>学科类别     </a:t>
            </a:r>
            <a:endParaRPr lang="en-US" altLang="zh-CN" sz="1600" dirty="0" smtClean="0">
              <a:solidFill>
                <a:schemeClr val="tx2"/>
              </a:solidFill>
              <a:latin typeface="Arial Unicode MS" pitchFamily="34" charset="-122"/>
              <a:ea typeface="Arial Unicode MS" pitchFamily="34" charset="-122"/>
              <a:cs typeface="Arial Unicode MS" pitchFamily="34" charset="-122"/>
            </a:endParaRPr>
          </a:p>
          <a:p>
            <a:pPr>
              <a:defRPr/>
            </a:pPr>
            <a:r>
              <a:rPr lang="zh-CN" altLang="en-US" sz="1600" dirty="0" smtClean="0">
                <a:solidFill>
                  <a:schemeClr val="tx2"/>
                </a:solidFill>
                <a:latin typeface="Arial Unicode MS" pitchFamily="34" charset="-122"/>
                <a:ea typeface="Arial Unicode MS" pitchFamily="34" charset="-122"/>
                <a:cs typeface="Arial Unicode MS" pitchFamily="34" charset="-122"/>
              </a:rPr>
              <a:t>▪语种   </a:t>
            </a: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en-US" sz="1600" dirty="0" smtClean="0">
                <a:solidFill>
                  <a:schemeClr val="tx2"/>
                </a:solidFill>
                <a:latin typeface="Arial Unicode MS" pitchFamily="34" charset="-122"/>
                <a:ea typeface="Arial Unicode MS" pitchFamily="34" charset="-122"/>
                <a:cs typeface="Arial Unicode MS" pitchFamily="34" charset="-122"/>
              </a:rPr>
              <a:t>▪编者                ▪丛书名称         ▪研究方向</a:t>
            </a:r>
            <a:endParaRPr lang="en-US" altLang="zh-CN" sz="1600" dirty="0" smtClean="0">
              <a:solidFill>
                <a:schemeClr val="tx2"/>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081088" y="0"/>
            <a:ext cx="6980237" cy="10761663"/>
          </a:xfrm>
          <a:prstGeom prst="rect">
            <a:avLst/>
          </a:prstGeom>
          <a:noFill/>
          <a:ln w="9525">
            <a:noFill/>
            <a:miter lim="800000"/>
            <a:headEnd/>
            <a:tailEnd/>
          </a:ln>
        </p:spPr>
      </p:pic>
      <p:sp>
        <p:nvSpPr>
          <p:cNvPr id="3" name="TextBox 2"/>
          <p:cNvSpPr txBox="1"/>
          <p:nvPr/>
        </p:nvSpPr>
        <p:spPr>
          <a:xfrm>
            <a:off x="5776844" y="1101828"/>
            <a:ext cx="2264083" cy="584775"/>
          </a:xfrm>
          <a:prstGeom prst="rect">
            <a:avLst/>
          </a:prstGeom>
          <a:solidFill>
            <a:schemeClr val="tx2">
              <a:lumMod val="20000"/>
              <a:lumOff val="80000"/>
            </a:schemeClr>
          </a:solidFill>
          <a:ln>
            <a:solidFill>
              <a:schemeClr val="tx2">
                <a:lumMod val="20000"/>
                <a:lumOff val="80000"/>
              </a:schemeClr>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Bef>
                <a:spcPct val="50000"/>
              </a:spcBef>
            </a:pPr>
            <a:r>
              <a:rPr lang="zh-CN" altLang="en-US" sz="1600" b="1" dirty="0" smtClean="0">
                <a:solidFill>
                  <a:schemeClr val="tx2"/>
                </a:solidFill>
                <a:latin typeface="Arial Unicode MS" pitchFamily="34" charset="-122"/>
                <a:ea typeface="Arial Unicode MS" pitchFamily="34" charset="-122"/>
                <a:cs typeface="Arial Unicode MS" pitchFamily="34" charset="-122"/>
              </a:rPr>
              <a:t>保存至本地，用</a:t>
            </a:r>
            <a:r>
              <a:rPr lang="en-US" altLang="zh-CN" sz="1600" dirty="0" smtClean="0">
                <a:solidFill>
                  <a:schemeClr val="tx2"/>
                </a:solidFill>
                <a:latin typeface="Arial Unicode MS" pitchFamily="34" charset="-122"/>
                <a:ea typeface="Arial Unicode MS" pitchFamily="34" charset="-122"/>
                <a:cs typeface="Arial Unicode MS" pitchFamily="34" charset="-122"/>
              </a:rPr>
              <a:t>Excel</a:t>
            </a:r>
            <a:r>
              <a:rPr lang="zh-CN" altLang="en-US" sz="1600" b="1" dirty="0" smtClean="0">
                <a:solidFill>
                  <a:schemeClr val="tx2"/>
                </a:solidFill>
                <a:latin typeface="Arial Unicode MS" pitchFamily="34" charset="-122"/>
                <a:ea typeface="Arial Unicode MS" pitchFamily="34" charset="-122"/>
                <a:cs typeface="Arial Unicode MS" pitchFamily="34" charset="-122"/>
              </a:rPr>
              <a:t>打开</a:t>
            </a:r>
            <a:r>
              <a:rPr lang="en-US" altLang="zh-CN" sz="1600" b="1" dirty="0" smtClean="0">
                <a:solidFill>
                  <a:schemeClr val="tx2"/>
                </a:solidFill>
                <a:latin typeface="Arial Unicode MS" pitchFamily="34" charset="-122"/>
                <a:ea typeface="Arial Unicode MS" pitchFamily="34" charset="-122"/>
                <a:cs typeface="Arial Unicode MS" pitchFamily="34" charset="-122"/>
              </a:rPr>
              <a:t>.txt</a:t>
            </a:r>
            <a:r>
              <a:rPr lang="zh-CN" altLang="en-US" sz="1600" b="1" dirty="0" smtClean="0">
                <a:solidFill>
                  <a:schemeClr val="tx2"/>
                </a:solidFill>
                <a:latin typeface="Arial Unicode MS" pitchFamily="34" charset="-122"/>
                <a:ea typeface="Arial Unicode MS" pitchFamily="34" charset="-122"/>
                <a:cs typeface="Arial Unicode MS" pitchFamily="34" charset="-122"/>
              </a:rPr>
              <a:t>文档并作图</a:t>
            </a:r>
            <a:endParaRPr lang="zh-CN" altLang="en-US" sz="1600" b="1" dirty="0">
              <a:solidFill>
                <a:schemeClr val="tx2"/>
              </a:solidFill>
              <a:latin typeface="Arial Unicode MS" pitchFamily="34" charset="-122"/>
              <a:ea typeface="Arial Unicode MS" pitchFamily="34" charset="-122"/>
              <a:cs typeface="Arial Unicode MS" pitchFamily="34" charset="-122"/>
            </a:endParaRPr>
          </a:p>
        </p:txBody>
      </p:sp>
      <p:sp>
        <p:nvSpPr>
          <p:cNvPr id="4" name="TextBox 3"/>
          <p:cNvSpPr txBox="1"/>
          <p:nvPr/>
        </p:nvSpPr>
        <p:spPr>
          <a:xfrm>
            <a:off x="853746" y="116117"/>
            <a:ext cx="4792312"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“出版年”：分析整体研究趋势</a:t>
            </a:r>
          </a:p>
        </p:txBody>
      </p:sp>
      <p:graphicFrame>
        <p:nvGraphicFramePr>
          <p:cNvPr id="5" name="Chart 4"/>
          <p:cNvGraphicFramePr/>
          <p:nvPr/>
        </p:nvGraphicFramePr>
        <p:xfrm>
          <a:off x="2019072" y="2148566"/>
          <a:ext cx="6354837" cy="414905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545420" y="918709"/>
            <a:ext cx="6142308" cy="5670777"/>
          </a:xfrm>
          <a:prstGeom prst="rect">
            <a:avLst/>
          </a:prstGeom>
          <a:noFill/>
          <a:ln w="9525">
            <a:noFill/>
            <a:miter lim="800000"/>
            <a:headEnd/>
            <a:tailEnd/>
          </a:ln>
        </p:spPr>
      </p:pic>
      <p:cxnSp>
        <p:nvCxnSpPr>
          <p:cNvPr id="5" name="Elbow Connector 4"/>
          <p:cNvCxnSpPr/>
          <p:nvPr/>
        </p:nvCxnSpPr>
        <p:spPr>
          <a:xfrm>
            <a:off x="5387313" y="1803545"/>
            <a:ext cx="821634" cy="644629"/>
          </a:xfrm>
          <a:prstGeom prst="bentConnector3">
            <a:avLst>
              <a:gd name="adj1" fmla="val 50000"/>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8137" y="4132292"/>
            <a:ext cx="4040950" cy="1323439"/>
          </a:xfrm>
          <a:prstGeom prst="rect">
            <a:avLst/>
          </a:prstGeom>
          <a:solidFill>
            <a:schemeClr val="tx2">
              <a:lumMod val="20000"/>
              <a:lumOff val="80000"/>
            </a:schemeClr>
          </a:solidFill>
          <a:ln>
            <a:solidFill>
              <a:schemeClr val="tx2"/>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lvl="0"/>
            <a:r>
              <a:rPr lang="zh-CN" altLang="en-US" sz="1600" b="1" dirty="0" smtClean="0">
                <a:solidFill>
                  <a:schemeClr val="tx2"/>
                </a:solidFill>
                <a:latin typeface="Arial Unicode MS" pitchFamily="34" charset="-122"/>
                <a:ea typeface="Arial Unicode MS" pitchFamily="34" charset="-122"/>
                <a:cs typeface="Arial Unicode MS" pitchFamily="34" charset="-122"/>
              </a:rPr>
              <a:t>“作者”的作用：</a:t>
            </a:r>
            <a:r>
              <a:rPr lang="en-US" altLang="zh-CN" sz="1600" b="1" dirty="0" smtClean="0">
                <a:solidFill>
                  <a:schemeClr val="tx2"/>
                </a:solidFill>
                <a:latin typeface="Arial Unicode MS" pitchFamily="34" charset="-122"/>
                <a:ea typeface="Arial Unicode MS" pitchFamily="34" charset="-122"/>
                <a:cs typeface="Arial Unicode MS" pitchFamily="34" charset="-122"/>
              </a:rPr>
              <a:t> </a:t>
            </a:r>
          </a:p>
          <a:p>
            <a:pPr lvl="0">
              <a:buFont typeface="Arial" pitchFamily="34" charset="0"/>
              <a:buChar char="•"/>
            </a:pPr>
            <a:r>
              <a:rPr lang="en-US" altLang="zh-CN" sz="1600" b="1"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发现该领域的高产出研究人员</a:t>
            </a: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选择导师或潜在的合作者 </a:t>
            </a: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有利于机构的人才招聘</a:t>
            </a: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选择同行评审专家</a:t>
            </a:r>
          </a:p>
        </p:txBody>
      </p:sp>
      <p:sp>
        <p:nvSpPr>
          <p:cNvPr id="8" name="圆角矩形 6"/>
          <p:cNvSpPr>
            <a:spLocks noChangeArrowheads="1"/>
          </p:cNvSpPr>
          <p:nvPr/>
        </p:nvSpPr>
        <p:spPr bwMode="auto">
          <a:xfrm>
            <a:off x="2195729" y="1660964"/>
            <a:ext cx="3116489" cy="283936"/>
          </a:xfrm>
          <a:prstGeom prst="roundRect">
            <a:avLst>
              <a:gd name="adj" fmla="val 16667"/>
            </a:avLst>
          </a:prstGeom>
          <a:noFill/>
          <a:ln w="25400" algn="ctr">
            <a:solidFill>
              <a:schemeClr val="tx2"/>
            </a:solidFill>
            <a:round/>
            <a:headEnd/>
            <a:tailEnd/>
          </a:ln>
        </p:spPr>
        <p:txBody>
          <a:bodyPr lIns="0" tIns="0" rIns="182880" bIns="0"/>
          <a:lstStyle/>
          <a:p>
            <a:pPr>
              <a:spcBef>
                <a:spcPct val="50000"/>
              </a:spcBef>
            </a:pPr>
            <a:endParaRPr lang="zh-CN" altLang="en-US" sz="2400"/>
          </a:p>
        </p:txBody>
      </p:sp>
      <p:sp>
        <p:nvSpPr>
          <p:cNvPr id="12" name="TextBox 11"/>
          <p:cNvSpPr txBox="1"/>
          <p:nvPr/>
        </p:nvSpPr>
        <p:spPr>
          <a:xfrm>
            <a:off x="4862289" y="3004441"/>
            <a:ext cx="4238169" cy="1723549"/>
          </a:xfrm>
          <a:prstGeom prst="rect">
            <a:avLst/>
          </a:prstGeom>
          <a:solidFill>
            <a:schemeClr val="bg1"/>
          </a:solidFill>
          <a:ln>
            <a:solidFill>
              <a:schemeClr val="tx2"/>
            </a:solidFill>
          </a:ln>
        </p:spPr>
        <p:txBody>
          <a:bodyPr wrap="square" rtlCol="0">
            <a:spAutoFit/>
          </a:bodyPr>
          <a:lstStyle/>
          <a:p>
            <a:pPr algn="ctr"/>
            <a:r>
              <a:rPr lang="en-US" altLang="zh-CN" sz="1400" dirty="0" err="1" smtClean="0">
                <a:solidFill>
                  <a:schemeClr val="tx2"/>
                </a:solidFill>
              </a:rPr>
              <a:t>Mittra</a:t>
            </a:r>
            <a:r>
              <a:rPr lang="en-US" altLang="zh-CN" sz="1400" dirty="0" smtClean="0">
                <a:solidFill>
                  <a:schemeClr val="tx2"/>
                </a:solidFill>
              </a:rPr>
              <a:t> Raj</a:t>
            </a:r>
            <a:r>
              <a:rPr lang="en-US" altLang="zh-CN" sz="1400" b="1" dirty="0" smtClean="0">
                <a:solidFill>
                  <a:schemeClr val="tx2"/>
                </a:solidFill>
                <a:latin typeface="Arial Unicode MS" pitchFamily="34" charset="-122"/>
                <a:ea typeface="Arial Unicode MS" pitchFamily="34" charset="-122"/>
                <a:cs typeface="Arial Unicode MS" pitchFamily="34" charset="-122"/>
              </a:rPr>
              <a:t> </a:t>
            </a:r>
            <a:endParaRPr lang="en-US" altLang="zh-CN" sz="1400" dirty="0" smtClean="0">
              <a:solidFill>
                <a:schemeClr val="tx2"/>
              </a:solidFill>
              <a:latin typeface="Arial Unicode MS" pitchFamily="34" charset="-122"/>
              <a:ea typeface="Arial Unicode MS" pitchFamily="34" charset="-122"/>
              <a:cs typeface="Arial Unicode MS" pitchFamily="34" charset="-122"/>
            </a:endParaRPr>
          </a:p>
          <a:p>
            <a:pPr>
              <a:defRPr/>
            </a:pPr>
            <a:r>
              <a:rPr lang="zh-CN" altLang="en-US" sz="1400" dirty="0" smtClean="0">
                <a:solidFill>
                  <a:schemeClr val="tx2"/>
                </a:solidFill>
              </a:rPr>
              <a:t>国际知名的电磁大师，</a:t>
            </a:r>
            <a:r>
              <a:rPr lang="zh-CN" altLang="en-US" sz="1400" u="sng" dirty="0" smtClean="0">
                <a:solidFill>
                  <a:schemeClr val="tx2"/>
                </a:solidFill>
              </a:rPr>
              <a:t>在计算电磁学领域发明了并行计算技术</a:t>
            </a:r>
            <a:r>
              <a:rPr lang="zh-CN" altLang="en-US" sz="1400" dirty="0" smtClean="0">
                <a:solidFill>
                  <a:schemeClr val="tx2"/>
                </a:solidFill>
              </a:rPr>
              <a:t>，使得此技术应用于现代电磁学领域。</a:t>
            </a:r>
            <a:endParaRPr lang="en-US" altLang="zh-CN" sz="1400" dirty="0" smtClean="0">
              <a:solidFill>
                <a:schemeClr val="tx2"/>
              </a:solidFill>
            </a:endParaRPr>
          </a:p>
          <a:p>
            <a:pPr>
              <a:defRPr/>
            </a:pPr>
            <a:endParaRPr lang="en-US" altLang="zh-CN" sz="800" dirty="0" smtClean="0">
              <a:solidFill>
                <a:schemeClr val="tx2"/>
              </a:solidFill>
            </a:endParaRPr>
          </a:p>
          <a:p>
            <a:pPr>
              <a:defRPr/>
            </a:pPr>
            <a:r>
              <a:rPr lang="en-US" altLang="zh-CN" sz="1400" dirty="0" smtClean="0">
                <a:solidFill>
                  <a:schemeClr val="tx2"/>
                </a:solidFill>
              </a:rPr>
              <a:t>1953</a:t>
            </a:r>
            <a:r>
              <a:rPr lang="zh-CN" altLang="en-US" sz="1400" dirty="0" smtClean="0">
                <a:solidFill>
                  <a:schemeClr val="tx2"/>
                </a:solidFill>
              </a:rPr>
              <a:t>年印度加尔各答大学，获电子及无线电物理学硕士学位；</a:t>
            </a:r>
            <a:r>
              <a:rPr lang="en-US" altLang="zh-CN" sz="1400" dirty="0" smtClean="0">
                <a:solidFill>
                  <a:schemeClr val="tx2"/>
                </a:solidFill>
              </a:rPr>
              <a:t>1957</a:t>
            </a:r>
            <a:r>
              <a:rPr lang="zh-CN" altLang="en-US" sz="1400" dirty="0" smtClean="0">
                <a:solidFill>
                  <a:schemeClr val="tx2"/>
                </a:solidFill>
              </a:rPr>
              <a:t>年加拿大多伦多大学，电子工程博士学位</a:t>
            </a:r>
            <a:r>
              <a:rPr lang="en-US" altLang="zh-CN" sz="1400" dirty="0" smtClean="0">
                <a:solidFill>
                  <a:schemeClr val="tx2"/>
                </a:solidFill>
              </a:rPr>
              <a:t>1996</a:t>
            </a:r>
            <a:r>
              <a:rPr lang="zh-CN" altLang="en-US" sz="1400" dirty="0" smtClean="0">
                <a:solidFill>
                  <a:schemeClr val="tx2"/>
                </a:solidFill>
              </a:rPr>
              <a:t>年至今，美国宾夕法尼亚州立大学电子工程系担任教授并任电磁学实验室主任</a:t>
            </a:r>
            <a:endParaRPr lang="zh-CN" altLang="en-US" sz="1400" dirty="0">
              <a:solidFill>
                <a:schemeClr val="tx2"/>
              </a:solidFill>
            </a:endParaRPr>
          </a:p>
        </p:txBody>
      </p:sp>
      <p:sp>
        <p:nvSpPr>
          <p:cNvPr id="13" name="TextBox 12"/>
          <p:cNvSpPr txBox="1"/>
          <p:nvPr/>
        </p:nvSpPr>
        <p:spPr>
          <a:xfrm>
            <a:off x="752148" y="116117"/>
            <a:ext cx="4792312"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“作者”：分析高产出的科研人员</a:t>
            </a:r>
          </a:p>
        </p:txBody>
      </p:sp>
      <p:pic>
        <p:nvPicPr>
          <p:cNvPr id="14" name="图片 12" descr="Raj Mittra professor.jpg"/>
          <p:cNvPicPr>
            <a:picLocks noChangeAspect="1"/>
          </p:cNvPicPr>
          <p:nvPr/>
        </p:nvPicPr>
        <p:blipFill>
          <a:blip r:embed="rId3" cstate="print"/>
          <a:srcRect/>
          <a:stretch>
            <a:fillRect/>
          </a:stretch>
        </p:blipFill>
        <p:spPr bwMode="auto">
          <a:xfrm>
            <a:off x="6221414" y="727755"/>
            <a:ext cx="1636485" cy="232024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机构分析.jpg"/>
          <p:cNvPicPr>
            <a:picLocks noChangeAspect="1"/>
          </p:cNvPicPr>
          <p:nvPr/>
        </p:nvPicPr>
        <p:blipFill>
          <a:blip r:embed="rId3" cstate="print"/>
          <a:srcRect/>
          <a:stretch>
            <a:fillRect/>
          </a:stretch>
        </p:blipFill>
        <p:spPr bwMode="auto">
          <a:xfrm>
            <a:off x="897165" y="1623998"/>
            <a:ext cx="6769100" cy="4148137"/>
          </a:xfrm>
          <a:prstGeom prst="rect">
            <a:avLst/>
          </a:prstGeom>
          <a:noFill/>
          <a:ln w="9525">
            <a:solidFill>
              <a:srgbClr val="BFA6E3"/>
            </a:solidFill>
            <a:miter lim="800000"/>
            <a:headEnd/>
            <a:tailEnd/>
          </a:ln>
        </p:spPr>
      </p:pic>
      <p:sp>
        <p:nvSpPr>
          <p:cNvPr id="4" name="TextBox 3"/>
          <p:cNvSpPr txBox="1"/>
          <p:nvPr/>
        </p:nvSpPr>
        <p:spPr>
          <a:xfrm>
            <a:off x="4544204" y="4268468"/>
            <a:ext cx="4454623" cy="1077218"/>
          </a:xfrm>
          <a:prstGeom prst="rect">
            <a:avLst/>
          </a:prstGeom>
          <a:solidFill>
            <a:schemeClr val="tx2">
              <a:lumMod val="20000"/>
              <a:lumOff val="80000"/>
            </a:schemeClr>
          </a:solidFill>
          <a:ln>
            <a:solidFill>
              <a:schemeClr val="tx2"/>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CN" altLang="zh-CN" sz="1600" b="1" dirty="0" smtClean="0">
                <a:solidFill>
                  <a:schemeClr val="tx2"/>
                </a:solidFill>
                <a:latin typeface="Arial Unicode MS" pitchFamily="34" charset="-122"/>
                <a:ea typeface="Arial Unicode MS" pitchFamily="34" charset="-122"/>
                <a:cs typeface="Arial Unicode MS" pitchFamily="34" charset="-122"/>
              </a:rPr>
              <a:t>对机构分析的作用</a:t>
            </a:r>
            <a:r>
              <a:rPr lang="zh-CN" altLang="en-US" sz="1600" b="1" dirty="0" smtClean="0">
                <a:solidFill>
                  <a:schemeClr val="tx2"/>
                </a:solidFill>
                <a:latin typeface="Arial Unicode MS" pitchFamily="34" charset="-122"/>
                <a:ea typeface="Arial Unicode MS" pitchFamily="34" charset="-122"/>
                <a:cs typeface="Arial Unicode MS" pitchFamily="34" charset="-122"/>
              </a:rPr>
              <a:t>：</a:t>
            </a:r>
            <a:endParaRPr lang="zh-CN" altLang="zh-CN" sz="1600" b="1" dirty="0" smtClean="0">
              <a:solidFill>
                <a:schemeClr val="tx2"/>
              </a:solidFill>
              <a:latin typeface="Arial Unicode MS" pitchFamily="34" charset="-122"/>
              <a:ea typeface="Arial Unicode MS" pitchFamily="34" charset="-122"/>
              <a:cs typeface="Arial Unicode MS" pitchFamily="34" charset="-122"/>
            </a:endParaRP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发现该领域高产出的大学及研究机构</a:t>
            </a: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发现深造的研究机构</a:t>
            </a:r>
          </a:p>
          <a:p>
            <a:pPr lvl="0">
              <a:buFont typeface="Arial" pitchFamily="34" charset="0"/>
              <a:buChar char="•"/>
            </a:pPr>
            <a:r>
              <a:rPr lang="en-US" altLang="zh-CN" sz="1600" dirty="0" smtClean="0">
                <a:solidFill>
                  <a:schemeClr val="tx2"/>
                </a:solidFill>
                <a:latin typeface="Arial Unicode MS" pitchFamily="34" charset="-122"/>
                <a:ea typeface="Arial Unicode MS" pitchFamily="34" charset="-122"/>
                <a:cs typeface="Arial Unicode MS" pitchFamily="34" charset="-122"/>
              </a:rPr>
              <a:t> </a:t>
            </a:r>
            <a:r>
              <a:rPr lang="zh-CN" altLang="zh-CN" sz="1600" dirty="0" smtClean="0">
                <a:solidFill>
                  <a:schemeClr val="tx2"/>
                </a:solidFill>
                <a:latin typeface="Arial Unicode MS" pitchFamily="34" charset="-122"/>
                <a:ea typeface="Arial Unicode MS" pitchFamily="34" charset="-122"/>
                <a:cs typeface="Arial Unicode MS" pitchFamily="34" charset="-122"/>
              </a:rPr>
              <a:t>有利于机构间的合作</a:t>
            </a:r>
            <a:endParaRPr lang="zh-CN" altLang="zh-CN" sz="1600" dirty="0">
              <a:solidFill>
                <a:schemeClr val="tx2"/>
              </a:solidFill>
              <a:latin typeface="Arial Unicode MS" pitchFamily="34" charset="-122"/>
              <a:ea typeface="Arial Unicode MS" pitchFamily="34" charset="-122"/>
              <a:cs typeface="Arial Unicode MS" pitchFamily="34" charset="-122"/>
            </a:endParaRPr>
          </a:p>
        </p:txBody>
      </p:sp>
      <p:sp>
        <p:nvSpPr>
          <p:cNvPr id="5" name="圆角矩形 17"/>
          <p:cNvSpPr>
            <a:spLocks noChangeArrowheads="1"/>
          </p:cNvSpPr>
          <p:nvPr/>
        </p:nvSpPr>
        <p:spPr bwMode="auto">
          <a:xfrm>
            <a:off x="2515706" y="2433667"/>
            <a:ext cx="3057779" cy="1267476"/>
          </a:xfrm>
          <a:prstGeom prst="roundRect">
            <a:avLst>
              <a:gd name="adj" fmla="val 16667"/>
            </a:avLst>
          </a:prstGeom>
          <a:noFill/>
          <a:ln w="28575" algn="ctr">
            <a:solidFill>
              <a:schemeClr val="tx2"/>
            </a:solidFill>
            <a:round/>
            <a:headEnd/>
            <a:tailEnd/>
          </a:ln>
        </p:spPr>
        <p:txBody>
          <a:bodyPr lIns="0" tIns="0" rIns="182880" bIns="0"/>
          <a:lstStyle/>
          <a:p>
            <a:pPr>
              <a:spcBef>
                <a:spcPct val="50000"/>
              </a:spcBef>
            </a:pPr>
            <a:endParaRPr lang="zh-CN" altLang="en-US" sz="2400"/>
          </a:p>
        </p:txBody>
      </p:sp>
      <p:sp>
        <p:nvSpPr>
          <p:cNvPr id="6" name="TextBox 5"/>
          <p:cNvSpPr txBox="1"/>
          <p:nvPr/>
        </p:nvSpPr>
        <p:spPr>
          <a:xfrm>
            <a:off x="998889" y="856344"/>
            <a:ext cx="4792312"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“机构”：分析高产出机构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4)">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292450" y="933897"/>
            <a:ext cx="6789737" cy="5657850"/>
          </a:xfrm>
          <a:prstGeom prst="rect">
            <a:avLst/>
          </a:prstGeom>
          <a:noFill/>
          <a:ln w="9525">
            <a:noFill/>
            <a:miter lim="800000"/>
            <a:headEnd/>
            <a:tailEnd/>
          </a:ln>
        </p:spPr>
      </p:pic>
      <p:sp>
        <p:nvSpPr>
          <p:cNvPr id="3" name="圆角矩形 12"/>
          <p:cNvSpPr>
            <a:spLocks noChangeArrowheads="1"/>
          </p:cNvSpPr>
          <p:nvPr/>
        </p:nvSpPr>
        <p:spPr bwMode="auto">
          <a:xfrm>
            <a:off x="1372706" y="3374587"/>
            <a:ext cx="1282700" cy="287337"/>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4" name="圆角矩形 13"/>
          <p:cNvSpPr>
            <a:spLocks noChangeArrowheads="1"/>
          </p:cNvSpPr>
          <p:nvPr/>
        </p:nvSpPr>
        <p:spPr bwMode="auto">
          <a:xfrm>
            <a:off x="1484232" y="3980687"/>
            <a:ext cx="4379530" cy="1346043"/>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5" name="矩形 8"/>
          <p:cNvSpPr/>
          <p:nvPr/>
        </p:nvSpPr>
        <p:spPr>
          <a:xfrm>
            <a:off x="1960758" y="4192469"/>
            <a:ext cx="130629" cy="1306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882773" y="188687"/>
            <a:ext cx="5387397"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“国家</a:t>
            </a:r>
            <a:r>
              <a:rPr lang="en-US" altLang="zh-CN" sz="2400" dirty="0" smtClean="0">
                <a:solidFill>
                  <a:schemeClr val="bg1"/>
                </a:solidFill>
                <a:latin typeface="Arial Unicode MS" pitchFamily="34" charset="-122"/>
                <a:ea typeface="Arial Unicode MS" pitchFamily="34" charset="-122"/>
                <a:cs typeface="Arial Unicode MS" pitchFamily="34" charset="-122"/>
              </a:rPr>
              <a:t>/</a:t>
            </a:r>
            <a:r>
              <a:rPr lang="zh-CN" altLang="en-US" sz="2400" dirty="0" smtClean="0">
                <a:solidFill>
                  <a:schemeClr val="bg1"/>
                </a:solidFill>
                <a:latin typeface="Arial Unicode MS" pitchFamily="34" charset="-122"/>
                <a:ea typeface="Arial Unicode MS" pitchFamily="34" charset="-122"/>
                <a:cs typeface="Arial Unicode MS" pitchFamily="34" charset="-122"/>
              </a:rPr>
              <a:t>地区”：分析高产出国家或地区</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 y="1"/>
            <a:ext cx="9730099" cy="8026400"/>
          </a:xfrm>
          <a:prstGeom prst="rect">
            <a:avLst/>
          </a:prstGeom>
          <a:noFill/>
          <a:ln w="9525">
            <a:noFill/>
            <a:miter lim="800000"/>
            <a:headEnd/>
            <a:tailEnd/>
          </a:ln>
        </p:spPr>
      </p:pic>
      <p:sp>
        <p:nvSpPr>
          <p:cNvPr id="3" name="TextBox 2"/>
          <p:cNvSpPr txBox="1"/>
          <p:nvPr/>
        </p:nvSpPr>
        <p:spPr>
          <a:xfrm>
            <a:off x="2608222" y="454449"/>
            <a:ext cx="5416077" cy="1882567"/>
          </a:xfrm>
          <a:prstGeom prst="rect">
            <a:avLst/>
          </a:prstGeom>
          <a:solidFill>
            <a:schemeClr val="tx2">
              <a:lumMod val="20000"/>
              <a:lumOff val="80000"/>
            </a:schemeClr>
          </a:solidFill>
          <a:ln>
            <a:solidFill>
              <a:schemeClr val="tx2"/>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Aft>
                <a:spcPts val="1000"/>
              </a:spcAft>
            </a:pPr>
            <a:r>
              <a:rPr lang="zh-CN" altLang="en-US" b="1" dirty="0" smtClean="0">
                <a:solidFill>
                  <a:schemeClr val="tx2"/>
                </a:solidFill>
                <a:latin typeface="Arial Unicode MS" pitchFamily="34" charset="-122"/>
                <a:ea typeface="Arial Unicode MS" pitchFamily="34" charset="-122"/>
                <a:cs typeface="Arial Unicode MS" pitchFamily="34" charset="-122"/>
              </a:rPr>
              <a:t>继续利用“分析检索结果”分析我国在该领域：</a:t>
            </a:r>
            <a:endParaRPr lang="en-US" altLang="zh-CN" b="1" dirty="0" smtClean="0">
              <a:solidFill>
                <a:schemeClr val="tx2"/>
              </a:solidFill>
              <a:latin typeface="Arial Unicode MS" pitchFamily="34" charset="-122"/>
              <a:ea typeface="Arial Unicode MS" pitchFamily="34" charset="-122"/>
              <a:cs typeface="Arial Unicode MS" pitchFamily="34" charset="-122"/>
            </a:endParaRPr>
          </a:p>
          <a:p>
            <a:pPr>
              <a:buFont typeface="Wingdings" pitchFamily="2" charset="2"/>
              <a:buChar char="Ø"/>
            </a:pPr>
            <a:r>
              <a:rPr lang="en-US" altLang="zh-CN" dirty="0" smtClean="0">
                <a:solidFill>
                  <a:schemeClr val="tx2"/>
                </a:solidFill>
                <a:latin typeface="Arial Unicode MS" pitchFamily="34" charset="-122"/>
                <a:ea typeface="Arial Unicode MS" pitchFamily="34" charset="-122"/>
                <a:cs typeface="Arial Unicode MS" pitchFamily="34" charset="-122"/>
              </a:rPr>
              <a:t> </a:t>
            </a:r>
            <a:r>
              <a:rPr lang="zh-CN" altLang="zh-CN" dirty="0" smtClean="0">
                <a:solidFill>
                  <a:schemeClr val="tx2"/>
                </a:solidFill>
                <a:latin typeface="Arial Unicode MS" pitchFamily="34" charset="-122"/>
                <a:ea typeface="Arial Unicode MS" pitchFamily="34" charset="-122"/>
                <a:cs typeface="Arial Unicode MS" pitchFamily="34" charset="-122"/>
              </a:rPr>
              <a:t>该课题</a:t>
            </a:r>
            <a:r>
              <a:rPr lang="zh-CN" altLang="en-US" dirty="0" smtClean="0">
                <a:solidFill>
                  <a:schemeClr val="tx2"/>
                </a:solidFill>
                <a:latin typeface="Arial Unicode MS" pitchFamily="34" charset="-122"/>
                <a:ea typeface="Arial Unicode MS" pitchFamily="34" charset="-122"/>
                <a:cs typeface="Arial Unicode MS" pitchFamily="34" charset="-122"/>
              </a:rPr>
              <a:t>的</a:t>
            </a:r>
            <a:r>
              <a:rPr lang="zh-CN" altLang="zh-CN" dirty="0" smtClean="0">
                <a:solidFill>
                  <a:schemeClr val="tx2"/>
                </a:solidFill>
                <a:latin typeface="Arial Unicode MS" pitchFamily="34" charset="-122"/>
                <a:ea typeface="Arial Unicode MS" pitchFamily="34" charset="-122"/>
                <a:cs typeface="Arial Unicode MS" pitchFamily="34" charset="-122"/>
              </a:rPr>
              <a:t>发展趋势</a:t>
            </a:r>
            <a:r>
              <a:rPr lang="zh-CN" altLang="en-US" dirty="0" smtClean="0">
                <a:solidFill>
                  <a:schemeClr val="tx2"/>
                </a:solidFill>
                <a:latin typeface="Arial Unicode MS" pitchFamily="34" charset="-122"/>
                <a:ea typeface="Arial Unicode MS" pitchFamily="34" charset="-122"/>
                <a:cs typeface="Arial Unicode MS" pitchFamily="34" charset="-122"/>
              </a:rPr>
              <a:t>；</a:t>
            </a:r>
            <a:endParaRPr lang="en-US" altLang="zh-CN" dirty="0" smtClean="0">
              <a:solidFill>
                <a:schemeClr val="tx2"/>
              </a:solidFill>
              <a:latin typeface="Arial Unicode MS" pitchFamily="34" charset="-122"/>
              <a:ea typeface="Arial Unicode MS" pitchFamily="34" charset="-122"/>
              <a:cs typeface="Arial Unicode MS" pitchFamily="34" charset="-122"/>
            </a:endParaRPr>
          </a:p>
          <a:p>
            <a:pPr>
              <a:buFont typeface="Wingdings" pitchFamily="2" charset="2"/>
              <a:buChar char="Ø"/>
            </a:pPr>
            <a:r>
              <a:rPr lang="en-US" altLang="zh-CN" dirty="0" smtClean="0">
                <a:solidFill>
                  <a:schemeClr val="tx2"/>
                </a:solidFill>
                <a:latin typeface="Arial Unicode MS" pitchFamily="34" charset="-122"/>
                <a:ea typeface="Arial Unicode MS" pitchFamily="34" charset="-122"/>
                <a:cs typeface="Arial Unicode MS" pitchFamily="34" charset="-122"/>
              </a:rPr>
              <a:t> </a:t>
            </a:r>
            <a:r>
              <a:rPr lang="zh-CN" altLang="zh-CN" dirty="0" smtClean="0">
                <a:solidFill>
                  <a:schemeClr val="tx2"/>
                </a:solidFill>
                <a:latin typeface="Arial Unicode MS" pitchFamily="34" charset="-122"/>
                <a:ea typeface="Arial Unicode MS" pitchFamily="34" charset="-122"/>
                <a:cs typeface="Arial Unicode MS" pitchFamily="34" charset="-122"/>
              </a:rPr>
              <a:t>引领机构，高影响力作者；</a:t>
            </a:r>
            <a:endParaRPr lang="en-US" altLang="zh-CN" dirty="0" smtClean="0">
              <a:solidFill>
                <a:schemeClr val="tx2"/>
              </a:solidFill>
              <a:latin typeface="Arial Unicode MS" pitchFamily="34" charset="-122"/>
              <a:ea typeface="Arial Unicode MS" pitchFamily="34" charset="-122"/>
              <a:cs typeface="Arial Unicode MS" pitchFamily="34" charset="-122"/>
            </a:endParaRPr>
          </a:p>
          <a:p>
            <a:pPr lvl="0">
              <a:buFont typeface="Wingdings" pitchFamily="2" charset="2"/>
              <a:buChar char="Ø"/>
            </a:pPr>
            <a:r>
              <a:rPr lang="en-US" altLang="zh-CN" dirty="0" smtClean="0">
                <a:solidFill>
                  <a:schemeClr val="tx2"/>
                </a:solidFill>
                <a:latin typeface="Arial Unicode MS" pitchFamily="34" charset="-122"/>
                <a:ea typeface="Arial Unicode MS" pitchFamily="34" charset="-122"/>
                <a:cs typeface="Arial Unicode MS" pitchFamily="34" charset="-122"/>
              </a:rPr>
              <a:t> </a:t>
            </a:r>
            <a:r>
              <a:rPr lang="zh-CN" altLang="zh-CN" dirty="0" smtClean="0">
                <a:solidFill>
                  <a:schemeClr val="tx2"/>
                </a:solidFill>
                <a:latin typeface="Arial Unicode MS" pitchFamily="34" charset="-122"/>
                <a:ea typeface="Arial Unicode MS" pitchFamily="34" charset="-122"/>
                <a:cs typeface="Arial Unicode MS" pitchFamily="34" charset="-122"/>
              </a:rPr>
              <a:t>经常发表的期刊； </a:t>
            </a:r>
          </a:p>
          <a:p>
            <a:pPr lvl="0">
              <a:buFont typeface="Wingdings" pitchFamily="2" charset="2"/>
              <a:buChar char="Ø"/>
            </a:pPr>
            <a:r>
              <a:rPr lang="en-US" altLang="zh-CN" dirty="0" smtClean="0">
                <a:solidFill>
                  <a:schemeClr val="tx2"/>
                </a:solidFill>
                <a:latin typeface="Arial Unicode MS" pitchFamily="34" charset="-122"/>
                <a:ea typeface="Arial Unicode MS" pitchFamily="34" charset="-122"/>
                <a:cs typeface="Arial Unicode MS" pitchFamily="34" charset="-122"/>
              </a:rPr>
              <a:t> </a:t>
            </a:r>
            <a:r>
              <a:rPr lang="zh-CN" altLang="zh-CN" dirty="0" smtClean="0">
                <a:solidFill>
                  <a:schemeClr val="tx2"/>
                </a:solidFill>
                <a:latin typeface="Arial Unicode MS" pitchFamily="34" charset="-122"/>
                <a:ea typeface="Arial Unicode MS" pitchFamily="34" charset="-122"/>
                <a:cs typeface="Arial Unicode MS" pitchFamily="34" charset="-122"/>
              </a:rPr>
              <a:t>基金资助项目；</a:t>
            </a:r>
          </a:p>
          <a:p>
            <a:pPr>
              <a:buFont typeface="Wingdings" pitchFamily="2" charset="2"/>
              <a:buChar char="Ø"/>
            </a:pPr>
            <a:r>
              <a:rPr lang="en-US" altLang="zh-CN" dirty="0" smtClean="0">
                <a:solidFill>
                  <a:schemeClr val="tx2"/>
                </a:solidFill>
                <a:latin typeface="Arial Unicode MS" pitchFamily="34" charset="-122"/>
                <a:ea typeface="Arial Unicode MS" pitchFamily="34" charset="-122"/>
                <a:cs typeface="Arial Unicode MS" pitchFamily="34" charset="-122"/>
              </a:rPr>
              <a:t> </a:t>
            </a:r>
            <a:r>
              <a:rPr lang="zh-CN" altLang="zh-CN" dirty="0" smtClean="0">
                <a:solidFill>
                  <a:schemeClr val="tx2"/>
                </a:solidFill>
                <a:latin typeface="Arial Unicode MS" pitchFamily="34" charset="-122"/>
                <a:ea typeface="Arial Unicode MS" pitchFamily="34" charset="-122"/>
                <a:cs typeface="Arial Unicode MS" pitchFamily="34" charset="-122"/>
              </a:rPr>
              <a:t>合作的国家和机构……</a:t>
            </a:r>
          </a:p>
        </p:txBody>
      </p:sp>
      <p:sp>
        <p:nvSpPr>
          <p:cNvPr id="4" name="圆角矩形 11"/>
          <p:cNvSpPr>
            <a:spLocks noChangeArrowheads="1"/>
          </p:cNvSpPr>
          <p:nvPr/>
        </p:nvSpPr>
        <p:spPr bwMode="auto">
          <a:xfrm>
            <a:off x="271237" y="1307654"/>
            <a:ext cx="1379276" cy="277220"/>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dirty="0"/>
          </a:p>
        </p:txBody>
      </p:sp>
      <p:sp>
        <p:nvSpPr>
          <p:cNvPr id="5" name="圆角矩形 11"/>
          <p:cNvSpPr>
            <a:spLocks noChangeArrowheads="1"/>
          </p:cNvSpPr>
          <p:nvPr/>
        </p:nvSpPr>
        <p:spPr bwMode="auto">
          <a:xfrm>
            <a:off x="8356970" y="1921311"/>
            <a:ext cx="968991" cy="193344"/>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strVal val="#ppt_w*0.70"/>
                                          </p:val>
                                        </p:tav>
                                        <p:tav tm="100000">
                                          <p:val>
                                            <p:strVal val="#ppt_w"/>
                                          </p:val>
                                        </p:tav>
                                      </p:tavLst>
                                    </p:anim>
                                    <p:anim calcmode="lin" valueType="num">
                                      <p:cBhvr>
                                        <p:cTn id="24" dur="1000" fill="hold"/>
                                        <p:tgtEl>
                                          <p:spTgt spid="3"/>
                                        </p:tgtEl>
                                        <p:attrNameLst>
                                          <p:attrName>ppt_h</p:attrName>
                                        </p:attrNameLst>
                                      </p:cBhvr>
                                      <p:tavLst>
                                        <p:tav tm="0">
                                          <p:val>
                                            <p:strVal val="#ppt_h"/>
                                          </p:val>
                                        </p:tav>
                                        <p:tav tm="100000">
                                          <p:val>
                                            <p:strVal val="#ppt_h"/>
                                          </p:val>
                                        </p:tav>
                                      </p:tavLst>
                                    </p:anim>
                                    <p:animEffect transition="in" filter="fade">
                                      <p:cBhvr>
                                        <p:cTn id="2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827304"/>
            <a:ext cx="8345713" cy="8083075"/>
          </a:xfrm>
          <a:prstGeom prst="rect">
            <a:avLst/>
          </a:prstGeom>
          <a:noFill/>
          <a:ln w="9525">
            <a:noFill/>
            <a:miter lim="800000"/>
            <a:headEnd/>
            <a:tailEnd/>
          </a:ln>
        </p:spPr>
      </p:pic>
      <p:sp>
        <p:nvSpPr>
          <p:cNvPr id="3" name="圆角矩形 11"/>
          <p:cNvSpPr>
            <a:spLocks noChangeArrowheads="1"/>
          </p:cNvSpPr>
          <p:nvPr/>
        </p:nvSpPr>
        <p:spPr bwMode="auto">
          <a:xfrm>
            <a:off x="1969409" y="1162501"/>
            <a:ext cx="1379276" cy="277220"/>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dirty="0"/>
          </a:p>
        </p:txBody>
      </p:sp>
      <p:pic>
        <p:nvPicPr>
          <p:cNvPr id="10243" name="Picture 3"/>
          <p:cNvPicPr>
            <a:picLocks noChangeAspect="1" noChangeArrowheads="1"/>
          </p:cNvPicPr>
          <p:nvPr/>
        </p:nvPicPr>
        <p:blipFill>
          <a:blip r:embed="rId3" cstate="print"/>
          <a:srcRect/>
          <a:stretch>
            <a:fillRect/>
          </a:stretch>
        </p:blipFill>
        <p:spPr bwMode="auto">
          <a:xfrm>
            <a:off x="4105279" y="1099896"/>
            <a:ext cx="1543050" cy="2190750"/>
          </a:xfrm>
          <a:prstGeom prst="rect">
            <a:avLst/>
          </a:prstGeom>
          <a:noFill/>
          <a:ln w="19050">
            <a:solidFill>
              <a:schemeClr val="tx2"/>
            </a:solidFill>
            <a:miter lim="800000"/>
            <a:headEnd/>
            <a:tailEnd/>
          </a:ln>
        </p:spPr>
      </p:pic>
      <p:sp>
        <p:nvSpPr>
          <p:cNvPr id="5" name="Right Arrow 4"/>
          <p:cNvSpPr/>
          <p:nvPr/>
        </p:nvSpPr>
        <p:spPr>
          <a:xfrm>
            <a:off x="3454392" y="1175649"/>
            <a:ext cx="566057" cy="27577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圆角矩形 11"/>
          <p:cNvSpPr>
            <a:spLocks noChangeArrowheads="1"/>
          </p:cNvSpPr>
          <p:nvPr/>
        </p:nvSpPr>
        <p:spPr bwMode="auto">
          <a:xfrm>
            <a:off x="4037695" y="1953529"/>
            <a:ext cx="1680934" cy="310683"/>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dirty="0"/>
          </a:p>
        </p:txBody>
      </p:sp>
      <p:sp>
        <p:nvSpPr>
          <p:cNvPr id="9" name="TextBox 8"/>
          <p:cNvSpPr txBox="1"/>
          <p:nvPr/>
        </p:nvSpPr>
        <p:spPr>
          <a:xfrm>
            <a:off x="2309028" y="225437"/>
            <a:ext cx="4464683"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②</a:t>
            </a:r>
            <a:r>
              <a:rPr lang="zh-CN" altLang="en-US" sz="2400" dirty="0" smtClean="0">
                <a:solidFill>
                  <a:schemeClr val="bg1"/>
                </a:solidFill>
                <a:latin typeface="Arial Unicode MS" pitchFamily="34" charset="-122"/>
                <a:ea typeface="Arial Unicode MS" pitchFamily="34" charset="-122"/>
                <a:cs typeface="Arial Unicode MS" pitchFamily="34" charset="-122"/>
              </a:rPr>
              <a:t>高影响力文献</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0243"/>
                                        </p:tgtEl>
                                        <p:attrNameLst>
                                          <p:attrName>style.visibility</p:attrName>
                                        </p:attrNameLst>
                                      </p:cBhvr>
                                      <p:to>
                                        <p:strVal val="visible"/>
                                      </p:to>
                                    </p:set>
                                    <p:animEffect transition="in" filter="fade">
                                      <p:cBhvr>
                                        <p:cTn id="18" dur="500"/>
                                        <p:tgtEl>
                                          <p:spTgt spid="10243"/>
                                        </p:tgtEl>
                                      </p:cBhvr>
                                    </p:animEffect>
                                  </p:childTnLst>
                                </p:cTn>
                              </p:par>
                            </p:childTnLst>
                          </p:cTn>
                        </p:par>
                        <p:par>
                          <p:cTn id="19" fill="hold">
                            <p:stCondLst>
                              <p:cond delay="2000"/>
                            </p:stCondLst>
                            <p:childTnLst>
                              <p:par>
                                <p:cTn id="20" presetID="37"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900" decel="100000" fill="hold"/>
                                        <p:tgtEl>
                                          <p:spTgt spid="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8" descr="检索结果排序页面.jpg"/>
          <p:cNvPicPr>
            <a:picLocks noChangeAspect="1"/>
          </p:cNvPicPr>
          <p:nvPr/>
        </p:nvPicPr>
        <p:blipFill>
          <a:blip r:embed="rId2" cstate="print"/>
          <a:srcRect/>
          <a:stretch>
            <a:fillRect/>
          </a:stretch>
        </p:blipFill>
        <p:spPr bwMode="auto">
          <a:xfrm>
            <a:off x="827088" y="0"/>
            <a:ext cx="7575550" cy="7893050"/>
          </a:xfrm>
          <a:prstGeom prst="rect">
            <a:avLst/>
          </a:prstGeom>
          <a:noFill/>
          <a:ln w="9525">
            <a:noFill/>
            <a:miter lim="800000"/>
            <a:headEnd/>
            <a:tailEnd/>
          </a:ln>
        </p:spPr>
      </p:pic>
      <p:sp>
        <p:nvSpPr>
          <p:cNvPr id="11" name="圆角矩形 21"/>
          <p:cNvSpPr>
            <a:spLocks noChangeArrowheads="1"/>
          </p:cNvSpPr>
          <p:nvPr/>
        </p:nvSpPr>
        <p:spPr bwMode="auto">
          <a:xfrm>
            <a:off x="2718027" y="1018510"/>
            <a:ext cx="1292225" cy="242887"/>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sp>
        <p:nvSpPr>
          <p:cNvPr id="12" name="Down Arrow 11"/>
          <p:cNvSpPr>
            <a:spLocks noChangeArrowheads="1"/>
          </p:cNvSpPr>
          <p:nvPr/>
        </p:nvSpPr>
        <p:spPr bwMode="auto">
          <a:xfrm>
            <a:off x="6948488" y="1773238"/>
            <a:ext cx="287337" cy="4032250"/>
          </a:xfrm>
          <a:prstGeom prst="downArrow">
            <a:avLst>
              <a:gd name="adj1" fmla="val 50000"/>
              <a:gd name="adj2" fmla="val 50091"/>
            </a:avLst>
          </a:prstGeom>
          <a:solidFill>
            <a:schemeClr val="tx2"/>
          </a:solidFill>
          <a:ln w="9525" algn="ctr">
            <a:noFill/>
            <a:round/>
            <a:headEnd/>
            <a:tailEnd/>
          </a:ln>
        </p:spPr>
        <p:txBody>
          <a:bodyPr lIns="0" tIns="0" rIns="182880" bIns="0"/>
          <a:lstStyle/>
          <a:p>
            <a:pPr>
              <a:spcBef>
                <a:spcPct val="50000"/>
              </a:spcBef>
            </a:pPr>
            <a:endParaRPr lang="en-US" sz="2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450" decel="100000" fill="hold"/>
                                        <p:tgtEl>
                                          <p:spTgt spid="1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477828" cy="7832364"/>
          </a:xfrm>
          <a:prstGeom prst="rect">
            <a:avLst/>
          </a:prstGeom>
          <a:noFill/>
          <a:ln w="9525">
            <a:noFill/>
            <a:miter lim="800000"/>
            <a:headEnd/>
            <a:tailEnd/>
          </a:ln>
        </p:spPr>
      </p:pic>
      <p:sp>
        <p:nvSpPr>
          <p:cNvPr id="3" name="矩形 11"/>
          <p:cNvSpPr/>
          <p:nvPr/>
        </p:nvSpPr>
        <p:spPr>
          <a:xfrm>
            <a:off x="238538" y="3565456"/>
            <a:ext cx="1895061" cy="173225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396114" y="689889"/>
            <a:ext cx="4464683"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②</a:t>
            </a:r>
            <a:r>
              <a:rPr lang="zh-CN" altLang="en-US" sz="2400" dirty="0" smtClean="0">
                <a:solidFill>
                  <a:srgbClr val="FFFF00"/>
                </a:solidFill>
                <a:latin typeface="Arial Unicode MS" pitchFamily="34" charset="-122"/>
                <a:ea typeface="Arial Unicode MS" pitchFamily="34" charset="-122"/>
                <a:cs typeface="Arial Unicode MS" pitchFamily="34" charset="-122"/>
              </a:rPr>
              <a:t>具体学科中的</a:t>
            </a:r>
            <a:r>
              <a:rPr lang="zh-CN" altLang="en-US" sz="2400" dirty="0" smtClean="0">
                <a:solidFill>
                  <a:schemeClr val="bg1"/>
                </a:solidFill>
                <a:latin typeface="Arial Unicode MS" pitchFamily="34" charset="-122"/>
                <a:ea typeface="Arial Unicode MS" pitchFamily="34" charset="-122"/>
                <a:cs typeface="Arial Unicode MS" pitchFamily="34" charset="-122"/>
              </a:rPr>
              <a:t>高影响力文献</a:t>
            </a:r>
          </a:p>
        </p:txBody>
      </p:sp>
      <p:sp>
        <p:nvSpPr>
          <p:cNvPr id="5" name="矩形 8"/>
          <p:cNvSpPr/>
          <p:nvPr/>
        </p:nvSpPr>
        <p:spPr>
          <a:xfrm>
            <a:off x="412574" y="3863900"/>
            <a:ext cx="107075" cy="11599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58055" y="348337"/>
            <a:ext cx="9175261" cy="6023428"/>
          </a:xfrm>
          <a:prstGeom prst="rect">
            <a:avLst/>
          </a:prstGeom>
          <a:noFill/>
          <a:ln w="9525">
            <a:noFill/>
            <a:miter lim="800000"/>
            <a:headEnd/>
            <a:tailEnd/>
          </a:ln>
        </p:spPr>
      </p:pic>
      <p:sp>
        <p:nvSpPr>
          <p:cNvPr id="3" name="矩形 11"/>
          <p:cNvSpPr/>
          <p:nvPr/>
        </p:nvSpPr>
        <p:spPr>
          <a:xfrm>
            <a:off x="72570" y="1524000"/>
            <a:ext cx="1596571" cy="43543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17"/>
          <p:cNvSpPr>
            <a:spLocks noChangeArrowheads="1"/>
          </p:cNvSpPr>
          <p:nvPr/>
        </p:nvSpPr>
        <p:spPr bwMode="auto">
          <a:xfrm>
            <a:off x="7829516" y="2336805"/>
            <a:ext cx="1009690" cy="159657"/>
          </a:xfrm>
          <a:prstGeom prst="roundRect">
            <a:avLst>
              <a:gd name="adj" fmla="val 16667"/>
            </a:avLst>
          </a:prstGeom>
          <a:noFill/>
          <a:ln w="28575" algn="ctr">
            <a:solidFill>
              <a:schemeClr val="tx2"/>
            </a:solidFill>
            <a:round/>
            <a:headEnd/>
            <a:tailEnd/>
          </a:ln>
        </p:spPr>
        <p:txBody>
          <a:bodyPr lIns="0" tIns="0" rIns="182880" bIns="0"/>
          <a:lstStyle/>
          <a:p>
            <a:pPr>
              <a:spcBef>
                <a:spcPct val="50000"/>
              </a:spcBef>
            </a:pPr>
            <a:endParaRPr lang="zh-CN" altLang="en-US" sz="2400"/>
          </a:p>
        </p:txBody>
      </p:sp>
      <p:cxnSp>
        <p:nvCxnSpPr>
          <p:cNvPr id="5" name="Elbow Connector 4"/>
          <p:cNvCxnSpPr/>
          <p:nvPr/>
        </p:nvCxnSpPr>
        <p:spPr>
          <a:xfrm>
            <a:off x="4775219" y="1335303"/>
            <a:ext cx="3017520" cy="1097280"/>
          </a:xfrm>
          <a:prstGeom prst="bentConnector3">
            <a:avLst>
              <a:gd name="adj1" fmla="val 327"/>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294516" y="922126"/>
            <a:ext cx="4464683"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③ </a:t>
            </a:r>
            <a:r>
              <a:rPr lang="zh-CN" altLang="en-US" sz="2400" dirty="0" smtClean="0">
                <a:solidFill>
                  <a:schemeClr val="bg1"/>
                </a:solidFill>
                <a:latin typeface="Arial Unicode MS" pitchFamily="34" charset="-122"/>
                <a:ea typeface="Arial Unicode MS" pitchFamily="34" charset="-122"/>
                <a:cs typeface="Arial Unicode MS" pitchFamily="34" charset="-122"/>
              </a:rPr>
              <a:t>热点研究</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7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500"/>
                            </p:stCondLst>
                            <p:childTnLst>
                              <p:par>
                                <p:cTn id="21" presetID="21"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4)">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0" y="-1393370"/>
            <a:ext cx="9144000" cy="10690804"/>
          </a:xfrm>
          <a:prstGeom prst="rect">
            <a:avLst/>
          </a:prstGeom>
          <a:noFill/>
          <a:ln w="9525">
            <a:noFill/>
            <a:miter lim="800000"/>
            <a:headEnd/>
            <a:tailEnd/>
          </a:ln>
        </p:spPr>
      </p:pic>
      <p:sp>
        <p:nvSpPr>
          <p:cNvPr id="3" name="Rectangle 2"/>
          <p:cNvSpPr/>
          <p:nvPr/>
        </p:nvSpPr>
        <p:spPr>
          <a:xfrm>
            <a:off x="188686" y="2104594"/>
            <a:ext cx="8752114" cy="5515269"/>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3"/>
          <p:cNvSpPr/>
          <p:nvPr/>
        </p:nvSpPr>
        <p:spPr>
          <a:xfrm>
            <a:off x="6408057" y="2184429"/>
            <a:ext cx="2341110" cy="5304811"/>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4"/>
          <p:cNvSpPr/>
          <p:nvPr/>
        </p:nvSpPr>
        <p:spPr>
          <a:xfrm>
            <a:off x="6154064" y="2946421"/>
            <a:ext cx="1454670" cy="1161122"/>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5"/>
          <p:cNvSpPr/>
          <p:nvPr/>
        </p:nvSpPr>
        <p:spPr>
          <a:xfrm>
            <a:off x="6277434" y="5283219"/>
            <a:ext cx="1409212" cy="384617"/>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24110" y="3512497"/>
            <a:ext cx="4557491" cy="707865"/>
          </a:xfrm>
          <a:prstGeom prst="rect">
            <a:avLst/>
          </a:prstGeom>
          <a:solidFill>
            <a:srgbClr val="003399"/>
          </a:solidFill>
        </p:spPr>
        <p:txBody>
          <a:bodyPr wrap="square" rtlCol="0">
            <a:spAutoFit/>
          </a:bodyPr>
          <a:lstStyle/>
          <a:p>
            <a:pPr marL="0" lvl="1"/>
            <a:r>
              <a:rPr lang="zh-CN" altLang="en-US" sz="2000" dirty="0" smtClean="0">
                <a:solidFill>
                  <a:schemeClr val="bg1"/>
                </a:solidFill>
                <a:latin typeface="Arial Unicode MS" pitchFamily="34" charset="-122"/>
                <a:ea typeface="Arial Unicode MS" pitchFamily="34" charset="-122"/>
                <a:cs typeface="Arial Unicode MS" pitchFamily="34" charset="-122"/>
              </a:rPr>
              <a:t>高影响力是对总被引频次的关注；</a:t>
            </a:r>
            <a:endParaRPr lang="en-US" altLang="zh-CN" sz="2000" dirty="0" smtClean="0">
              <a:solidFill>
                <a:schemeClr val="bg1"/>
              </a:solidFill>
              <a:latin typeface="Arial Unicode MS" pitchFamily="34" charset="-122"/>
              <a:ea typeface="Arial Unicode MS" pitchFamily="34" charset="-122"/>
              <a:cs typeface="Arial Unicode MS" pitchFamily="34" charset="-122"/>
            </a:endParaRPr>
          </a:p>
          <a:p>
            <a:pPr marL="0" lvl="1"/>
            <a:r>
              <a:rPr lang="zh-CN" altLang="en-US" sz="2000" dirty="0" smtClean="0">
                <a:solidFill>
                  <a:schemeClr val="bg1"/>
                </a:solidFill>
                <a:latin typeface="Arial Unicode MS" pitchFamily="34" charset="-122"/>
                <a:ea typeface="Arial Unicode MS" pitchFamily="34" charset="-122"/>
                <a:cs typeface="Arial Unicode MS" pitchFamily="34" charset="-122"/>
              </a:rPr>
              <a:t>高热点是对最近几年被引频次的关注</a:t>
            </a:r>
            <a:endParaRPr lang="en-US" altLang="zh-CN" sz="2000" dirty="0" smtClean="0">
              <a:solidFill>
                <a:schemeClr val="bg1"/>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25 E" pathEditMode="relative" ptsTypes="">
                                      <p:cBhvr>
                                        <p:cTn id="6" dur="1000" fill="hold"/>
                                        <p:tgtEl>
                                          <p:spTgt spid="1433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amond(i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i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amond(i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rot="21427732">
            <a:off x="4009764" y="2718963"/>
            <a:ext cx="2725019" cy="1752285"/>
            <a:chOff x="4037244" y="2751476"/>
            <a:chExt cx="2725019" cy="1752285"/>
          </a:xfrm>
        </p:grpSpPr>
        <p:pic>
          <p:nvPicPr>
            <p:cNvPr id="5122" name="Picture 2"/>
            <p:cNvPicPr>
              <a:picLocks noChangeAspect="1" noChangeArrowheads="1"/>
            </p:cNvPicPr>
            <p:nvPr/>
          </p:nvPicPr>
          <p:blipFill>
            <a:blip r:embed="rId2" cstate="print"/>
            <a:srcRect/>
            <a:stretch>
              <a:fillRect/>
            </a:stretch>
          </p:blipFill>
          <p:spPr bwMode="auto">
            <a:xfrm rot="20693044">
              <a:off x="4037244" y="2751476"/>
              <a:ext cx="1617493" cy="1752285"/>
            </a:xfrm>
            <a:prstGeom prst="rect">
              <a:avLst/>
            </a:prstGeom>
            <a:noFill/>
            <a:ln w="9525">
              <a:noFill/>
              <a:miter lim="800000"/>
              <a:headEnd/>
              <a:tailEnd/>
            </a:ln>
          </p:spPr>
        </p:pic>
        <p:sp>
          <p:nvSpPr>
            <p:cNvPr id="13" name="TextBox 12"/>
            <p:cNvSpPr txBox="1"/>
            <p:nvPr/>
          </p:nvSpPr>
          <p:spPr>
            <a:xfrm rot="172268">
              <a:off x="5429847" y="2754975"/>
              <a:ext cx="1332416" cy="307777"/>
            </a:xfrm>
            <a:prstGeom prst="rect">
              <a:avLst/>
            </a:prstGeom>
            <a:noFill/>
          </p:spPr>
          <p:txBody>
            <a:bodyPr wrap="none" rtlCol="0">
              <a:spAutoFit/>
            </a:bodyPr>
            <a:lstStyle/>
            <a:p>
              <a:r>
                <a:rPr lang="zh-CN" altLang="zh-CN" sz="1400" b="1" dirty="0" smtClean="0">
                  <a:solidFill>
                    <a:schemeClr val="tx2"/>
                  </a:solidFill>
                </a:rPr>
                <a:t>在</a:t>
              </a:r>
              <a:r>
                <a:rPr lang="en-US" altLang="zh-CN" sz="1400" b="1" dirty="0" smtClean="0">
                  <a:solidFill>
                    <a:schemeClr val="tx2"/>
                  </a:solidFill>
                </a:rPr>
                <a:t>WOS</a:t>
              </a:r>
              <a:r>
                <a:rPr lang="zh-CN" altLang="zh-CN" sz="1400" b="1" dirty="0" smtClean="0">
                  <a:solidFill>
                    <a:schemeClr val="tx2"/>
                  </a:solidFill>
                </a:rPr>
                <a:t>中寻找</a:t>
              </a:r>
              <a:endParaRPr lang="zh-CN" altLang="en-US" sz="1400" b="1" dirty="0" smtClean="0">
                <a:solidFill>
                  <a:schemeClr val="tx2"/>
                </a:solidFill>
              </a:endParaRPr>
            </a:p>
          </p:txBody>
        </p:sp>
      </p:grpSp>
      <p:sp>
        <p:nvSpPr>
          <p:cNvPr id="24" name="TextBox 23"/>
          <p:cNvSpPr txBox="1"/>
          <p:nvPr/>
        </p:nvSpPr>
        <p:spPr>
          <a:xfrm>
            <a:off x="224970" y="2126342"/>
            <a:ext cx="2577950" cy="338554"/>
          </a:xfrm>
          <a:prstGeom prst="rect">
            <a:avLst/>
          </a:prstGeom>
          <a:noFill/>
        </p:spPr>
        <p:txBody>
          <a:bodyPr wrap="none" rtlCol="0">
            <a:spAutoFit/>
          </a:bodyPr>
          <a:lstStyle/>
          <a:p>
            <a:r>
              <a:rPr lang="zh-CN" altLang="en-US" sz="1600" b="1" dirty="0" smtClean="0">
                <a:solidFill>
                  <a:schemeClr val="tx2"/>
                </a:solidFill>
                <a:latin typeface="Arial Unicode MS" pitchFamily="34" charset="-122"/>
                <a:ea typeface="Arial Unicode MS" pitchFamily="34" charset="-122"/>
                <a:cs typeface="Arial Unicode MS" pitchFamily="34" charset="-122"/>
              </a:rPr>
              <a:t>跟进后续进展</a:t>
            </a:r>
            <a:r>
              <a:rPr lang="en-US" altLang="zh-CN" sz="1600" b="1" dirty="0" smtClean="0">
                <a:solidFill>
                  <a:schemeClr val="tx2"/>
                </a:solidFill>
                <a:latin typeface="Arial Unicode MS" pitchFamily="34" charset="-122"/>
                <a:ea typeface="Arial Unicode MS" pitchFamily="34" charset="-122"/>
                <a:cs typeface="Arial Unicode MS" pitchFamily="34" charset="-122"/>
              </a:rPr>
              <a:t>&amp;</a:t>
            </a:r>
            <a:r>
              <a:rPr lang="zh-CN" altLang="en-US" sz="1600" b="1" dirty="0" smtClean="0">
                <a:solidFill>
                  <a:schemeClr val="tx2"/>
                </a:solidFill>
                <a:latin typeface="Arial Unicode MS" pitchFamily="34" charset="-122"/>
                <a:ea typeface="Arial Unicode MS" pitchFamily="34" charset="-122"/>
                <a:cs typeface="Arial Unicode MS" pitchFamily="34" charset="-122"/>
              </a:rPr>
              <a:t>最新进展？</a:t>
            </a:r>
            <a:endParaRPr lang="zh-CN" altLang="en-US" sz="1600" b="1" dirty="0">
              <a:solidFill>
                <a:schemeClr val="tx2"/>
              </a:solidFill>
              <a:latin typeface="Arial Unicode MS" pitchFamily="34" charset="-122"/>
              <a:ea typeface="Arial Unicode MS" pitchFamily="34" charset="-122"/>
              <a:cs typeface="Arial Unicode MS" pitchFamily="34" charset="-122"/>
            </a:endParaRPr>
          </a:p>
        </p:txBody>
      </p:sp>
      <p:sp>
        <p:nvSpPr>
          <p:cNvPr id="26" name="TextBox 25"/>
          <p:cNvSpPr txBox="1"/>
          <p:nvPr/>
        </p:nvSpPr>
        <p:spPr>
          <a:xfrm>
            <a:off x="6566050" y="2119085"/>
            <a:ext cx="2577950" cy="338554"/>
          </a:xfrm>
          <a:prstGeom prst="rect">
            <a:avLst/>
          </a:prstGeom>
          <a:noFill/>
        </p:spPr>
        <p:txBody>
          <a:bodyPr wrap="none" rtlCol="0">
            <a:spAutoFit/>
          </a:bodyPr>
          <a:lstStyle/>
          <a:p>
            <a:r>
              <a:rPr lang="zh-CN" altLang="en-US" sz="1600" b="1" dirty="0" smtClean="0">
                <a:solidFill>
                  <a:schemeClr val="tx2"/>
                </a:solidFill>
                <a:latin typeface="Arial Unicode MS" pitchFamily="34" charset="-122"/>
                <a:ea typeface="Arial Unicode MS" pitchFamily="34" charset="-122"/>
                <a:cs typeface="Arial Unicode MS" pitchFamily="34" charset="-122"/>
              </a:rPr>
              <a:t>跟进后续进展</a:t>
            </a:r>
            <a:r>
              <a:rPr lang="en-US" altLang="zh-CN" sz="1600" b="1" dirty="0" smtClean="0">
                <a:solidFill>
                  <a:schemeClr val="tx2"/>
                </a:solidFill>
                <a:latin typeface="Arial Unicode MS" pitchFamily="34" charset="-122"/>
                <a:ea typeface="Arial Unicode MS" pitchFamily="34" charset="-122"/>
                <a:cs typeface="Arial Unicode MS" pitchFamily="34" charset="-122"/>
              </a:rPr>
              <a:t>&amp;</a:t>
            </a:r>
            <a:r>
              <a:rPr lang="zh-CN" altLang="en-US" sz="1600" b="1" dirty="0" smtClean="0">
                <a:solidFill>
                  <a:schemeClr val="tx2"/>
                </a:solidFill>
                <a:latin typeface="Arial Unicode MS" pitchFamily="34" charset="-122"/>
                <a:ea typeface="Arial Unicode MS" pitchFamily="34" charset="-122"/>
                <a:cs typeface="Arial Unicode MS" pitchFamily="34" charset="-122"/>
              </a:rPr>
              <a:t>最新进展？</a:t>
            </a:r>
            <a:endParaRPr lang="zh-CN" altLang="en-US" sz="1600" b="1" dirty="0">
              <a:solidFill>
                <a:schemeClr val="tx2"/>
              </a:solidFill>
              <a:latin typeface="Arial Unicode MS" pitchFamily="34" charset="-122"/>
              <a:ea typeface="Arial Unicode MS" pitchFamily="34" charset="-122"/>
              <a:cs typeface="Arial Unicode MS" pitchFamily="34" charset="-122"/>
            </a:endParaRPr>
          </a:p>
        </p:txBody>
      </p:sp>
      <p:sp>
        <p:nvSpPr>
          <p:cNvPr id="27" name="TextBox 26"/>
          <p:cNvSpPr txBox="1"/>
          <p:nvPr/>
        </p:nvSpPr>
        <p:spPr>
          <a:xfrm>
            <a:off x="5950853" y="4731652"/>
            <a:ext cx="3309259" cy="523220"/>
          </a:xfrm>
          <a:prstGeom prst="rect">
            <a:avLst/>
          </a:prstGeom>
          <a:noFill/>
        </p:spPr>
        <p:txBody>
          <a:bodyPr wrap="square" rtlCol="0">
            <a:spAutoFit/>
          </a:bodyPr>
          <a:lstStyle/>
          <a:p>
            <a:pPr>
              <a:buFont typeface="Arial" pitchFamily="34" charset="0"/>
              <a:buChar char="•"/>
            </a:pPr>
            <a:r>
              <a:rPr lang="zh-CN" altLang="en-US" sz="1400" b="1" dirty="0" smtClean="0">
                <a:solidFill>
                  <a:srgbClr val="78A22F"/>
                </a:solidFill>
                <a:latin typeface="Arial Unicode MS" pitchFamily="34" charset="-122"/>
                <a:ea typeface="Arial Unicode MS" pitchFamily="34" charset="-122"/>
                <a:cs typeface="Arial Unicode MS" pitchFamily="34" charset="-122"/>
              </a:rPr>
              <a:t>“被引频次（降序）”锁定高影响力文献</a:t>
            </a:r>
            <a:endParaRPr lang="en-US" altLang="zh-CN" sz="1400" b="1" dirty="0" smtClean="0">
              <a:solidFill>
                <a:srgbClr val="78A22F"/>
              </a:solidFill>
              <a:latin typeface="Arial Unicode MS" pitchFamily="34" charset="-122"/>
              <a:ea typeface="Arial Unicode MS" pitchFamily="34" charset="-122"/>
              <a:cs typeface="Arial Unicode MS" pitchFamily="34" charset="-122"/>
            </a:endParaRPr>
          </a:p>
          <a:p>
            <a:pPr>
              <a:buFont typeface="Arial" pitchFamily="34" charset="0"/>
              <a:buChar char="•"/>
            </a:pPr>
            <a:r>
              <a:rPr lang="zh-CN" altLang="en-US" sz="1400" b="1" dirty="0" smtClean="0">
                <a:solidFill>
                  <a:srgbClr val="78A22F"/>
                </a:solidFill>
                <a:latin typeface="Arial Unicode MS" pitchFamily="34" charset="-122"/>
                <a:ea typeface="Arial Unicode MS" pitchFamily="34" charset="-122"/>
                <a:cs typeface="Arial Unicode MS" pitchFamily="34" charset="-122"/>
              </a:rPr>
              <a:t>“创建引文报告”锁定高热点文献</a:t>
            </a:r>
          </a:p>
        </p:txBody>
      </p:sp>
      <p:cxnSp>
        <p:nvCxnSpPr>
          <p:cNvPr id="30" name="Elbow Connector 29"/>
          <p:cNvCxnSpPr/>
          <p:nvPr/>
        </p:nvCxnSpPr>
        <p:spPr>
          <a:xfrm rot="16200000" flipH="1">
            <a:off x="5654808" y="3056752"/>
            <a:ext cx="2286942" cy="2282076"/>
          </a:xfrm>
          <a:prstGeom prst="bentConnector3">
            <a:avLst>
              <a:gd name="adj1" fmla="val 126794"/>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126513" y="3178629"/>
            <a:ext cx="1480457" cy="584775"/>
          </a:xfrm>
          <a:prstGeom prst="rect">
            <a:avLst/>
          </a:prstGeom>
          <a:noFill/>
        </p:spPr>
        <p:txBody>
          <a:bodyPr wrap="square" rtlCol="0">
            <a:spAutoFit/>
          </a:bodyPr>
          <a:lstStyle/>
          <a:p>
            <a:pPr algn="ctr"/>
            <a:r>
              <a:rPr lang="zh-CN" altLang="zh-CN" sz="1600" b="1" dirty="0" smtClean="0">
                <a:solidFill>
                  <a:srgbClr val="78A22F"/>
                </a:solidFill>
                <a:latin typeface="Arial Unicode MS" pitchFamily="34" charset="-122"/>
                <a:ea typeface="Arial Unicode MS" pitchFamily="34" charset="-122"/>
                <a:cs typeface="Arial Unicode MS" pitchFamily="34" charset="-122"/>
              </a:rPr>
              <a:t>“引证关系图”</a:t>
            </a:r>
            <a:r>
              <a:rPr lang="en-US" altLang="zh-CN" sz="1600" b="1" dirty="0" smtClean="0">
                <a:solidFill>
                  <a:srgbClr val="78A22F"/>
                </a:solidFill>
                <a:latin typeface="Arial Unicode MS" pitchFamily="34" charset="-122"/>
                <a:ea typeface="Arial Unicode MS" pitchFamily="34" charset="-122"/>
                <a:cs typeface="Arial Unicode MS" pitchFamily="34" charset="-122"/>
              </a:rPr>
              <a:t> &amp; </a:t>
            </a:r>
            <a:r>
              <a:rPr lang="zh-CN" altLang="zh-CN" sz="1600" b="1" dirty="0" smtClean="0">
                <a:solidFill>
                  <a:srgbClr val="78A22F"/>
                </a:solidFill>
                <a:latin typeface="Arial Unicode MS" pitchFamily="34" charset="-122"/>
                <a:ea typeface="Arial Unicode MS" pitchFamily="34" charset="-122"/>
                <a:cs typeface="Arial Unicode MS" pitchFamily="34" charset="-122"/>
              </a:rPr>
              <a:t>“引文跟踪”</a:t>
            </a:r>
            <a:endParaRPr lang="zh-CN" altLang="en-US" sz="1600" b="1" dirty="0" smtClean="0">
              <a:solidFill>
                <a:srgbClr val="78A22F"/>
              </a:solidFill>
              <a:latin typeface="Arial Unicode MS" pitchFamily="34" charset="-122"/>
              <a:ea typeface="Arial Unicode MS" pitchFamily="34" charset="-122"/>
              <a:cs typeface="Arial Unicode MS" pitchFamily="34" charset="-122"/>
            </a:endParaRPr>
          </a:p>
        </p:txBody>
      </p:sp>
      <p:cxnSp>
        <p:nvCxnSpPr>
          <p:cNvPr id="48" name="Straight Arrow Connector 47"/>
          <p:cNvCxnSpPr/>
          <p:nvPr/>
        </p:nvCxnSpPr>
        <p:spPr>
          <a:xfrm flipH="1" flipV="1">
            <a:off x="7910294" y="3802742"/>
            <a:ext cx="7254" cy="87085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flipV="1">
            <a:off x="7895768" y="2467431"/>
            <a:ext cx="0" cy="703939"/>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16200000" flipV="1">
            <a:off x="1405813" y="2864383"/>
            <a:ext cx="1554480" cy="1280160"/>
          </a:xfrm>
          <a:prstGeom prst="bentConnector3">
            <a:avLst>
              <a:gd name="adj1" fmla="val -31446"/>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1887" y="3164108"/>
            <a:ext cx="2104570" cy="584775"/>
          </a:xfrm>
          <a:prstGeom prst="rect">
            <a:avLst/>
          </a:prstGeom>
          <a:solidFill>
            <a:schemeClr val="bg1"/>
          </a:solidFill>
        </p:spPr>
        <p:txBody>
          <a:bodyPr wrap="square" rtlCol="0">
            <a:spAutoFit/>
          </a:bodyPr>
          <a:lstStyle/>
          <a:p>
            <a:pPr algn="ctr"/>
            <a:r>
              <a:rPr lang="zh-CN" altLang="en-US" sz="1600" b="1" dirty="0" smtClean="0">
                <a:solidFill>
                  <a:srgbClr val="78A22F"/>
                </a:solidFill>
                <a:latin typeface="Arial Unicode MS" pitchFamily="34" charset="-122"/>
                <a:ea typeface="Arial Unicode MS" pitchFamily="34" charset="-122"/>
                <a:cs typeface="Arial Unicode MS" pitchFamily="34" charset="-122"/>
              </a:rPr>
              <a:t>“被引参考文献检索” </a:t>
            </a:r>
            <a:r>
              <a:rPr lang="en-US" altLang="zh-CN" sz="1600" b="1" dirty="0" smtClean="0">
                <a:solidFill>
                  <a:srgbClr val="78A22F"/>
                </a:solidFill>
                <a:latin typeface="Arial Unicode MS" pitchFamily="34" charset="-122"/>
                <a:ea typeface="Arial Unicode MS" pitchFamily="34" charset="-122"/>
                <a:cs typeface="Arial Unicode MS" pitchFamily="34" charset="-122"/>
              </a:rPr>
              <a:t>&amp; </a:t>
            </a:r>
            <a:r>
              <a:rPr lang="zh-CN" altLang="en-US" sz="1600" b="1" dirty="0" smtClean="0">
                <a:solidFill>
                  <a:srgbClr val="78A22F"/>
                </a:solidFill>
                <a:latin typeface="Arial Unicode MS" pitchFamily="34" charset="-122"/>
                <a:ea typeface="Arial Unicode MS" pitchFamily="34" charset="-122"/>
                <a:cs typeface="Arial Unicode MS" pitchFamily="34" charset="-122"/>
              </a:rPr>
              <a:t>“创建跟踪</a:t>
            </a:r>
            <a:r>
              <a:rPr lang="en-US" altLang="zh-CN" sz="1600" b="1" dirty="0" smtClean="0">
                <a:solidFill>
                  <a:srgbClr val="78A22F"/>
                </a:solidFill>
                <a:latin typeface="Arial Unicode MS" pitchFamily="34" charset="-122"/>
                <a:ea typeface="Arial Unicode MS" pitchFamily="34" charset="-122"/>
                <a:cs typeface="Arial Unicode MS" pitchFamily="34" charset="-122"/>
              </a:rPr>
              <a:t>/RSS</a:t>
            </a:r>
            <a:r>
              <a:rPr lang="zh-CN" altLang="en-US" sz="1600" b="1" dirty="0" smtClean="0">
                <a:solidFill>
                  <a:srgbClr val="78A22F"/>
                </a:solidFill>
                <a:latin typeface="Arial Unicode MS" pitchFamily="34" charset="-122"/>
                <a:ea typeface="Arial Unicode MS" pitchFamily="34" charset="-122"/>
                <a:cs typeface="Arial Unicode MS" pitchFamily="34" charset="-122"/>
              </a:rPr>
              <a:t>”</a:t>
            </a:r>
          </a:p>
        </p:txBody>
      </p:sp>
      <p:grpSp>
        <p:nvGrpSpPr>
          <p:cNvPr id="3" name="Group 3"/>
          <p:cNvGrpSpPr/>
          <p:nvPr/>
        </p:nvGrpSpPr>
        <p:grpSpPr>
          <a:xfrm rot="1326014">
            <a:off x="2034942" y="2629953"/>
            <a:ext cx="1914872" cy="1712685"/>
            <a:chOff x="1291927" y="2510971"/>
            <a:chExt cx="2118930" cy="1973943"/>
          </a:xfrm>
        </p:grpSpPr>
        <p:grpSp>
          <p:nvGrpSpPr>
            <p:cNvPr id="4" name="Group 31"/>
            <p:cNvGrpSpPr/>
            <p:nvPr/>
          </p:nvGrpSpPr>
          <p:grpSpPr>
            <a:xfrm>
              <a:off x="1927905" y="2510971"/>
              <a:ext cx="1482952" cy="1973943"/>
              <a:chOff x="4221163" y="2243138"/>
              <a:chExt cx="1593143" cy="2386919"/>
            </a:xfrm>
          </p:grpSpPr>
          <p:pic>
            <p:nvPicPr>
              <p:cNvPr id="7" name="Picture 5"/>
              <p:cNvPicPr>
                <a:picLocks noChangeAspect="1" noChangeArrowheads="1"/>
              </p:cNvPicPr>
              <p:nvPr/>
            </p:nvPicPr>
            <p:blipFill>
              <a:blip r:embed="rId3" cstate="print"/>
              <a:srcRect/>
              <a:stretch>
                <a:fillRect/>
              </a:stretch>
            </p:blipFill>
            <p:spPr bwMode="auto">
              <a:xfrm>
                <a:off x="4221163" y="2243138"/>
                <a:ext cx="1593143" cy="2386919"/>
              </a:xfrm>
              <a:prstGeom prst="rect">
                <a:avLst/>
              </a:prstGeom>
              <a:noFill/>
              <a:ln w="9525">
                <a:noFill/>
                <a:miter lim="800000"/>
                <a:headEnd/>
                <a:tailEnd/>
              </a:ln>
            </p:spPr>
          </p:pic>
          <p:sp>
            <p:nvSpPr>
              <p:cNvPr id="8" name="TextBox 7"/>
              <p:cNvSpPr txBox="1"/>
              <p:nvPr/>
            </p:nvSpPr>
            <p:spPr>
              <a:xfrm rot="19548788">
                <a:off x="4270015" y="3186501"/>
                <a:ext cx="638316" cy="215443"/>
              </a:xfrm>
              <a:prstGeom prst="rect">
                <a:avLst/>
              </a:prstGeom>
              <a:noFill/>
            </p:spPr>
            <p:txBody>
              <a:bodyPr wrap="none" rtlCol="0">
                <a:spAutoFit/>
              </a:bodyPr>
              <a:lstStyle/>
              <a:p>
                <a:r>
                  <a:rPr lang="en-US" altLang="zh-CN" sz="800" b="1" dirty="0" smtClean="0">
                    <a:solidFill>
                      <a:srgbClr val="993300"/>
                    </a:solidFill>
                  </a:rPr>
                  <a:t>materials</a:t>
                </a:r>
                <a:endParaRPr lang="zh-CN" altLang="en-US" sz="800" b="1" dirty="0">
                  <a:solidFill>
                    <a:srgbClr val="993300"/>
                  </a:solidFill>
                </a:endParaRPr>
              </a:p>
            </p:txBody>
          </p:sp>
        </p:grpSp>
        <p:sp>
          <p:nvSpPr>
            <p:cNvPr id="6" name="TextBox 5"/>
            <p:cNvSpPr txBox="1"/>
            <p:nvPr/>
          </p:nvSpPr>
          <p:spPr>
            <a:xfrm rot="20273986">
              <a:off x="1291927" y="2814589"/>
              <a:ext cx="999019" cy="354726"/>
            </a:xfrm>
            <a:prstGeom prst="rect">
              <a:avLst/>
            </a:prstGeom>
            <a:noFill/>
          </p:spPr>
          <p:txBody>
            <a:bodyPr wrap="none" rtlCol="0">
              <a:spAutoFit/>
            </a:bodyPr>
            <a:lstStyle/>
            <a:p>
              <a:r>
                <a:rPr lang="zh-CN" altLang="en-US" sz="1400" b="1" dirty="0" smtClean="0">
                  <a:solidFill>
                    <a:schemeClr val="tx2"/>
                  </a:solidFill>
                </a:rPr>
                <a:t>手边就有</a:t>
              </a:r>
              <a:endParaRPr lang="zh-CN" altLang="en-US" sz="1400" b="1" dirty="0">
                <a:solidFill>
                  <a:schemeClr val="tx2"/>
                </a:solidFill>
              </a:endParaRPr>
            </a:p>
          </p:txBody>
        </p:sp>
      </p:grpSp>
      <p:sp>
        <p:nvSpPr>
          <p:cNvPr id="21" name="Rectangle 20"/>
          <p:cNvSpPr/>
          <p:nvPr/>
        </p:nvSpPr>
        <p:spPr>
          <a:xfrm>
            <a:off x="130705" y="1451429"/>
            <a:ext cx="3788151" cy="4818743"/>
          </a:xfrm>
          <a:prstGeom prst="rect">
            <a:avLst/>
          </a:prstGeom>
          <a:no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494970" y="675371"/>
            <a:ext cx="6212115"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④ </a:t>
            </a:r>
            <a:r>
              <a:rPr lang="zh-CN" altLang="en-US" sz="2400" dirty="0" smtClean="0">
                <a:solidFill>
                  <a:schemeClr val="bg1"/>
                </a:solidFill>
                <a:latin typeface="Arial Unicode MS" pitchFamily="34" charset="-122"/>
                <a:ea typeface="Arial Unicode MS" pitchFamily="34" charset="-122"/>
                <a:cs typeface="Arial Unicode MS" pitchFamily="34" charset="-122"/>
              </a:rPr>
              <a:t>跟进课题的后续进展</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par>
                          <p:cTn id="34" fill="hold">
                            <p:stCondLst>
                              <p:cond delay="500"/>
                            </p:stCondLst>
                            <p:childTnLst>
                              <p:par>
                                <p:cTn id="35" presetID="37"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900" decel="100000" fill="hold"/>
                                        <p:tgtEl>
                                          <p:spTgt spid="2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41" fill="hold">
                            <p:stCondLst>
                              <p:cond delay="1500"/>
                            </p:stCondLst>
                            <p:childTnLst>
                              <p:par>
                                <p:cTn id="42" presetID="55"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1000" fill="hold"/>
                                        <p:tgtEl>
                                          <p:spTgt spid="45"/>
                                        </p:tgtEl>
                                        <p:attrNameLst>
                                          <p:attrName>ppt_w</p:attrName>
                                        </p:attrNameLst>
                                      </p:cBhvr>
                                      <p:tavLst>
                                        <p:tav tm="0">
                                          <p:val>
                                            <p:strVal val="#ppt_w*0.70"/>
                                          </p:val>
                                        </p:tav>
                                        <p:tav tm="100000">
                                          <p:val>
                                            <p:strVal val="#ppt_w"/>
                                          </p:val>
                                        </p:tav>
                                      </p:tavLst>
                                    </p:anim>
                                    <p:anim calcmode="lin" valueType="num">
                                      <p:cBhvr>
                                        <p:cTn id="45" dur="1000" fill="hold"/>
                                        <p:tgtEl>
                                          <p:spTgt spid="45"/>
                                        </p:tgtEl>
                                        <p:attrNameLst>
                                          <p:attrName>ppt_h</p:attrName>
                                        </p:attrNameLst>
                                      </p:cBhvr>
                                      <p:tavLst>
                                        <p:tav tm="0">
                                          <p:val>
                                            <p:strVal val="#ppt_h"/>
                                          </p:val>
                                        </p:tav>
                                        <p:tav tm="100000">
                                          <p:val>
                                            <p:strVal val="#ppt_h"/>
                                          </p:val>
                                        </p:tav>
                                      </p:tavLst>
                                    </p:anim>
                                    <p:animEffect transition="in" filter="fade">
                                      <p:cBhvr>
                                        <p:cTn id="46" dur="1000"/>
                                        <p:tgtEl>
                                          <p:spTgt spid="45"/>
                                        </p:tgtEl>
                                      </p:cBhvr>
                                    </p:animEffect>
                                  </p:childTnLst>
                                </p:cTn>
                              </p:par>
                            </p:childTnLst>
                          </p:cTn>
                        </p:par>
                        <p:par>
                          <p:cTn id="47" fill="hold">
                            <p:stCondLst>
                              <p:cond delay="2500"/>
                            </p:stCondLst>
                            <p:childTnLst>
                              <p:par>
                                <p:cTn id="48" presetID="22" presetClass="entr" presetSubtype="4"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down)">
                                      <p:cBhvr>
                                        <p:cTn id="50" dur="500"/>
                                        <p:tgtEl>
                                          <p:spTgt spid="48"/>
                                        </p:tgtEl>
                                      </p:cBhvr>
                                    </p:animEffect>
                                  </p:childTnLst>
                                </p:cTn>
                              </p:par>
                            </p:childTnLst>
                          </p:cTn>
                        </p:par>
                        <p:par>
                          <p:cTn id="51" fill="hold">
                            <p:stCondLst>
                              <p:cond delay="3000"/>
                            </p:stCondLst>
                            <p:childTnLst>
                              <p:par>
                                <p:cTn id="52" presetID="22" presetClass="entr" presetSubtype="4"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down)">
                                      <p:cBhvr>
                                        <p:cTn id="54" dur="500"/>
                                        <p:tgtEl>
                                          <p:spTgt spid="50"/>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4"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4)">
                                      <p:cBhvr>
                                        <p:cTn id="5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45" grpId="0"/>
      <p:bldP spid="22" grpId="0" animBg="1"/>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6" descr="WOS CC.jpg"/>
          <p:cNvPicPr>
            <a:picLocks noChangeAspect="1"/>
          </p:cNvPicPr>
          <p:nvPr/>
        </p:nvPicPr>
        <p:blipFill>
          <a:blip r:embed="rId3" cstate="print"/>
          <a:srcRect/>
          <a:stretch>
            <a:fillRect/>
          </a:stretch>
        </p:blipFill>
        <p:spPr bwMode="auto">
          <a:xfrm>
            <a:off x="304800" y="0"/>
            <a:ext cx="8583613" cy="8077200"/>
          </a:xfrm>
          <a:prstGeom prst="rect">
            <a:avLst/>
          </a:prstGeom>
          <a:noFill/>
          <a:ln w="9525">
            <a:noFill/>
            <a:miter lim="800000"/>
            <a:headEnd/>
            <a:tailEnd/>
          </a:ln>
        </p:spPr>
      </p:pic>
      <p:sp>
        <p:nvSpPr>
          <p:cNvPr id="9" name="Title 1"/>
          <p:cNvSpPr txBox="1">
            <a:spLocks/>
          </p:cNvSpPr>
          <p:nvPr/>
        </p:nvSpPr>
        <p:spPr bwMode="auto">
          <a:xfrm>
            <a:off x="3429000" y="228600"/>
            <a:ext cx="2819400" cy="331788"/>
          </a:xfrm>
          <a:prstGeom prst="rect">
            <a:avLst/>
          </a:prstGeom>
          <a:noFill/>
          <a:ln w="9525">
            <a:noFill/>
            <a:miter lim="800000"/>
            <a:headEnd/>
            <a:tailEnd/>
          </a:ln>
        </p:spPr>
        <p:txBody>
          <a:bodyPr lIns="0" tIns="0" rIns="0" bIns="0" anchor="b"/>
          <a:lstStyle/>
          <a:p>
            <a:pPr eaLnBrk="0" hangingPunct="0">
              <a:lnSpc>
                <a:spcPct val="90000"/>
              </a:lnSpc>
              <a:defRPr/>
            </a:pPr>
            <a:r>
              <a:rPr lang="en-US" altLang="zh-CN" b="1" kern="0" dirty="0">
                <a:solidFill>
                  <a:schemeClr val="bg1"/>
                </a:solidFill>
                <a:latin typeface="+mj-lt"/>
                <a:ea typeface="+mj-ea"/>
                <a:cs typeface="+mj-cs"/>
              </a:rPr>
              <a:t>Web of Science</a:t>
            </a:r>
            <a:r>
              <a:rPr lang="zh-CN" altLang="en-US" b="1" kern="0" dirty="0">
                <a:solidFill>
                  <a:schemeClr val="bg1"/>
                </a:solidFill>
                <a:latin typeface="+mj-lt"/>
                <a:ea typeface="+mj-ea"/>
                <a:cs typeface="+mj-cs"/>
              </a:rPr>
              <a:t>核心合集</a:t>
            </a:r>
            <a:endParaRPr lang="en-US" b="1" kern="0" dirty="0">
              <a:solidFill>
                <a:schemeClr val="bg1"/>
              </a:solidFill>
              <a:latin typeface="+mj-lt"/>
              <a:ea typeface="+mj-ea"/>
              <a:cs typeface="+mj-cs"/>
            </a:endParaRPr>
          </a:p>
        </p:txBody>
      </p:sp>
      <p:pic>
        <p:nvPicPr>
          <p:cNvPr id="11" name="Picture 10" descr="检索下拉条.jpg"/>
          <p:cNvPicPr>
            <a:picLocks noChangeAspect="1"/>
          </p:cNvPicPr>
          <p:nvPr/>
        </p:nvPicPr>
        <p:blipFill>
          <a:blip r:embed="rId4" cstate="print"/>
          <a:srcRect/>
          <a:stretch>
            <a:fillRect/>
          </a:stretch>
        </p:blipFill>
        <p:spPr bwMode="auto">
          <a:xfrm>
            <a:off x="1143000" y="1295400"/>
            <a:ext cx="2019300" cy="1400175"/>
          </a:xfrm>
          <a:prstGeom prst="rect">
            <a:avLst/>
          </a:prstGeom>
          <a:noFill/>
          <a:ln w="9525">
            <a:solidFill>
              <a:schemeClr val="tx2"/>
            </a:solidFill>
            <a:miter lim="800000"/>
            <a:headEnd/>
            <a:tailEnd/>
          </a:ln>
        </p:spPr>
      </p:pic>
      <p:sp>
        <p:nvSpPr>
          <p:cNvPr id="12" name="Rounded Rectangle 11"/>
          <p:cNvSpPr/>
          <p:nvPr/>
        </p:nvSpPr>
        <p:spPr>
          <a:xfrm>
            <a:off x="914400" y="762000"/>
            <a:ext cx="1981200" cy="304800"/>
          </a:xfrm>
          <a:prstGeom prst="roundRect">
            <a:avLst>
              <a:gd name="adj" fmla="val 7374"/>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ight Arrow 7"/>
          <p:cNvSpPr/>
          <p:nvPr/>
        </p:nvSpPr>
        <p:spPr>
          <a:xfrm rot="10800000">
            <a:off x="2435688" y="1947863"/>
            <a:ext cx="914400" cy="157162"/>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3429000" y="228600"/>
            <a:ext cx="2819400" cy="331788"/>
          </a:xfrm>
          <a:prstGeom prst="rect">
            <a:avLst/>
          </a:prstGeom>
          <a:noFill/>
          <a:ln w="9525">
            <a:noFill/>
            <a:miter lim="800000"/>
            <a:headEnd/>
            <a:tailEnd/>
          </a:ln>
        </p:spPr>
        <p:txBody>
          <a:bodyPr lIns="0" tIns="0" rIns="0" bIns="0" anchor="b"/>
          <a:lstStyle/>
          <a:p>
            <a:pPr eaLnBrk="0" hangingPunct="0">
              <a:lnSpc>
                <a:spcPct val="90000"/>
              </a:lnSpc>
              <a:defRPr/>
            </a:pPr>
            <a:r>
              <a:rPr lang="en-US" altLang="zh-CN" b="1" kern="0" dirty="0">
                <a:solidFill>
                  <a:schemeClr val="bg1"/>
                </a:solidFill>
                <a:latin typeface="+mj-lt"/>
                <a:ea typeface="+mj-ea"/>
                <a:cs typeface="+mj-cs"/>
              </a:rPr>
              <a:t>Web of Science</a:t>
            </a:r>
            <a:r>
              <a:rPr lang="zh-CN" altLang="en-US" b="1" kern="0" dirty="0">
                <a:solidFill>
                  <a:schemeClr val="bg1"/>
                </a:solidFill>
                <a:latin typeface="+mj-lt"/>
                <a:ea typeface="+mj-ea"/>
                <a:cs typeface="+mj-cs"/>
              </a:rPr>
              <a:t>核心合集</a:t>
            </a:r>
            <a:endParaRPr lang="en-US" b="1" kern="0" dirty="0">
              <a:solidFill>
                <a:schemeClr val="bg1"/>
              </a:solidFill>
              <a:latin typeface="+mj-lt"/>
              <a:ea typeface="+mj-ea"/>
              <a:cs typeface="+mj-cs"/>
            </a:endParaRPr>
          </a:p>
        </p:txBody>
      </p:sp>
      <p:sp>
        <p:nvSpPr>
          <p:cNvPr id="12" name="Rounded Rectangle 11"/>
          <p:cNvSpPr/>
          <p:nvPr/>
        </p:nvSpPr>
        <p:spPr>
          <a:xfrm>
            <a:off x="914400" y="762000"/>
            <a:ext cx="1981200" cy="304800"/>
          </a:xfrm>
          <a:prstGeom prst="roundRect">
            <a:avLst>
              <a:gd name="adj" fmla="val 7374"/>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8372" name="Picture 9" descr="被引参考文献检索.jpg"/>
          <p:cNvPicPr>
            <a:picLocks noChangeAspect="1"/>
          </p:cNvPicPr>
          <p:nvPr/>
        </p:nvPicPr>
        <p:blipFill>
          <a:blip r:embed="rId3" cstate="print"/>
          <a:srcRect/>
          <a:stretch>
            <a:fillRect/>
          </a:stretch>
        </p:blipFill>
        <p:spPr bwMode="auto">
          <a:xfrm>
            <a:off x="250825" y="0"/>
            <a:ext cx="8689975" cy="7389813"/>
          </a:xfrm>
          <a:prstGeom prst="rect">
            <a:avLst/>
          </a:prstGeom>
          <a:noFill/>
          <a:ln w="9525">
            <a:noFill/>
            <a:miter lim="800000"/>
            <a:headEnd/>
            <a:tailEnd/>
          </a:ln>
        </p:spPr>
      </p:pic>
      <p:sp>
        <p:nvSpPr>
          <p:cNvPr id="13" name="圆角矩形 4"/>
          <p:cNvSpPr>
            <a:spLocks noChangeArrowheads="1"/>
          </p:cNvSpPr>
          <p:nvPr/>
        </p:nvSpPr>
        <p:spPr bwMode="auto">
          <a:xfrm>
            <a:off x="323850" y="652463"/>
            <a:ext cx="1471613" cy="338137"/>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15" name="Text Box 4"/>
          <p:cNvSpPr txBox="1">
            <a:spLocks noChangeArrowheads="1"/>
          </p:cNvSpPr>
          <p:nvPr/>
        </p:nvSpPr>
        <p:spPr bwMode="auto">
          <a:xfrm>
            <a:off x="6076950" y="1484313"/>
            <a:ext cx="1649413" cy="404812"/>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被引文献作者</a:t>
            </a:r>
          </a:p>
        </p:txBody>
      </p:sp>
      <p:sp>
        <p:nvSpPr>
          <p:cNvPr id="17" name="Line 5"/>
          <p:cNvSpPr>
            <a:spLocks noChangeShapeType="1"/>
          </p:cNvSpPr>
          <p:nvPr/>
        </p:nvSpPr>
        <p:spPr bwMode="auto">
          <a:xfrm flipH="1">
            <a:off x="4019550" y="1730375"/>
            <a:ext cx="2057400" cy="0"/>
          </a:xfrm>
          <a:prstGeom prst="line">
            <a:avLst/>
          </a:prstGeom>
          <a:noFill/>
          <a:ln w="31750">
            <a:solidFill>
              <a:srgbClr val="FF6600"/>
            </a:solidFill>
            <a:round/>
            <a:headEnd/>
            <a:tailEnd type="triangle" w="med" len="med"/>
          </a:ln>
        </p:spPr>
        <p:txBody>
          <a:bodyPr/>
          <a:lstStyle/>
          <a:p>
            <a:endParaRPr lang="en-US"/>
          </a:p>
        </p:txBody>
      </p:sp>
      <p:sp>
        <p:nvSpPr>
          <p:cNvPr id="18" name="Text Box 6"/>
          <p:cNvSpPr txBox="1">
            <a:spLocks noChangeArrowheads="1"/>
          </p:cNvSpPr>
          <p:nvPr/>
        </p:nvSpPr>
        <p:spPr bwMode="auto">
          <a:xfrm>
            <a:off x="6076950" y="2030413"/>
            <a:ext cx="1635125" cy="461962"/>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被引著作</a:t>
            </a:r>
          </a:p>
        </p:txBody>
      </p:sp>
      <p:sp>
        <p:nvSpPr>
          <p:cNvPr id="19" name="Line 7"/>
          <p:cNvSpPr>
            <a:spLocks noChangeShapeType="1"/>
          </p:cNvSpPr>
          <p:nvPr/>
        </p:nvSpPr>
        <p:spPr bwMode="auto">
          <a:xfrm flipH="1">
            <a:off x="4019550" y="2276475"/>
            <a:ext cx="2057400" cy="0"/>
          </a:xfrm>
          <a:prstGeom prst="line">
            <a:avLst/>
          </a:prstGeom>
          <a:noFill/>
          <a:ln w="31750">
            <a:solidFill>
              <a:srgbClr val="FF6600"/>
            </a:solidFill>
            <a:round/>
            <a:headEnd/>
            <a:tailEnd type="triangle" w="med" len="med"/>
          </a:ln>
        </p:spPr>
        <p:txBody>
          <a:bodyPr/>
          <a:lstStyle/>
          <a:p>
            <a:endParaRPr lang="en-US"/>
          </a:p>
        </p:txBody>
      </p:sp>
      <p:sp>
        <p:nvSpPr>
          <p:cNvPr id="20" name="Text Box 8"/>
          <p:cNvSpPr txBox="1">
            <a:spLocks noChangeArrowheads="1"/>
          </p:cNvSpPr>
          <p:nvPr/>
        </p:nvSpPr>
        <p:spPr bwMode="auto">
          <a:xfrm>
            <a:off x="6076950" y="2606675"/>
            <a:ext cx="1635125" cy="461963"/>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被引文献出版年</a:t>
            </a:r>
          </a:p>
        </p:txBody>
      </p:sp>
      <p:sp>
        <p:nvSpPr>
          <p:cNvPr id="21" name="Line 9"/>
          <p:cNvSpPr>
            <a:spLocks noChangeShapeType="1"/>
          </p:cNvSpPr>
          <p:nvPr/>
        </p:nvSpPr>
        <p:spPr bwMode="auto">
          <a:xfrm flipH="1">
            <a:off x="4019550" y="2781300"/>
            <a:ext cx="2057400" cy="0"/>
          </a:xfrm>
          <a:prstGeom prst="line">
            <a:avLst/>
          </a:prstGeom>
          <a:noFill/>
          <a:ln w="31750">
            <a:solidFill>
              <a:srgbClr val="FF6600"/>
            </a:solidFill>
            <a:round/>
            <a:headEnd/>
            <a:tailEnd type="triangle" w="med" len="med"/>
          </a:ln>
        </p:spPr>
        <p:txBody>
          <a:bodyPr/>
          <a:lstStyle/>
          <a:p>
            <a:endParaRPr lang="en-US"/>
          </a:p>
        </p:txBody>
      </p:sp>
      <p:sp>
        <p:nvSpPr>
          <p:cNvPr id="14" name="TextBox 13"/>
          <p:cNvSpPr txBox="1"/>
          <p:nvPr/>
        </p:nvSpPr>
        <p:spPr>
          <a:xfrm>
            <a:off x="769256" y="3331373"/>
            <a:ext cx="6386287" cy="1384995"/>
          </a:xfrm>
          <a:prstGeom prst="rect">
            <a:avLst/>
          </a:prstGeom>
          <a:solidFill>
            <a:schemeClr val="tx2">
              <a:lumMod val="20000"/>
              <a:lumOff val="80000"/>
            </a:schemeClr>
          </a:solidFill>
          <a:ln>
            <a:solidFill>
              <a:schemeClr val="tx2">
                <a:lumMod val="60000"/>
                <a:lumOff val="40000"/>
              </a:schemeClr>
            </a:solidFill>
          </a:ln>
        </p:spPr>
        <p:txBody>
          <a:bodyPr wrap="square" rtlCol="0">
            <a:spAutoFit/>
          </a:bodyPr>
          <a:lstStyle/>
          <a:p>
            <a:pPr algn="ctr"/>
            <a:r>
              <a:rPr lang="zh-CN" altLang="en-US" sz="1400" b="1" dirty="0" smtClean="0">
                <a:solidFill>
                  <a:schemeClr val="tx2"/>
                </a:solidFill>
                <a:latin typeface="Arial Unicode MS" pitchFamily="34" charset="-122"/>
                <a:ea typeface="Arial Unicode MS" pitchFamily="34" charset="-122"/>
                <a:cs typeface="Arial Unicode MS" pitchFamily="34" charset="-122"/>
              </a:rPr>
              <a:t>举例</a:t>
            </a:r>
            <a:endParaRPr lang="en-US" altLang="zh-CN" sz="1400" b="1" dirty="0" smtClean="0">
              <a:solidFill>
                <a:schemeClr val="tx2"/>
              </a:solidFill>
              <a:latin typeface="Arial Unicode MS" pitchFamily="34" charset="-122"/>
              <a:ea typeface="Arial Unicode MS" pitchFamily="34" charset="-122"/>
              <a:cs typeface="Arial Unicode MS" pitchFamily="34" charset="-122"/>
            </a:endParaRPr>
          </a:p>
          <a:p>
            <a:pPr eaLnBrk="1" hangingPunct="1">
              <a:buFontTx/>
              <a:buNone/>
              <a:defRPr/>
            </a:pPr>
            <a:r>
              <a:rPr lang="zh-CN" altLang="en-US" sz="1400" b="1" dirty="0" smtClean="0">
                <a:ea typeface="宋体" pitchFamily="2" charset="-122"/>
              </a:rPr>
              <a:t>标题：</a:t>
            </a:r>
            <a:r>
              <a:rPr lang="en-US" altLang="zh-CN" sz="1400" b="1" dirty="0" smtClean="0">
                <a:ea typeface="宋体" pitchFamily="2" charset="-122"/>
              </a:rPr>
              <a:t>Identifying molecular orientation of individual C-60 on a Si(III)-(7x7) Surface</a:t>
            </a:r>
          </a:p>
          <a:p>
            <a:pPr eaLnBrk="1" hangingPunct="1">
              <a:buFontTx/>
              <a:buNone/>
              <a:defRPr/>
            </a:pPr>
            <a:r>
              <a:rPr lang="zh-CN" altLang="en-US" sz="1400" b="1" dirty="0" smtClean="0">
                <a:ea typeface="宋体" pitchFamily="2" charset="-122"/>
              </a:rPr>
              <a:t>作者：</a:t>
            </a:r>
            <a:r>
              <a:rPr lang="en-US" altLang="zh-CN" sz="1400" b="1" dirty="0" err="1" smtClean="0">
                <a:ea typeface="宋体" pitchFamily="2" charset="-122"/>
              </a:rPr>
              <a:t>Hou</a:t>
            </a:r>
            <a:r>
              <a:rPr lang="en-US" altLang="zh-CN" sz="1400" b="1" dirty="0" smtClean="0">
                <a:ea typeface="宋体" pitchFamily="2" charset="-122"/>
              </a:rPr>
              <a:t> JG, Yang JL, Zhu </a:t>
            </a:r>
            <a:r>
              <a:rPr lang="en-US" altLang="zh-CN" sz="1400" b="1" dirty="0" err="1" smtClean="0">
                <a:ea typeface="宋体" pitchFamily="2" charset="-122"/>
              </a:rPr>
              <a:t>QS,etal</a:t>
            </a:r>
            <a:r>
              <a:rPr lang="en-US" altLang="zh-CN" sz="1400" b="1" dirty="0" smtClean="0">
                <a:ea typeface="宋体" pitchFamily="2" charset="-122"/>
              </a:rPr>
              <a:t>,  </a:t>
            </a:r>
          </a:p>
          <a:p>
            <a:pPr eaLnBrk="1" hangingPunct="1">
              <a:buFontTx/>
              <a:buNone/>
              <a:defRPr/>
            </a:pPr>
            <a:r>
              <a:rPr lang="zh-CN" altLang="en-US" sz="1400" b="1" dirty="0" smtClean="0">
                <a:ea typeface="宋体" pitchFamily="2" charset="-122"/>
              </a:rPr>
              <a:t>出版物：</a:t>
            </a:r>
            <a:r>
              <a:rPr lang="en-US" altLang="zh-CN" sz="1400" b="1" dirty="0" smtClean="0">
                <a:ea typeface="宋体" pitchFamily="2" charset="-122"/>
              </a:rPr>
              <a:t>Physical Review Letters,83: (15)3001-3004, Oct 11,1999</a:t>
            </a:r>
          </a:p>
          <a:p>
            <a:pPr eaLnBrk="1" hangingPunct="1">
              <a:buFontTx/>
              <a:buNone/>
              <a:defRPr/>
            </a:pPr>
            <a:r>
              <a:rPr lang="zh-CN" altLang="en-US" sz="1400" dirty="0" smtClean="0">
                <a:effectLst>
                  <a:outerShdw blurRad="38100" dist="38100" dir="2700000" algn="tl">
                    <a:srgbClr val="C0C0C0"/>
                  </a:outerShdw>
                </a:effectLst>
                <a:ea typeface="宋体" pitchFamily="2" charset="-122"/>
              </a:rPr>
              <a:t>用</a:t>
            </a:r>
            <a:r>
              <a:rPr lang="en-US" altLang="zh-CN" sz="1400" dirty="0" smtClean="0">
                <a:effectLst>
                  <a:outerShdw blurRad="38100" dist="38100" dir="2700000" algn="tl">
                    <a:srgbClr val="C0C0C0"/>
                  </a:outerShdw>
                </a:effectLst>
                <a:ea typeface="宋体" pitchFamily="2" charset="-122"/>
              </a:rPr>
              <a:t>STM</a:t>
            </a:r>
            <a:r>
              <a:rPr lang="zh-CN" altLang="en-US" sz="1400" dirty="0" smtClean="0">
                <a:effectLst>
                  <a:outerShdw blurRad="38100" dist="38100" dir="2700000" algn="tl">
                    <a:srgbClr val="C0C0C0"/>
                  </a:outerShdw>
                </a:effectLst>
                <a:ea typeface="宋体" pitchFamily="2" charset="-122"/>
              </a:rPr>
              <a:t>观测</a:t>
            </a:r>
            <a:r>
              <a:rPr lang="en-US" altLang="zh-CN" sz="1400" dirty="0" smtClean="0">
                <a:effectLst>
                  <a:outerShdw blurRad="38100" dist="38100" dir="2700000" algn="tl">
                    <a:srgbClr val="C0C0C0"/>
                  </a:outerShdw>
                </a:effectLst>
                <a:ea typeface="宋体" pitchFamily="2" charset="-122"/>
              </a:rPr>
              <a:t>C60</a:t>
            </a:r>
            <a:r>
              <a:rPr lang="zh-CN" altLang="en-US" sz="1400" dirty="0" smtClean="0">
                <a:effectLst>
                  <a:outerShdw blurRad="38100" dist="38100" dir="2700000" algn="tl">
                    <a:srgbClr val="C0C0C0"/>
                  </a:outerShdw>
                </a:effectLst>
                <a:ea typeface="宋体" pitchFamily="2" charset="-122"/>
              </a:rPr>
              <a:t>单分子在半导体材料表面取向研究工作的最新进展及其应用</a:t>
            </a:r>
            <a:endParaRPr lang="en-US" altLang="zh-CN" sz="1400" b="1" dirty="0" smtClean="0">
              <a:solidFill>
                <a:schemeClr val="tx2"/>
              </a:solidFill>
              <a:latin typeface="Arial Unicode MS" pitchFamily="34" charset="-122"/>
              <a:ea typeface="Arial Unicode MS" pitchFamily="34" charset="-122"/>
              <a:cs typeface="Arial Unicode MS"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amond(in)">
                                      <p:cBhvr>
                                        <p:cTn id="12" dur="500"/>
                                        <p:tgtEl>
                                          <p:spTgt spid="17"/>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amond(i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amond(in)">
                                      <p:cBhvr>
                                        <p:cTn id="20" dur="500"/>
                                        <p:tgtEl>
                                          <p:spTgt spid="19"/>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amond(in)">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diamond(in)">
                                      <p:cBhvr>
                                        <p:cTn id="28" dur="500"/>
                                        <p:tgtEl>
                                          <p:spTgt spid="21"/>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amond(in)">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P spid="18" grpId="0" animBg="1"/>
      <p:bldP spid="19" grpId="0" animBg="1"/>
      <p:bldP spid="20" grpId="0" animBg="1"/>
      <p:bldP spid="21"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3" descr="被引参考文献检索界面.jpg"/>
          <p:cNvPicPr>
            <a:picLocks noChangeAspect="1"/>
          </p:cNvPicPr>
          <p:nvPr/>
        </p:nvPicPr>
        <p:blipFill>
          <a:blip r:embed="rId2" cstate="print"/>
          <a:srcRect/>
          <a:stretch>
            <a:fillRect/>
          </a:stretch>
        </p:blipFill>
        <p:spPr bwMode="auto">
          <a:xfrm>
            <a:off x="0" y="1204913"/>
            <a:ext cx="9144000" cy="4448175"/>
          </a:xfrm>
          <a:prstGeom prst="rect">
            <a:avLst/>
          </a:prstGeom>
          <a:noFill/>
          <a:ln w="9525">
            <a:noFill/>
            <a:miter lim="800000"/>
            <a:headEnd/>
            <a:tailEnd/>
          </a:ln>
        </p:spPr>
      </p:pic>
      <p:sp>
        <p:nvSpPr>
          <p:cNvPr id="15" name="Text Box 4"/>
          <p:cNvSpPr txBox="1">
            <a:spLocks noChangeArrowheads="1"/>
          </p:cNvSpPr>
          <p:nvPr/>
        </p:nvSpPr>
        <p:spPr bwMode="auto">
          <a:xfrm>
            <a:off x="4613275" y="2781300"/>
            <a:ext cx="2527300" cy="461963"/>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被引文献作者</a:t>
            </a:r>
            <a:r>
              <a:rPr lang="en-US" altLang="zh-CN" sz="1600" b="1" dirty="0">
                <a:latin typeface="宋体" pitchFamily="2" charset="-122"/>
              </a:rPr>
              <a:t>: </a:t>
            </a:r>
            <a:r>
              <a:rPr lang="en-US" altLang="zh-CN" sz="1600" b="1" dirty="0" err="1">
                <a:latin typeface="宋体" pitchFamily="2" charset="-122"/>
              </a:rPr>
              <a:t>Hou</a:t>
            </a:r>
            <a:r>
              <a:rPr lang="en-US" altLang="zh-CN" sz="1600" b="1" dirty="0">
                <a:latin typeface="宋体" pitchFamily="2" charset="-122"/>
              </a:rPr>
              <a:t> </a:t>
            </a:r>
            <a:r>
              <a:rPr lang="en-US" altLang="zh-CN" sz="1600" b="1" dirty="0" err="1">
                <a:latin typeface="宋体" pitchFamily="2" charset="-122"/>
              </a:rPr>
              <a:t>jg</a:t>
            </a:r>
            <a:endParaRPr lang="zh-CN" altLang="en-US" sz="1600" b="1" dirty="0">
              <a:latin typeface="宋体" pitchFamily="2" charset="-122"/>
            </a:endParaRPr>
          </a:p>
        </p:txBody>
      </p:sp>
      <p:sp>
        <p:nvSpPr>
          <p:cNvPr id="16" name="Line 5"/>
          <p:cNvSpPr>
            <a:spLocks noChangeShapeType="1"/>
          </p:cNvSpPr>
          <p:nvPr/>
        </p:nvSpPr>
        <p:spPr bwMode="auto">
          <a:xfrm flipH="1">
            <a:off x="2555875" y="3027363"/>
            <a:ext cx="2057400" cy="0"/>
          </a:xfrm>
          <a:prstGeom prst="line">
            <a:avLst/>
          </a:prstGeom>
          <a:noFill/>
          <a:ln w="31750">
            <a:solidFill>
              <a:srgbClr val="FF6600"/>
            </a:solidFill>
            <a:round/>
            <a:headEnd/>
            <a:tailEnd type="triangle" w="med" len="med"/>
          </a:ln>
        </p:spPr>
        <p:txBody>
          <a:bodyPr/>
          <a:lstStyle/>
          <a:p>
            <a:endParaRPr lang="en-US"/>
          </a:p>
        </p:txBody>
      </p:sp>
      <p:sp>
        <p:nvSpPr>
          <p:cNvPr id="17" name="Text Box 6"/>
          <p:cNvSpPr txBox="1">
            <a:spLocks noChangeArrowheads="1"/>
          </p:cNvSpPr>
          <p:nvPr/>
        </p:nvSpPr>
        <p:spPr bwMode="auto">
          <a:xfrm>
            <a:off x="4613275" y="3284538"/>
            <a:ext cx="3198813" cy="461962"/>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被引著作</a:t>
            </a:r>
            <a:r>
              <a:rPr lang="en-US" altLang="zh-CN" sz="1600" b="1" dirty="0">
                <a:latin typeface="宋体" pitchFamily="2" charset="-122"/>
              </a:rPr>
              <a:t>: phys* rev* </a:t>
            </a:r>
            <a:r>
              <a:rPr lang="en-US" altLang="zh-CN" sz="1600" b="1" dirty="0" err="1">
                <a:latin typeface="宋体" pitchFamily="2" charset="-122"/>
              </a:rPr>
              <a:t>lett</a:t>
            </a:r>
            <a:r>
              <a:rPr lang="en-US" altLang="zh-CN" sz="1600" b="1" dirty="0">
                <a:latin typeface="宋体" pitchFamily="2" charset="-122"/>
              </a:rPr>
              <a:t>*</a:t>
            </a:r>
            <a:endParaRPr lang="zh-CN" altLang="en-US" sz="1600" b="1" dirty="0">
              <a:latin typeface="宋体" pitchFamily="2" charset="-122"/>
            </a:endParaRPr>
          </a:p>
        </p:txBody>
      </p:sp>
      <p:sp>
        <p:nvSpPr>
          <p:cNvPr id="18" name="Line 7"/>
          <p:cNvSpPr>
            <a:spLocks noChangeShapeType="1"/>
          </p:cNvSpPr>
          <p:nvPr/>
        </p:nvSpPr>
        <p:spPr bwMode="auto">
          <a:xfrm flipH="1">
            <a:off x="2555875" y="3573463"/>
            <a:ext cx="2057400" cy="0"/>
          </a:xfrm>
          <a:prstGeom prst="line">
            <a:avLst/>
          </a:prstGeom>
          <a:noFill/>
          <a:ln w="31750">
            <a:solidFill>
              <a:srgbClr val="FF6600"/>
            </a:solidFill>
            <a:round/>
            <a:headEnd/>
            <a:tailEnd type="triangle" w="med" len="med"/>
          </a:ln>
        </p:spPr>
        <p:txBody>
          <a:bodyPr/>
          <a:lstStyle/>
          <a:p>
            <a:endParaRPr lang="en-US"/>
          </a:p>
        </p:txBody>
      </p:sp>
      <p:sp>
        <p:nvSpPr>
          <p:cNvPr id="19" name="Text Box 8"/>
          <p:cNvSpPr txBox="1">
            <a:spLocks noChangeArrowheads="1"/>
          </p:cNvSpPr>
          <p:nvPr/>
        </p:nvSpPr>
        <p:spPr bwMode="auto">
          <a:xfrm>
            <a:off x="4613275" y="3789363"/>
            <a:ext cx="2622550" cy="461962"/>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被引文献出版年</a:t>
            </a:r>
            <a:r>
              <a:rPr lang="en-US" altLang="zh-CN" sz="1600" b="1" dirty="0">
                <a:latin typeface="宋体" pitchFamily="2" charset="-122"/>
              </a:rPr>
              <a:t>: 1999</a:t>
            </a:r>
            <a:endParaRPr lang="zh-CN" altLang="en-US" sz="1600" b="1" dirty="0">
              <a:latin typeface="宋体" pitchFamily="2" charset="-122"/>
            </a:endParaRPr>
          </a:p>
        </p:txBody>
      </p:sp>
      <p:sp>
        <p:nvSpPr>
          <p:cNvPr id="20" name="Line 9"/>
          <p:cNvSpPr>
            <a:spLocks noChangeShapeType="1"/>
          </p:cNvSpPr>
          <p:nvPr/>
        </p:nvSpPr>
        <p:spPr bwMode="auto">
          <a:xfrm flipH="1">
            <a:off x="2555875" y="4076700"/>
            <a:ext cx="2057400" cy="0"/>
          </a:xfrm>
          <a:prstGeom prst="line">
            <a:avLst/>
          </a:prstGeom>
          <a:noFill/>
          <a:ln w="31750">
            <a:solidFill>
              <a:srgbClr val="FF6600"/>
            </a:solidFill>
            <a:round/>
            <a:headEnd/>
            <a:tailEnd type="triangle" w="med" len="med"/>
          </a:ln>
        </p:spPr>
        <p:txBody>
          <a:bodyPr/>
          <a:lstStyle/>
          <a:p>
            <a:endParaRPr lang="en-US"/>
          </a:p>
        </p:txBody>
      </p:sp>
      <p:sp>
        <p:nvSpPr>
          <p:cNvPr id="21" name="Text Box 8"/>
          <p:cNvSpPr txBox="1">
            <a:spLocks noChangeArrowheads="1"/>
          </p:cNvSpPr>
          <p:nvPr/>
        </p:nvSpPr>
        <p:spPr bwMode="auto">
          <a:xfrm>
            <a:off x="4613275" y="4191000"/>
            <a:ext cx="2622550" cy="461963"/>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被引文献卷</a:t>
            </a:r>
            <a:r>
              <a:rPr lang="en-US" altLang="zh-CN" sz="1600" b="1" dirty="0">
                <a:latin typeface="宋体" pitchFamily="2" charset="-122"/>
              </a:rPr>
              <a:t>: 83</a:t>
            </a:r>
            <a:endParaRPr lang="zh-CN" altLang="en-US" sz="1600" b="1" dirty="0">
              <a:latin typeface="宋体" pitchFamily="2" charset="-122"/>
            </a:endParaRPr>
          </a:p>
        </p:txBody>
      </p:sp>
      <p:sp>
        <p:nvSpPr>
          <p:cNvPr id="22" name="Line 9"/>
          <p:cNvSpPr>
            <a:spLocks noChangeShapeType="1"/>
          </p:cNvSpPr>
          <p:nvPr/>
        </p:nvSpPr>
        <p:spPr bwMode="auto">
          <a:xfrm flipH="1">
            <a:off x="2555875" y="4479925"/>
            <a:ext cx="2057400" cy="0"/>
          </a:xfrm>
          <a:prstGeom prst="line">
            <a:avLst/>
          </a:prstGeom>
          <a:noFill/>
          <a:ln w="31750">
            <a:solidFill>
              <a:srgbClr val="FF6600"/>
            </a:solidFill>
            <a:round/>
            <a:headEnd/>
            <a:tailEnd type="triangle" w="med" len="med"/>
          </a:ln>
        </p:spPr>
        <p:txBody>
          <a:bodyPr/>
          <a:lstStyle/>
          <a:p>
            <a:endParaRPr lang="en-US"/>
          </a:p>
        </p:txBody>
      </p:sp>
      <p:sp>
        <p:nvSpPr>
          <p:cNvPr id="23" name="Text Box 8"/>
          <p:cNvSpPr txBox="1">
            <a:spLocks noChangeArrowheads="1"/>
          </p:cNvSpPr>
          <p:nvPr/>
        </p:nvSpPr>
        <p:spPr bwMode="auto">
          <a:xfrm>
            <a:off x="4613275" y="4622800"/>
            <a:ext cx="2622550" cy="461963"/>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被引文献期</a:t>
            </a:r>
            <a:r>
              <a:rPr lang="en-US" altLang="zh-CN" sz="1600" b="1" dirty="0">
                <a:latin typeface="宋体" pitchFamily="2" charset="-122"/>
              </a:rPr>
              <a:t>: 15</a:t>
            </a:r>
            <a:endParaRPr lang="zh-CN" altLang="en-US" sz="1600" b="1" dirty="0">
              <a:latin typeface="宋体" pitchFamily="2" charset="-122"/>
            </a:endParaRPr>
          </a:p>
        </p:txBody>
      </p:sp>
      <p:sp>
        <p:nvSpPr>
          <p:cNvPr id="24" name="Line 9"/>
          <p:cNvSpPr>
            <a:spLocks noChangeShapeType="1"/>
          </p:cNvSpPr>
          <p:nvPr/>
        </p:nvSpPr>
        <p:spPr bwMode="auto">
          <a:xfrm flipH="1">
            <a:off x="2555875" y="4911725"/>
            <a:ext cx="2057400" cy="0"/>
          </a:xfrm>
          <a:prstGeom prst="line">
            <a:avLst/>
          </a:prstGeom>
          <a:noFill/>
          <a:ln w="31750">
            <a:solidFill>
              <a:srgbClr val="FF6600"/>
            </a:solidFill>
            <a:round/>
            <a:headEnd/>
            <a:tailEnd type="triangle" w="med" len="med"/>
          </a:ln>
        </p:spPr>
        <p:txBody>
          <a:bodyPr/>
          <a:lstStyle/>
          <a:p>
            <a:endParaRPr lang="en-US"/>
          </a:p>
        </p:txBody>
      </p:sp>
      <p:sp>
        <p:nvSpPr>
          <p:cNvPr id="25" name="Text Box 8"/>
          <p:cNvSpPr txBox="1">
            <a:spLocks noChangeArrowheads="1"/>
          </p:cNvSpPr>
          <p:nvPr/>
        </p:nvSpPr>
        <p:spPr bwMode="auto">
          <a:xfrm>
            <a:off x="4613275" y="5127625"/>
            <a:ext cx="2622550" cy="461963"/>
          </a:xfrm>
          <a:prstGeom prst="rect">
            <a:avLst/>
          </a:prstGeom>
          <a:gradFill>
            <a:gsLst>
              <a:gs pos="0">
                <a:srgbClr val="FF6600"/>
              </a:gs>
              <a:gs pos="50000">
                <a:schemeClr val="bg1"/>
              </a:gs>
              <a:gs pos="100000">
                <a:srgbClr val="FF6600"/>
              </a:gs>
            </a:gsLst>
            <a:lin ang="5400000" scaled="1"/>
          </a:gradFill>
          <a:ln cap="rnd">
            <a:solidFill>
              <a:schemeClr val="tx1"/>
            </a:solidFill>
          </a:ln>
        </p:spPr>
        <p:txBody>
          <a:bodyPr>
            <a:spAutoFit/>
          </a:bodyPr>
          <a:lstStyle/>
          <a:p>
            <a:pPr>
              <a:lnSpc>
                <a:spcPct val="150000"/>
              </a:lnSpc>
              <a:defRPr/>
            </a:pPr>
            <a:r>
              <a:rPr lang="zh-CN" altLang="en-US" sz="1600" b="1" dirty="0">
                <a:latin typeface="宋体" pitchFamily="2" charset="-122"/>
              </a:rPr>
              <a:t>被引文献标题</a:t>
            </a:r>
          </a:p>
        </p:txBody>
      </p:sp>
      <p:sp>
        <p:nvSpPr>
          <p:cNvPr id="26" name="Line 9"/>
          <p:cNvSpPr>
            <a:spLocks noChangeShapeType="1"/>
          </p:cNvSpPr>
          <p:nvPr/>
        </p:nvSpPr>
        <p:spPr bwMode="auto">
          <a:xfrm flipH="1">
            <a:off x="2555875" y="5373688"/>
            <a:ext cx="2057400" cy="0"/>
          </a:xfrm>
          <a:prstGeom prst="line">
            <a:avLst/>
          </a:prstGeom>
          <a:noFill/>
          <a:ln w="31750">
            <a:solidFill>
              <a:srgbClr val="FF6600"/>
            </a:solidFill>
            <a:round/>
            <a:headEnd/>
            <a:tailEnd type="triangle" w="med" len="med"/>
          </a:ln>
        </p:spPr>
        <p:txBody>
          <a:bodyP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2000"/>
                                        <p:tgtEl>
                                          <p:spTgt spid="1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amond(in)">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amond(in)">
                                      <p:cBhvr>
                                        <p:cTn id="15" dur="2000"/>
                                        <p:tgtEl>
                                          <p:spTgt spid="18"/>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amond(in)">
                                      <p:cBhvr>
                                        <p:cTn id="18" dur="2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amond(in)">
                                      <p:cBhvr>
                                        <p:cTn id="23" dur="2000"/>
                                        <p:tgtEl>
                                          <p:spTgt spid="20"/>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diamond(in)">
                                      <p:cBhvr>
                                        <p:cTn id="26" dur="2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diamond(in)">
                                      <p:cBhvr>
                                        <p:cTn id="31" dur="2000"/>
                                        <p:tgtEl>
                                          <p:spTgt spid="2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amond(in)">
                                      <p:cBhvr>
                                        <p:cTn id="34" dur="20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amond(in)">
                                      <p:cBhvr>
                                        <p:cTn id="39" dur="2000"/>
                                        <p:tgtEl>
                                          <p:spTgt spid="24"/>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amond(in)">
                                      <p:cBhvr>
                                        <p:cTn id="42" dur="20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amond(in)">
                                      <p:cBhvr>
                                        <p:cTn id="47" dur="2000"/>
                                        <p:tgtEl>
                                          <p:spTgt spid="26"/>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diamond(in)">
                                      <p:cBhvr>
                                        <p:cTn id="50"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2" cstate="print"/>
          <a:srcRect/>
          <a:stretch>
            <a:fillRect/>
          </a:stretch>
        </p:blipFill>
        <p:spPr bwMode="auto">
          <a:xfrm>
            <a:off x="-58055" y="217711"/>
            <a:ext cx="9361714" cy="6944593"/>
          </a:xfrm>
          <a:prstGeom prst="rect">
            <a:avLst/>
          </a:prstGeom>
          <a:noFill/>
          <a:ln w="9525">
            <a:noFill/>
            <a:miter lim="800000"/>
            <a:headEnd/>
            <a:tailEnd/>
          </a:ln>
        </p:spPr>
      </p:pic>
      <p:sp>
        <p:nvSpPr>
          <p:cNvPr id="61442" name="日期占位符 2"/>
          <p:cNvSpPr>
            <a:spLocks noGrp="1"/>
          </p:cNvSpPr>
          <p:nvPr>
            <p:ph type="dt" sz="quarter" idx="10"/>
          </p:nvPr>
        </p:nvSpPr>
        <p:spPr bwMode="auto">
          <a:xfrm>
            <a:off x="3124200" y="6670216"/>
            <a:ext cx="5172075" cy="231775"/>
          </a:xfrm>
          <a:noFill/>
          <a:ln>
            <a:miter lim="800000"/>
            <a:headEnd/>
            <a:tailEnd/>
          </a:ln>
        </p:spPr>
        <p:txBody>
          <a:bodyPr vert="horz" wrap="square" lIns="0" tIns="45720" rIns="0" bIns="45720" numCol="1" anchor="t" anchorCtr="0" compatLnSpc="1">
            <a:prstTxWarp prst="textNoShape">
              <a:avLst/>
            </a:prstTxWarp>
          </a:bodyPr>
          <a:lstStyle/>
          <a:p>
            <a:pPr algn="r"/>
            <a:fld id="{17DC4438-8584-41EF-9A3C-42AEE4F4AB05}" type="datetime1">
              <a:rPr lang="zh-CN" altLang="en-US" sz="900" smtClean="0">
                <a:solidFill>
                  <a:schemeClr val="bg1"/>
                </a:solidFill>
                <a:ea typeface="宋体" pitchFamily="2" charset="-122"/>
              </a:rPr>
              <a:pPr algn="r"/>
              <a:t>2015/4/21</a:t>
            </a:fld>
            <a:endParaRPr lang="en-US" altLang="zh-CN" sz="900" smtClean="0">
              <a:solidFill>
                <a:schemeClr val="bg1"/>
              </a:solidFill>
              <a:ea typeface="宋体" pitchFamily="2" charset="-122"/>
            </a:endParaRPr>
          </a:p>
        </p:txBody>
      </p:sp>
      <p:sp>
        <p:nvSpPr>
          <p:cNvPr id="61443" name="灯片编号占位符 4"/>
          <p:cNvSpPr>
            <a:spLocks noGrp="1"/>
          </p:cNvSpPr>
          <p:nvPr>
            <p:ph type="sldNum" sz="quarter" idx="11"/>
          </p:nvPr>
        </p:nvSpPr>
        <p:spPr>
          <a:xfrm>
            <a:off x="6553200" y="6520991"/>
            <a:ext cx="2133600" cy="476250"/>
          </a:xfrm>
          <a:noFill/>
        </p:spPr>
        <p:txBody>
          <a:bodyPr/>
          <a:lstStyle/>
          <a:p>
            <a:fld id="{8775B73B-A340-465C-9F5B-57B295BB16E2}" type="slidenum">
              <a:rPr lang="en-US" altLang="zh-CN" smtClean="0">
                <a:ea typeface="宋体" pitchFamily="2" charset="-122"/>
              </a:rPr>
              <a:pPr/>
              <a:t>46</a:t>
            </a:fld>
            <a:endParaRPr lang="en-US" altLang="zh-CN" smtClean="0">
              <a:ea typeface="宋体" pitchFamily="2" charset="-122"/>
            </a:endParaRPr>
          </a:p>
        </p:txBody>
      </p:sp>
      <p:sp>
        <p:nvSpPr>
          <p:cNvPr id="8" name="圆角矩形 5"/>
          <p:cNvSpPr>
            <a:spLocks noChangeArrowheads="1"/>
          </p:cNvSpPr>
          <p:nvPr/>
        </p:nvSpPr>
        <p:spPr bwMode="auto">
          <a:xfrm>
            <a:off x="107950" y="1373631"/>
            <a:ext cx="1655763" cy="431800"/>
          </a:xfrm>
          <a:prstGeom prst="roundRect">
            <a:avLst>
              <a:gd name="adj" fmla="val 2014"/>
            </a:avLst>
          </a:prstGeom>
          <a:noFill/>
          <a:ln w="25400" algn="ctr">
            <a:solidFill>
              <a:schemeClr val="tx2"/>
            </a:solidFill>
            <a:round/>
            <a:headEnd/>
            <a:tailEnd/>
          </a:ln>
        </p:spPr>
        <p:txBody>
          <a:bodyPr lIns="0" tIns="0" rIns="182880" bIns="0"/>
          <a:lstStyle/>
          <a:p>
            <a:pPr>
              <a:spcBef>
                <a:spcPct val="50000"/>
              </a:spcBef>
            </a:pPr>
            <a:endParaRPr lang="zh-CN" altLang="en-US" sz="2400"/>
          </a:p>
        </p:txBody>
      </p:sp>
      <p:grpSp>
        <p:nvGrpSpPr>
          <p:cNvPr id="2" name="Group 26"/>
          <p:cNvGrpSpPr/>
          <p:nvPr/>
        </p:nvGrpSpPr>
        <p:grpSpPr>
          <a:xfrm>
            <a:off x="503309" y="63442"/>
            <a:ext cx="8364938" cy="1095619"/>
            <a:chOff x="2607844" y="2313161"/>
            <a:chExt cx="8364938" cy="1095619"/>
          </a:xfrm>
        </p:grpSpPr>
        <p:grpSp>
          <p:nvGrpSpPr>
            <p:cNvPr id="3" name="Group 16"/>
            <p:cNvGrpSpPr/>
            <p:nvPr/>
          </p:nvGrpSpPr>
          <p:grpSpPr>
            <a:xfrm>
              <a:off x="2607844" y="2313161"/>
              <a:ext cx="854006" cy="1095619"/>
              <a:chOff x="1141900" y="5045706"/>
              <a:chExt cx="854006" cy="1095619"/>
            </a:xfrm>
          </p:grpSpPr>
          <p:pic>
            <p:nvPicPr>
              <p:cNvPr id="14" name="Picture 5"/>
              <p:cNvPicPr>
                <a:picLocks noChangeAspect="1" noChangeArrowheads="1"/>
              </p:cNvPicPr>
              <p:nvPr/>
            </p:nvPicPr>
            <p:blipFill>
              <a:blip r:embed="rId3" cstate="print"/>
              <a:srcRect/>
              <a:stretch>
                <a:fillRect/>
              </a:stretch>
            </p:blipFill>
            <p:spPr bwMode="auto">
              <a:xfrm rot="1326014">
                <a:off x="1141900" y="5054834"/>
                <a:ext cx="854006" cy="1053091"/>
              </a:xfrm>
              <a:prstGeom prst="rect">
                <a:avLst/>
              </a:prstGeom>
              <a:noFill/>
              <a:ln w="9525">
                <a:noFill/>
                <a:miter lim="800000"/>
                <a:headEnd/>
                <a:tailEnd/>
              </a:ln>
            </p:spPr>
          </p:pic>
          <p:sp>
            <p:nvSpPr>
              <p:cNvPr id="15" name="Rectangle 15"/>
              <p:cNvSpPr/>
              <p:nvPr/>
            </p:nvSpPr>
            <p:spPr>
              <a:xfrm rot="1269735">
                <a:off x="1160734" y="5045706"/>
                <a:ext cx="789189" cy="1095619"/>
              </a:xfrm>
              <a:prstGeom prst="rect">
                <a:avLst/>
              </a:prstGeom>
              <a:solidFill>
                <a:schemeClr val="accent1">
                  <a:lumMod val="20000"/>
                  <a:lumOff val="8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3400610" y="2756136"/>
              <a:ext cx="7572172" cy="461665"/>
            </a:xfrm>
            <a:prstGeom prst="rect">
              <a:avLst/>
            </a:prstGeom>
            <a:solidFill>
              <a:srgbClr val="003399"/>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如何跟进</a:t>
              </a:r>
              <a:r>
                <a:rPr lang="zh-CN" altLang="en-US" sz="2400" dirty="0" smtClean="0">
                  <a:solidFill>
                    <a:srgbClr val="FFFF00"/>
                  </a:solidFill>
                  <a:latin typeface="Arial Unicode MS" pitchFamily="34" charset="-122"/>
                  <a:ea typeface="Arial Unicode MS" pitchFamily="34" charset="-122"/>
                  <a:cs typeface="Arial Unicode MS" pitchFamily="34" charset="-122"/>
                </a:rPr>
                <a:t>手边文献</a:t>
              </a:r>
              <a:r>
                <a:rPr lang="zh-CN" altLang="en-US" sz="2400" dirty="0" smtClean="0">
                  <a:solidFill>
                    <a:schemeClr val="bg1"/>
                  </a:solidFill>
                  <a:latin typeface="Arial Unicode MS" pitchFamily="34" charset="-122"/>
                  <a:ea typeface="Arial Unicode MS" pitchFamily="34" charset="-122"/>
                  <a:cs typeface="Arial Unicode MS" pitchFamily="34" charset="-122"/>
                </a:rPr>
                <a:t>的后续进展 </a:t>
              </a:r>
              <a:r>
                <a:rPr lang="en-US" altLang="zh-CN" sz="2400" dirty="0" smtClean="0">
                  <a:solidFill>
                    <a:schemeClr val="bg1"/>
                  </a:solidFill>
                  <a:latin typeface="Arial Unicode MS" pitchFamily="34" charset="-122"/>
                  <a:ea typeface="Arial Unicode MS" pitchFamily="34" charset="-122"/>
                  <a:cs typeface="Arial Unicode MS" pitchFamily="34" charset="-122"/>
                </a:rPr>
                <a:t>&amp; </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r>
                <a:rPr lang="en-US" altLang="zh-CN" sz="2400" dirty="0" smtClean="0">
                  <a:solidFill>
                    <a:schemeClr val="bg1"/>
                  </a:solidFill>
                  <a:latin typeface="Arial Unicode MS" pitchFamily="34" charset="-122"/>
                  <a:ea typeface="Arial Unicode MS" pitchFamily="34" charset="-122"/>
                  <a:cs typeface="Arial Unicode MS" pitchFamily="34" charset="-122"/>
                </a:rPr>
                <a:t>?</a:t>
              </a:r>
              <a:r>
                <a:rPr lang="en-US" altLang="zh-CN" sz="1600" dirty="0" smtClean="0">
                  <a:solidFill>
                    <a:schemeClr val="bg1"/>
                  </a:solidFill>
                  <a:latin typeface="Arial Unicode MS" pitchFamily="34" charset="-122"/>
                  <a:ea typeface="Arial Unicode MS" pitchFamily="34" charset="-122"/>
                  <a:cs typeface="Arial Unicode MS" pitchFamily="34" charset="-122"/>
                </a:rPr>
                <a:t>(</a:t>
              </a:r>
              <a:r>
                <a:rPr lang="zh-CN" altLang="en-US" sz="1600" dirty="0" smtClean="0">
                  <a:solidFill>
                    <a:schemeClr val="bg1"/>
                  </a:solidFill>
                  <a:latin typeface="Arial Unicode MS" pitchFamily="34" charset="-122"/>
                  <a:ea typeface="Arial Unicode MS" pitchFamily="34" charset="-122"/>
                  <a:cs typeface="Arial Unicode MS" pitchFamily="34" charset="-122"/>
                </a:rPr>
                <a:t>文章或书均可）</a:t>
              </a:r>
            </a:p>
          </p:txBody>
        </p:sp>
      </p:grpSp>
      <p:sp>
        <p:nvSpPr>
          <p:cNvPr id="16" name="圆角矩形 5"/>
          <p:cNvSpPr>
            <a:spLocks noChangeArrowheads="1"/>
          </p:cNvSpPr>
          <p:nvPr/>
        </p:nvSpPr>
        <p:spPr bwMode="auto">
          <a:xfrm>
            <a:off x="2244044" y="1857829"/>
            <a:ext cx="6609669" cy="5000171"/>
          </a:xfrm>
          <a:prstGeom prst="roundRect">
            <a:avLst>
              <a:gd name="adj" fmla="val 2014"/>
            </a:avLst>
          </a:prstGeom>
          <a:noFill/>
          <a:ln w="25400" algn="ctr">
            <a:solidFill>
              <a:schemeClr val="tx2"/>
            </a:solidFill>
            <a:round/>
            <a:headEnd/>
            <a:tailEnd/>
          </a:ln>
        </p:spPr>
        <p:txBody>
          <a:bodyPr lIns="0" tIns="0" rIns="182880" bIns="0"/>
          <a:lstStyle/>
          <a:p>
            <a:pPr>
              <a:spcBef>
                <a:spcPct val="50000"/>
              </a:spcBef>
            </a:pPr>
            <a:endParaRPr lang="zh-CN" altLang="en-US" sz="2400"/>
          </a:p>
        </p:txBody>
      </p:sp>
      <p:sp>
        <p:nvSpPr>
          <p:cNvPr id="17" name="圆角矩形 5"/>
          <p:cNvSpPr>
            <a:spLocks noChangeArrowheads="1"/>
          </p:cNvSpPr>
          <p:nvPr/>
        </p:nvSpPr>
        <p:spPr bwMode="auto">
          <a:xfrm>
            <a:off x="72571" y="2614607"/>
            <a:ext cx="1204686" cy="346307"/>
          </a:xfrm>
          <a:prstGeom prst="roundRect">
            <a:avLst>
              <a:gd name="adj" fmla="val 2014"/>
            </a:avLst>
          </a:prstGeom>
          <a:noFill/>
          <a:ln w="25400" algn="ctr">
            <a:solidFill>
              <a:schemeClr val="tx2"/>
            </a:solidFill>
            <a:round/>
            <a:headEnd/>
            <a:tailEnd/>
          </a:ln>
        </p:spPr>
        <p:txBody>
          <a:bodyPr lIns="0" tIns="0" rIns="182880" bIns="0"/>
          <a:lstStyle/>
          <a:p>
            <a:pPr>
              <a:spcBef>
                <a:spcPct val="50000"/>
              </a:spcBef>
            </a:pPr>
            <a:endParaRPr lang="zh-CN" altLang="en-US" sz="2400"/>
          </a:p>
        </p:txBody>
      </p:sp>
      <p:cxnSp>
        <p:nvCxnSpPr>
          <p:cNvPr id="18" name="Straight Arrow Connector 17"/>
          <p:cNvCxnSpPr/>
          <p:nvPr/>
        </p:nvCxnSpPr>
        <p:spPr>
          <a:xfrm>
            <a:off x="4833285" y="1045026"/>
            <a:ext cx="14486" cy="1204685"/>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34"/>
          <p:cNvCxnSpPr/>
          <p:nvPr/>
        </p:nvCxnSpPr>
        <p:spPr>
          <a:xfrm rot="10800000" flipV="1">
            <a:off x="1223582" y="873743"/>
            <a:ext cx="5394960" cy="1920240"/>
          </a:xfrm>
          <a:prstGeom prst="bentConnector3">
            <a:avLst>
              <a:gd name="adj1" fmla="val 189"/>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24095" y="3175471"/>
            <a:ext cx="3486080" cy="338554"/>
          </a:xfrm>
          <a:prstGeom prst="rect">
            <a:avLst/>
          </a:prstGeom>
          <a:solidFill>
            <a:schemeClr val="accent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zh-CN" altLang="en-US" sz="1600" dirty="0" smtClean="0">
                <a:ln>
                  <a:solidFill>
                    <a:schemeClr val="bg1"/>
                  </a:solidFill>
                </a:ln>
                <a:solidFill>
                  <a:schemeClr val="bg1"/>
                </a:solidFill>
                <a:latin typeface="华文仿宋" pitchFamily="2" charset="-122"/>
                <a:ea typeface="华文仿宋" pitchFamily="2" charset="-122"/>
                <a:cs typeface="Arial Unicode MS" pitchFamily="34" charset="-122"/>
              </a:rPr>
              <a:t>这些文献都是在该研究基础上的发展</a:t>
            </a:r>
            <a:endParaRPr lang="zh-CN" altLang="en-US" sz="1600" dirty="0">
              <a:ln>
                <a:solidFill>
                  <a:schemeClr val="bg1"/>
                </a:solidFill>
              </a:ln>
              <a:solidFill>
                <a:schemeClr val="bg1"/>
              </a:solidFill>
              <a:latin typeface="华文仿宋" pitchFamily="2" charset="-122"/>
              <a:ea typeface="华文仿宋" pitchFamily="2" charset="-122"/>
              <a:cs typeface="Arial Unicode MS" pitchFamily="34" charset="-122"/>
            </a:endParaRPr>
          </a:p>
        </p:txBody>
      </p:sp>
      <p:sp>
        <p:nvSpPr>
          <p:cNvPr id="27" name="TextBox 26"/>
          <p:cNvSpPr txBox="1"/>
          <p:nvPr/>
        </p:nvSpPr>
        <p:spPr>
          <a:xfrm>
            <a:off x="3657754" y="3859555"/>
            <a:ext cx="4441219" cy="1708160"/>
          </a:xfrm>
          <a:prstGeom prst="rect">
            <a:avLst/>
          </a:prstGeom>
          <a:solidFill>
            <a:schemeClr val="tx2">
              <a:lumMod val="20000"/>
              <a:lumOff val="80000"/>
            </a:schemeClr>
          </a:solidFill>
          <a:ln>
            <a:solidFill>
              <a:schemeClr val="tx2"/>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a:spcAft>
                <a:spcPts val="600"/>
              </a:spcAft>
            </a:pPr>
            <a:r>
              <a:rPr lang="zh-CN" altLang="en-US" b="1" dirty="0" smtClean="0">
                <a:solidFill>
                  <a:srgbClr val="FF0000"/>
                </a:solidFill>
                <a:latin typeface="Arial Unicode MS" pitchFamily="34" charset="-122"/>
                <a:ea typeface="Arial Unicode MS" pitchFamily="34" charset="-122"/>
                <a:cs typeface="Arial Unicode MS" pitchFamily="34" charset="-122"/>
              </a:rPr>
              <a:t>后续进展：</a:t>
            </a:r>
            <a:r>
              <a:rPr lang="zh-CN" altLang="en-US" b="1" dirty="0" smtClean="0">
                <a:solidFill>
                  <a:schemeClr val="tx1"/>
                </a:solidFill>
                <a:latin typeface="Arial Unicode MS" pitchFamily="34" charset="-122"/>
                <a:ea typeface="Arial Unicode MS" pitchFamily="34" charset="-122"/>
                <a:cs typeface="Arial Unicode MS" pitchFamily="34" charset="-122"/>
              </a:rPr>
              <a:t>可阅读检索得到的文献列表；</a:t>
            </a:r>
            <a:endParaRPr lang="en-US" altLang="zh-CN" b="1" dirty="0" smtClean="0">
              <a:solidFill>
                <a:schemeClr val="tx1"/>
              </a:solidFill>
              <a:latin typeface="Arial Unicode MS" pitchFamily="34" charset="-122"/>
              <a:ea typeface="Arial Unicode MS" pitchFamily="34" charset="-122"/>
              <a:cs typeface="Arial Unicode MS" pitchFamily="34" charset="-122"/>
            </a:endParaRPr>
          </a:p>
          <a:p>
            <a:pPr>
              <a:spcAft>
                <a:spcPts val="600"/>
              </a:spcAft>
            </a:pPr>
            <a:r>
              <a:rPr lang="zh-CN" altLang="en-US" b="1" dirty="0" smtClean="0">
                <a:solidFill>
                  <a:srgbClr val="FF0000"/>
                </a:solidFill>
                <a:latin typeface="Arial Unicode MS" pitchFamily="34" charset="-122"/>
                <a:ea typeface="Arial Unicode MS" pitchFamily="34" charset="-122"/>
                <a:cs typeface="Arial Unicode MS" pitchFamily="34" charset="-122"/>
              </a:rPr>
              <a:t>最新进展：</a:t>
            </a:r>
            <a:endParaRPr lang="en-US" altLang="zh-CN" b="1" dirty="0" smtClean="0">
              <a:solidFill>
                <a:srgbClr val="FF0000"/>
              </a:solidFill>
              <a:latin typeface="Arial Unicode MS" pitchFamily="34" charset="-122"/>
              <a:ea typeface="Arial Unicode MS" pitchFamily="34" charset="-122"/>
              <a:cs typeface="Arial Unicode MS" pitchFamily="34" charset="-122"/>
            </a:endParaRPr>
          </a:p>
          <a:p>
            <a:pPr>
              <a:spcAft>
                <a:spcPts val="600"/>
              </a:spcAft>
              <a:buFont typeface="Wingdings" pitchFamily="2" charset="2"/>
              <a:buChar char="v"/>
            </a:pPr>
            <a:r>
              <a:rPr lang="zh-CN" altLang="en-US" b="1" dirty="0" smtClean="0">
                <a:solidFill>
                  <a:schemeClr val="tx1"/>
                </a:solidFill>
                <a:latin typeface="Arial Unicode MS" pitchFamily="34" charset="-122"/>
                <a:ea typeface="Arial Unicode MS" pitchFamily="34" charset="-122"/>
                <a:cs typeface="Arial Unicode MS" pitchFamily="34" charset="-122"/>
              </a:rPr>
              <a:t>可利用“排序方式”</a:t>
            </a:r>
            <a:r>
              <a:rPr lang="en-US" altLang="zh-CN" b="1" dirty="0" smtClean="0">
                <a:solidFill>
                  <a:schemeClr val="tx1"/>
                </a:solidFill>
                <a:latin typeface="Arial Unicode MS" pitchFamily="34" charset="-122"/>
                <a:ea typeface="Arial Unicode MS" pitchFamily="34" charset="-122"/>
                <a:cs typeface="Arial Unicode MS" pitchFamily="34" charset="-122"/>
              </a:rPr>
              <a:t>-</a:t>
            </a:r>
            <a:r>
              <a:rPr lang="zh-CN" altLang="en-US" b="1" dirty="0" smtClean="0">
                <a:solidFill>
                  <a:schemeClr val="tx1"/>
                </a:solidFill>
                <a:latin typeface="Arial Unicode MS" pitchFamily="34" charset="-122"/>
                <a:ea typeface="Arial Unicode MS" pitchFamily="34" charset="-122"/>
                <a:cs typeface="Arial Unicode MS" pitchFamily="34" charset="-122"/>
              </a:rPr>
              <a:t>出版时间排序；</a:t>
            </a:r>
            <a:endParaRPr lang="en-US" altLang="zh-CN" b="1" dirty="0" smtClean="0">
              <a:solidFill>
                <a:schemeClr val="tx1"/>
              </a:solidFill>
              <a:latin typeface="Arial Unicode MS" pitchFamily="34" charset="-122"/>
              <a:ea typeface="Arial Unicode MS" pitchFamily="34" charset="-122"/>
              <a:cs typeface="Arial Unicode MS" pitchFamily="34" charset="-122"/>
            </a:endParaRPr>
          </a:p>
          <a:p>
            <a:pPr>
              <a:spcAft>
                <a:spcPts val="600"/>
              </a:spcAft>
              <a:buFont typeface="Wingdings" pitchFamily="2" charset="2"/>
              <a:buChar char="v"/>
            </a:pPr>
            <a:r>
              <a:rPr lang="zh-CN" altLang="en-US" b="1" dirty="0" smtClean="0">
                <a:solidFill>
                  <a:schemeClr val="tx1"/>
                </a:solidFill>
                <a:latin typeface="Arial Unicode MS" pitchFamily="34" charset="-122"/>
                <a:ea typeface="Arial Unicode MS" pitchFamily="34" charset="-122"/>
                <a:cs typeface="Arial Unicode MS" pitchFamily="34" charset="-122"/>
              </a:rPr>
              <a:t>也可创建跟踪定期发送更新报告：“创建跟踪服务”或“检索历史”中创建跟踪</a:t>
            </a:r>
            <a:endParaRPr lang="en-US" altLang="zh-CN" b="1" dirty="0" smtClean="0">
              <a:solidFill>
                <a:schemeClr val="tx1"/>
              </a:solidFill>
              <a:latin typeface="Arial Unicode MS" pitchFamily="34" charset="-122"/>
              <a:ea typeface="Arial Unicode MS" pitchFamily="34" charset="-122"/>
              <a:cs typeface="Arial Unicode MS" pitchFamily="34" charset="-122"/>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strVal val="#ppt_w*0.70"/>
                                          </p:val>
                                        </p:tav>
                                        <p:tav tm="100000">
                                          <p:val>
                                            <p:strVal val="#ppt_w"/>
                                          </p:val>
                                        </p:tav>
                                      </p:tavLst>
                                    </p:anim>
                                    <p:anim calcmode="lin" valueType="num">
                                      <p:cBhvr>
                                        <p:cTn id="21" dur="1000" fill="hold"/>
                                        <p:tgtEl>
                                          <p:spTgt spid="24"/>
                                        </p:tgtEl>
                                        <p:attrNameLst>
                                          <p:attrName>ppt_h</p:attrName>
                                        </p:attrNameLst>
                                      </p:cBhvr>
                                      <p:tavLst>
                                        <p:tav tm="0">
                                          <p:val>
                                            <p:strVal val="#ppt_h"/>
                                          </p:val>
                                        </p:tav>
                                        <p:tav tm="100000">
                                          <p:val>
                                            <p:strVal val="#ppt_h"/>
                                          </p:val>
                                        </p:tav>
                                      </p:tavLst>
                                    </p:anim>
                                    <p:animEffect transition="in" filter="fade">
                                      <p:cBhvr>
                                        <p:cTn id="22" dur="1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par>
                          <p:cTn id="33" fill="hold">
                            <p:stCondLst>
                              <p:cond delay="500"/>
                            </p:stCondLst>
                            <p:childTnLst>
                              <p:par>
                                <p:cTn id="34" presetID="3" presetClass="entr" presetSubtype="1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24"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7575" y="2091634"/>
            <a:ext cx="7369175" cy="4570412"/>
          </a:xfrm>
        </p:spPr>
        <p:txBody>
          <a:bodyPr/>
          <a:lstStyle/>
          <a:p>
            <a:endParaRPr lang="en-US"/>
          </a:p>
        </p:txBody>
      </p:sp>
      <p:pic>
        <p:nvPicPr>
          <p:cNvPr id="15363" name="Picture 3"/>
          <p:cNvPicPr>
            <a:picLocks noChangeAspect="1" noChangeArrowheads="1"/>
          </p:cNvPicPr>
          <p:nvPr/>
        </p:nvPicPr>
        <p:blipFill>
          <a:blip r:embed="rId2" cstate="print"/>
          <a:srcRect/>
          <a:stretch>
            <a:fillRect/>
          </a:stretch>
        </p:blipFill>
        <p:spPr bwMode="auto">
          <a:xfrm>
            <a:off x="0" y="1088557"/>
            <a:ext cx="9517653" cy="6241142"/>
          </a:xfrm>
          <a:prstGeom prst="rect">
            <a:avLst/>
          </a:prstGeom>
          <a:noFill/>
          <a:ln w="9525">
            <a:noFill/>
            <a:miter lim="800000"/>
            <a:headEnd/>
            <a:tailEnd/>
          </a:ln>
        </p:spPr>
      </p:pic>
      <p:sp>
        <p:nvSpPr>
          <p:cNvPr id="6" name="圆角矩形 9"/>
          <p:cNvSpPr>
            <a:spLocks noChangeArrowheads="1"/>
          </p:cNvSpPr>
          <p:nvPr/>
        </p:nvSpPr>
        <p:spPr bwMode="auto">
          <a:xfrm>
            <a:off x="2830279" y="2306444"/>
            <a:ext cx="1437564" cy="259309"/>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7" name="TextBox 6"/>
          <p:cNvSpPr txBox="1"/>
          <p:nvPr/>
        </p:nvSpPr>
        <p:spPr>
          <a:xfrm>
            <a:off x="1891241" y="496959"/>
            <a:ext cx="5967278" cy="830997"/>
          </a:xfrm>
          <a:prstGeom prst="rect">
            <a:avLst/>
          </a:prstGeom>
          <a:solidFill>
            <a:schemeClr val="accent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buFont typeface="Wingdings" pitchFamily="2" charset="2"/>
              <a:buChar char="Ø"/>
            </a:pPr>
            <a:r>
              <a:rPr lang="zh-CN" altLang="en-US" sz="1600" dirty="0" smtClean="0">
                <a:ln>
                  <a:solidFill>
                    <a:schemeClr val="bg1"/>
                  </a:solidFill>
                </a:ln>
                <a:solidFill>
                  <a:schemeClr val="bg1"/>
                </a:solidFill>
              </a:rPr>
              <a:t> 定题检索相关课题，并把最新结果发送到指定的邮箱中；</a:t>
            </a:r>
            <a:endParaRPr lang="en-US" altLang="zh-CN" sz="1600" dirty="0" smtClean="0">
              <a:ln>
                <a:solidFill>
                  <a:schemeClr val="bg1"/>
                </a:solidFill>
              </a:ln>
              <a:solidFill>
                <a:schemeClr val="bg1"/>
              </a:solidFill>
            </a:endParaRPr>
          </a:p>
          <a:p>
            <a:pPr>
              <a:buFont typeface="Wingdings" pitchFamily="2" charset="2"/>
              <a:buChar char="Ø"/>
            </a:pPr>
            <a:r>
              <a:rPr lang="zh-CN" altLang="en-US" sz="1600" dirty="0" smtClean="0">
                <a:ln>
                  <a:solidFill>
                    <a:schemeClr val="bg1"/>
                  </a:solidFill>
                </a:ln>
                <a:solidFill>
                  <a:schemeClr val="bg1"/>
                </a:solidFill>
              </a:rPr>
              <a:t> 有效期半年，到期后可续订；</a:t>
            </a:r>
            <a:endParaRPr lang="en-US" altLang="zh-CN" sz="1600" dirty="0" smtClean="0">
              <a:ln>
                <a:solidFill>
                  <a:schemeClr val="bg1"/>
                </a:solidFill>
              </a:ln>
              <a:solidFill>
                <a:schemeClr val="bg1"/>
              </a:solidFill>
            </a:endParaRPr>
          </a:p>
          <a:p>
            <a:pPr>
              <a:buFont typeface="Wingdings" pitchFamily="2" charset="2"/>
              <a:buChar char="Ø"/>
            </a:pPr>
            <a:r>
              <a:rPr lang="zh-CN" altLang="en-US" sz="1600" dirty="0" smtClean="0">
                <a:ln>
                  <a:solidFill>
                    <a:schemeClr val="bg1"/>
                  </a:solidFill>
                </a:ln>
                <a:solidFill>
                  <a:schemeClr val="bg1"/>
                </a:solidFill>
              </a:rPr>
              <a:t> 支持</a:t>
            </a:r>
            <a:r>
              <a:rPr lang="en-US" altLang="zh-CN" sz="1600" dirty="0" smtClean="0">
                <a:ln>
                  <a:solidFill>
                    <a:schemeClr val="bg1"/>
                  </a:solidFill>
                </a:ln>
                <a:solidFill>
                  <a:schemeClr val="bg1"/>
                </a:solidFill>
              </a:rPr>
              <a:t>RSS Feed</a:t>
            </a:r>
            <a:endParaRPr lang="zh-CN" altLang="en-US" sz="1600" dirty="0">
              <a:ln>
                <a:solidFill>
                  <a:schemeClr val="bg1"/>
                </a:solidFill>
              </a:ln>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rot="21427732">
            <a:off x="4009764" y="2718963"/>
            <a:ext cx="2725019" cy="1752285"/>
            <a:chOff x="4037244" y="2751476"/>
            <a:chExt cx="2725019" cy="1752285"/>
          </a:xfrm>
        </p:grpSpPr>
        <p:pic>
          <p:nvPicPr>
            <p:cNvPr id="5122" name="Picture 2"/>
            <p:cNvPicPr>
              <a:picLocks noChangeAspect="1" noChangeArrowheads="1"/>
            </p:cNvPicPr>
            <p:nvPr/>
          </p:nvPicPr>
          <p:blipFill>
            <a:blip r:embed="rId2" cstate="print"/>
            <a:srcRect/>
            <a:stretch>
              <a:fillRect/>
            </a:stretch>
          </p:blipFill>
          <p:spPr bwMode="auto">
            <a:xfrm rot="20693044">
              <a:off x="4037244" y="2751476"/>
              <a:ext cx="1617493" cy="1752285"/>
            </a:xfrm>
            <a:prstGeom prst="rect">
              <a:avLst/>
            </a:prstGeom>
            <a:noFill/>
            <a:ln w="9525">
              <a:noFill/>
              <a:miter lim="800000"/>
              <a:headEnd/>
              <a:tailEnd/>
            </a:ln>
          </p:spPr>
        </p:pic>
        <p:sp>
          <p:nvSpPr>
            <p:cNvPr id="13" name="TextBox 12"/>
            <p:cNvSpPr txBox="1"/>
            <p:nvPr/>
          </p:nvSpPr>
          <p:spPr>
            <a:xfrm rot="172268">
              <a:off x="5429847" y="2754975"/>
              <a:ext cx="1332416" cy="307777"/>
            </a:xfrm>
            <a:prstGeom prst="rect">
              <a:avLst/>
            </a:prstGeom>
            <a:noFill/>
          </p:spPr>
          <p:txBody>
            <a:bodyPr wrap="none" rtlCol="0">
              <a:spAutoFit/>
            </a:bodyPr>
            <a:lstStyle/>
            <a:p>
              <a:r>
                <a:rPr lang="zh-CN" altLang="zh-CN" sz="1400" b="1" dirty="0" smtClean="0">
                  <a:solidFill>
                    <a:schemeClr val="tx2"/>
                  </a:solidFill>
                </a:rPr>
                <a:t>在</a:t>
              </a:r>
              <a:r>
                <a:rPr lang="en-US" altLang="zh-CN" sz="1400" b="1" dirty="0" smtClean="0">
                  <a:solidFill>
                    <a:schemeClr val="tx2"/>
                  </a:solidFill>
                </a:rPr>
                <a:t>WOS</a:t>
              </a:r>
              <a:r>
                <a:rPr lang="zh-CN" altLang="zh-CN" sz="1400" b="1" dirty="0" smtClean="0">
                  <a:solidFill>
                    <a:schemeClr val="tx2"/>
                  </a:solidFill>
                </a:rPr>
                <a:t>中寻找</a:t>
              </a:r>
              <a:endParaRPr lang="zh-CN" altLang="en-US" sz="1400" b="1" dirty="0" smtClean="0">
                <a:solidFill>
                  <a:schemeClr val="tx2"/>
                </a:solidFill>
              </a:endParaRPr>
            </a:p>
          </p:txBody>
        </p:sp>
      </p:grpSp>
      <p:sp>
        <p:nvSpPr>
          <p:cNvPr id="24" name="TextBox 23"/>
          <p:cNvSpPr txBox="1"/>
          <p:nvPr/>
        </p:nvSpPr>
        <p:spPr>
          <a:xfrm>
            <a:off x="224970" y="2126342"/>
            <a:ext cx="2577950" cy="338554"/>
          </a:xfrm>
          <a:prstGeom prst="rect">
            <a:avLst/>
          </a:prstGeom>
          <a:noFill/>
        </p:spPr>
        <p:txBody>
          <a:bodyPr wrap="none" rtlCol="0">
            <a:spAutoFit/>
          </a:bodyPr>
          <a:lstStyle/>
          <a:p>
            <a:r>
              <a:rPr lang="zh-CN" altLang="en-US" sz="1600" b="1" dirty="0" smtClean="0">
                <a:solidFill>
                  <a:schemeClr val="tx2"/>
                </a:solidFill>
                <a:latin typeface="Arial Unicode MS" pitchFamily="34" charset="-122"/>
                <a:ea typeface="Arial Unicode MS" pitchFamily="34" charset="-122"/>
                <a:cs typeface="Arial Unicode MS" pitchFamily="34" charset="-122"/>
              </a:rPr>
              <a:t>跟进后续进展</a:t>
            </a:r>
            <a:r>
              <a:rPr lang="en-US" altLang="zh-CN" sz="1600" b="1" dirty="0" smtClean="0">
                <a:solidFill>
                  <a:schemeClr val="tx2"/>
                </a:solidFill>
                <a:latin typeface="Arial Unicode MS" pitchFamily="34" charset="-122"/>
                <a:ea typeface="Arial Unicode MS" pitchFamily="34" charset="-122"/>
                <a:cs typeface="Arial Unicode MS" pitchFamily="34" charset="-122"/>
              </a:rPr>
              <a:t>&amp;</a:t>
            </a:r>
            <a:r>
              <a:rPr lang="zh-CN" altLang="en-US" sz="1600" b="1" dirty="0" smtClean="0">
                <a:solidFill>
                  <a:schemeClr val="tx2"/>
                </a:solidFill>
                <a:latin typeface="Arial Unicode MS" pitchFamily="34" charset="-122"/>
                <a:ea typeface="Arial Unicode MS" pitchFamily="34" charset="-122"/>
                <a:cs typeface="Arial Unicode MS" pitchFamily="34" charset="-122"/>
              </a:rPr>
              <a:t>最新进展？</a:t>
            </a:r>
            <a:endParaRPr lang="zh-CN" altLang="en-US" sz="1600" b="1" dirty="0">
              <a:solidFill>
                <a:schemeClr val="tx2"/>
              </a:solidFill>
              <a:latin typeface="Arial Unicode MS" pitchFamily="34" charset="-122"/>
              <a:ea typeface="Arial Unicode MS" pitchFamily="34" charset="-122"/>
              <a:cs typeface="Arial Unicode MS" pitchFamily="34" charset="-122"/>
            </a:endParaRPr>
          </a:p>
        </p:txBody>
      </p:sp>
      <p:sp>
        <p:nvSpPr>
          <p:cNvPr id="26" name="TextBox 25"/>
          <p:cNvSpPr txBox="1"/>
          <p:nvPr/>
        </p:nvSpPr>
        <p:spPr>
          <a:xfrm>
            <a:off x="6566050" y="2119085"/>
            <a:ext cx="2577950" cy="338554"/>
          </a:xfrm>
          <a:prstGeom prst="rect">
            <a:avLst/>
          </a:prstGeom>
          <a:noFill/>
        </p:spPr>
        <p:txBody>
          <a:bodyPr wrap="none" rtlCol="0">
            <a:spAutoFit/>
          </a:bodyPr>
          <a:lstStyle/>
          <a:p>
            <a:r>
              <a:rPr lang="zh-CN" altLang="en-US" sz="1600" b="1" dirty="0" smtClean="0">
                <a:solidFill>
                  <a:schemeClr val="tx2"/>
                </a:solidFill>
                <a:latin typeface="Arial Unicode MS" pitchFamily="34" charset="-122"/>
                <a:ea typeface="Arial Unicode MS" pitchFamily="34" charset="-122"/>
                <a:cs typeface="Arial Unicode MS" pitchFamily="34" charset="-122"/>
              </a:rPr>
              <a:t>跟进后续进展</a:t>
            </a:r>
            <a:r>
              <a:rPr lang="en-US" altLang="zh-CN" sz="1600" b="1" dirty="0" smtClean="0">
                <a:solidFill>
                  <a:schemeClr val="tx2"/>
                </a:solidFill>
                <a:latin typeface="Arial Unicode MS" pitchFamily="34" charset="-122"/>
                <a:ea typeface="Arial Unicode MS" pitchFamily="34" charset="-122"/>
                <a:cs typeface="Arial Unicode MS" pitchFamily="34" charset="-122"/>
              </a:rPr>
              <a:t>&amp;</a:t>
            </a:r>
            <a:r>
              <a:rPr lang="zh-CN" altLang="en-US" sz="1600" b="1" dirty="0" smtClean="0">
                <a:solidFill>
                  <a:schemeClr val="tx2"/>
                </a:solidFill>
                <a:latin typeface="Arial Unicode MS" pitchFamily="34" charset="-122"/>
                <a:ea typeface="Arial Unicode MS" pitchFamily="34" charset="-122"/>
                <a:cs typeface="Arial Unicode MS" pitchFamily="34" charset="-122"/>
              </a:rPr>
              <a:t>最新进展？</a:t>
            </a:r>
            <a:endParaRPr lang="zh-CN" altLang="en-US" sz="1600" b="1" dirty="0">
              <a:solidFill>
                <a:schemeClr val="tx2"/>
              </a:solidFill>
              <a:latin typeface="Arial Unicode MS" pitchFamily="34" charset="-122"/>
              <a:ea typeface="Arial Unicode MS" pitchFamily="34" charset="-122"/>
              <a:cs typeface="Arial Unicode MS" pitchFamily="34" charset="-122"/>
            </a:endParaRPr>
          </a:p>
        </p:txBody>
      </p:sp>
      <p:sp>
        <p:nvSpPr>
          <p:cNvPr id="27" name="TextBox 26"/>
          <p:cNvSpPr txBox="1"/>
          <p:nvPr/>
        </p:nvSpPr>
        <p:spPr>
          <a:xfrm>
            <a:off x="5950853" y="4731652"/>
            <a:ext cx="3309259" cy="523220"/>
          </a:xfrm>
          <a:prstGeom prst="rect">
            <a:avLst/>
          </a:prstGeom>
          <a:noFill/>
        </p:spPr>
        <p:txBody>
          <a:bodyPr wrap="square" rtlCol="0">
            <a:spAutoFit/>
          </a:bodyPr>
          <a:lstStyle/>
          <a:p>
            <a:pPr>
              <a:buFont typeface="Arial" pitchFamily="34" charset="0"/>
              <a:buChar char="•"/>
            </a:pPr>
            <a:r>
              <a:rPr lang="zh-CN" altLang="en-US" sz="1400" b="1" dirty="0" smtClean="0">
                <a:solidFill>
                  <a:srgbClr val="78A22F"/>
                </a:solidFill>
                <a:latin typeface="Arial Unicode MS" pitchFamily="34" charset="-122"/>
                <a:ea typeface="Arial Unicode MS" pitchFamily="34" charset="-122"/>
                <a:cs typeface="Arial Unicode MS" pitchFamily="34" charset="-122"/>
              </a:rPr>
              <a:t>“被引频次（降序）”锁定高影响力文献</a:t>
            </a:r>
            <a:endParaRPr lang="en-US" altLang="zh-CN" sz="1400" b="1" dirty="0" smtClean="0">
              <a:solidFill>
                <a:srgbClr val="78A22F"/>
              </a:solidFill>
              <a:latin typeface="Arial Unicode MS" pitchFamily="34" charset="-122"/>
              <a:ea typeface="Arial Unicode MS" pitchFamily="34" charset="-122"/>
              <a:cs typeface="Arial Unicode MS" pitchFamily="34" charset="-122"/>
            </a:endParaRPr>
          </a:p>
          <a:p>
            <a:pPr>
              <a:buFont typeface="Arial" pitchFamily="34" charset="0"/>
              <a:buChar char="•"/>
            </a:pPr>
            <a:r>
              <a:rPr lang="zh-CN" altLang="en-US" sz="1400" b="1" dirty="0" smtClean="0">
                <a:solidFill>
                  <a:srgbClr val="78A22F"/>
                </a:solidFill>
                <a:latin typeface="Arial Unicode MS" pitchFamily="34" charset="-122"/>
                <a:ea typeface="Arial Unicode MS" pitchFamily="34" charset="-122"/>
                <a:cs typeface="Arial Unicode MS" pitchFamily="34" charset="-122"/>
              </a:rPr>
              <a:t>“创建引文报告”锁定高热点文献</a:t>
            </a:r>
          </a:p>
        </p:txBody>
      </p:sp>
      <p:cxnSp>
        <p:nvCxnSpPr>
          <p:cNvPr id="30" name="Elbow Connector 29"/>
          <p:cNvCxnSpPr/>
          <p:nvPr/>
        </p:nvCxnSpPr>
        <p:spPr>
          <a:xfrm rot="16200000" flipH="1">
            <a:off x="5654808" y="3056752"/>
            <a:ext cx="2286942" cy="2282076"/>
          </a:xfrm>
          <a:prstGeom prst="bentConnector3">
            <a:avLst>
              <a:gd name="adj1" fmla="val 126794"/>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126513" y="3178629"/>
            <a:ext cx="1480457" cy="584775"/>
          </a:xfrm>
          <a:prstGeom prst="rect">
            <a:avLst/>
          </a:prstGeom>
          <a:noFill/>
        </p:spPr>
        <p:txBody>
          <a:bodyPr wrap="square" rtlCol="0">
            <a:spAutoFit/>
          </a:bodyPr>
          <a:lstStyle/>
          <a:p>
            <a:pPr algn="ctr"/>
            <a:r>
              <a:rPr lang="zh-CN" altLang="zh-CN" sz="1600" b="1" dirty="0" smtClean="0">
                <a:solidFill>
                  <a:srgbClr val="78A22F"/>
                </a:solidFill>
                <a:latin typeface="Arial Unicode MS" pitchFamily="34" charset="-122"/>
                <a:ea typeface="Arial Unicode MS" pitchFamily="34" charset="-122"/>
                <a:cs typeface="Arial Unicode MS" pitchFamily="34" charset="-122"/>
              </a:rPr>
              <a:t>“引证关系图”</a:t>
            </a:r>
            <a:r>
              <a:rPr lang="en-US" altLang="zh-CN" sz="1600" b="1" dirty="0" smtClean="0">
                <a:solidFill>
                  <a:srgbClr val="78A22F"/>
                </a:solidFill>
                <a:latin typeface="Arial Unicode MS" pitchFamily="34" charset="-122"/>
                <a:ea typeface="Arial Unicode MS" pitchFamily="34" charset="-122"/>
                <a:cs typeface="Arial Unicode MS" pitchFamily="34" charset="-122"/>
              </a:rPr>
              <a:t> &amp; </a:t>
            </a:r>
            <a:r>
              <a:rPr lang="zh-CN" altLang="zh-CN" sz="1600" b="1" dirty="0" smtClean="0">
                <a:solidFill>
                  <a:srgbClr val="78A22F"/>
                </a:solidFill>
                <a:latin typeface="Arial Unicode MS" pitchFamily="34" charset="-122"/>
                <a:ea typeface="Arial Unicode MS" pitchFamily="34" charset="-122"/>
                <a:cs typeface="Arial Unicode MS" pitchFamily="34" charset="-122"/>
              </a:rPr>
              <a:t>“引文跟踪”</a:t>
            </a:r>
            <a:endParaRPr lang="zh-CN" altLang="en-US" sz="1600" b="1" dirty="0" smtClean="0">
              <a:solidFill>
                <a:srgbClr val="78A22F"/>
              </a:solidFill>
              <a:latin typeface="Arial Unicode MS" pitchFamily="34" charset="-122"/>
              <a:ea typeface="Arial Unicode MS" pitchFamily="34" charset="-122"/>
              <a:cs typeface="Arial Unicode MS" pitchFamily="34" charset="-122"/>
            </a:endParaRPr>
          </a:p>
        </p:txBody>
      </p:sp>
      <p:cxnSp>
        <p:nvCxnSpPr>
          <p:cNvPr id="48" name="Straight Arrow Connector 47"/>
          <p:cNvCxnSpPr/>
          <p:nvPr/>
        </p:nvCxnSpPr>
        <p:spPr>
          <a:xfrm flipH="1" flipV="1">
            <a:off x="7910294" y="3802742"/>
            <a:ext cx="7254" cy="87085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flipV="1">
            <a:off x="7895768" y="2467431"/>
            <a:ext cx="0" cy="703939"/>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16200000" flipV="1">
            <a:off x="1405813" y="2864383"/>
            <a:ext cx="1554480" cy="1280160"/>
          </a:xfrm>
          <a:prstGeom prst="bentConnector3">
            <a:avLst>
              <a:gd name="adj1" fmla="val -31446"/>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1887" y="3164108"/>
            <a:ext cx="2104570" cy="584775"/>
          </a:xfrm>
          <a:prstGeom prst="rect">
            <a:avLst/>
          </a:prstGeom>
          <a:solidFill>
            <a:schemeClr val="bg1"/>
          </a:solidFill>
        </p:spPr>
        <p:txBody>
          <a:bodyPr wrap="square" rtlCol="0">
            <a:spAutoFit/>
          </a:bodyPr>
          <a:lstStyle/>
          <a:p>
            <a:pPr algn="ctr"/>
            <a:r>
              <a:rPr lang="zh-CN" altLang="en-US" sz="1600" b="1" dirty="0" smtClean="0">
                <a:solidFill>
                  <a:srgbClr val="78A22F"/>
                </a:solidFill>
                <a:latin typeface="Arial Unicode MS" pitchFamily="34" charset="-122"/>
                <a:ea typeface="Arial Unicode MS" pitchFamily="34" charset="-122"/>
                <a:cs typeface="Arial Unicode MS" pitchFamily="34" charset="-122"/>
              </a:rPr>
              <a:t>“被引参考文献检索” </a:t>
            </a:r>
            <a:r>
              <a:rPr lang="en-US" altLang="zh-CN" sz="1600" b="1" dirty="0" smtClean="0">
                <a:solidFill>
                  <a:srgbClr val="78A22F"/>
                </a:solidFill>
                <a:latin typeface="Arial Unicode MS" pitchFamily="34" charset="-122"/>
                <a:ea typeface="Arial Unicode MS" pitchFamily="34" charset="-122"/>
                <a:cs typeface="Arial Unicode MS" pitchFamily="34" charset="-122"/>
              </a:rPr>
              <a:t>&amp; </a:t>
            </a:r>
            <a:r>
              <a:rPr lang="zh-CN" altLang="en-US" sz="1600" b="1" dirty="0" smtClean="0">
                <a:solidFill>
                  <a:srgbClr val="78A22F"/>
                </a:solidFill>
                <a:latin typeface="Arial Unicode MS" pitchFamily="34" charset="-122"/>
                <a:ea typeface="Arial Unicode MS" pitchFamily="34" charset="-122"/>
                <a:cs typeface="Arial Unicode MS" pitchFamily="34" charset="-122"/>
              </a:rPr>
              <a:t>“创建跟踪</a:t>
            </a:r>
            <a:r>
              <a:rPr lang="en-US" altLang="zh-CN" sz="1600" b="1" dirty="0" smtClean="0">
                <a:solidFill>
                  <a:srgbClr val="78A22F"/>
                </a:solidFill>
                <a:latin typeface="Arial Unicode MS" pitchFamily="34" charset="-122"/>
                <a:ea typeface="Arial Unicode MS" pitchFamily="34" charset="-122"/>
                <a:cs typeface="Arial Unicode MS" pitchFamily="34" charset="-122"/>
              </a:rPr>
              <a:t>/RSS</a:t>
            </a:r>
            <a:r>
              <a:rPr lang="zh-CN" altLang="en-US" sz="1600" b="1" dirty="0" smtClean="0">
                <a:solidFill>
                  <a:srgbClr val="78A22F"/>
                </a:solidFill>
                <a:latin typeface="Arial Unicode MS" pitchFamily="34" charset="-122"/>
                <a:ea typeface="Arial Unicode MS" pitchFamily="34" charset="-122"/>
                <a:cs typeface="Arial Unicode MS" pitchFamily="34" charset="-122"/>
              </a:rPr>
              <a:t>”</a:t>
            </a:r>
          </a:p>
        </p:txBody>
      </p:sp>
      <p:grpSp>
        <p:nvGrpSpPr>
          <p:cNvPr id="3" name="Group 3"/>
          <p:cNvGrpSpPr/>
          <p:nvPr/>
        </p:nvGrpSpPr>
        <p:grpSpPr>
          <a:xfrm rot="1326014">
            <a:off x="2034942" y="2629953"/>
            <a:ext cx="1914872" cy="1712685"/>
            <a:chOff x="1291927" y="2510971"/>
            <a:chExt cx="2118930" cy="1973943"/>
          </a:xfrm>
        </p:grpSpPr>
        <p:grpSp>
          <p:nvGrpSpPr>
            <p:cNvPr id="4" name="Group 31"/>
            <p:cNvGrpSpPr/>
            <p:nvPr/>
          </p:nvGrpSpPr>
          <p:grpSpPr>
            <a:xfrm>
              <a:off x="1927905" y="2510971"/>
              <a:ext cx="1482952" cy="1973943"/>
              <a:chOff x="4221163" y="2243138"/>
              <a:chExt cx="1593143" cy="2386919"/>
            </a:xfrm>
          </p:grpSpPr>
          <p:pic>
            <p:nvPicPr>
              <p:cNvPr id="7" name="Picture 5"/>
              <p:cNvPicPr>
                <a:picLocks noChangeAspect="1" noChangeArrowheads="1"/>
              </p:cNvPicPr>
              <p:nvPr/>
            </p:nvPicPr>
            <p:blipFill>
              <a:blip r:embed="rId3" cstate="print"/>
              <a:srcRect/>
              <a:stretch>
                <a:fillRect/>
              </a:stretch>
            </p:blipFill>
            <p:spPr bwMode="auto">
              <a:xfrm>
                <a:off x="4221163" y="2243138"/>
                <a:ext cx="1593143" cy="2386919"/>
              </a:xfrm>
              <a:prstGeom prst="rect">
                <a:avLst/>
              </a:prstGeom>
              <a:noFill/>
              <a:ln w="9525">
                <a:noFill/>
                <a:miter lim="800000"/>
                <a:headEnd/>
                <a:tailEnd/>
              </a:ln>
            </p:spPr>
          </p:pic>
          <p:sp>
            <p:nvSpPr>
              <p:cNvPr id="8" name="TextBox 7"/>
              <p:cNvSpPr txBox="1"/>
              <p:nvPr/>
            </p:nvSpPr>
            <p:spPr>
              <a:xfrm rot="19548788">
                <a:off x="4270015" y="3186501"/>
                <a:ext cx="638316" cy="215443"/>
              </a:xfrm>
              <a:prstGeom prst="rect">
                <a:avLst/>
              </a:prstGeom>
              <a:noFill/>
            </p:spPr>
            <p:txBody>
              <a:bodyPr wrap="none" rtlCol="0">
                <a:spAutoFit/>
              </a:bodyPr>
              <a:lstStyle/>
              <a:p>
                <a:r>
                  <a:rPr lang="en-US" altLang="zh-CN" sz="800" b="1" dirty="0" smtClean="0">
                    <a:solidFill>
                      <a:srgbClr val="993300"/>
                    </a:solidFill>
                  </a:rPr>
                  <a:t>materials</a:t>
                </a:r>
                <a:endParaRPr lang="zh-CN" altLang="en-US" sz="800" b="1" dirty="0">
                  <a:solidFill>
                    <a:srgbClr val="993300"/>
                  </a:solidFill>
                </a:endParaRPr>
              </a:p>
            </p:txBody>
          </p:sp>
        </p:grpSp>
        <p:sp>
          <p:nvSpPr>
            <p:cNvPr id="6" name="TextBox 5"/>
            <p:cNvSpPr txBox="1"/>
            <p:nvPr/>
          </p:nvSpPr>
          <p:spPr>
            <a:xfrm rot="20273986">
              <a:off x="1291927" y="2814589"/>
              <a:ext cx="999019" cy="354726"/>
            </a:xfrm>
            <a:prstGeom prst="rect">
              <a:avLst/>
            </a:prstGeom>
            <a:noFill/>
          </p:spPr>
          <p:txBody>
            <a:bodyPr wrap="none" rtlCol="0">
              <a:spAutoFit/>
            </a:bodyPr>
            <a:lstStyle/>
            <a:p>
              <a:r>
                <a:rPr lang="zh-CN" altLang="en-US" sz="1400" b="1" dirty="0" smtClean="0">
                  <a:solidFill>
                    <a:schemeClr val="tx2"/>
                  </a:solidFill>
                </a:rPr>
                <a:t>手边就有</a:t>
              </a:r>
              <a:endParaRPr lang="zh-CN" altLang="en-US" sz="1400" b="1" dirty="0">
                <a:solidFill>
                  <a:schemeClr val="tx2"/>
                </a:solidFill>
              </a:endParaRPr>
            </a:p>
          </p:txBody>
        </p:sp>
      </p:grpSp>
      <p:sp>
        <p:nvSpPr>
          <p:cNvPr id="29" name="TextBox 28"/>
          <p:cNvSpPr txBox="1"/>
          <p:nvPr/>
        </p:nvSpPr>
        <p:spPr>
          <a:xfrm>
            <a:off x="1494970" y="733427"/>
            <a:ext cx="6212115" cy="461665"/>
          </a:xfrm>
          <a:prstGeom prst="rect">
            <a:avLst/>
          </a:prstGeom>
          <a:solidFill>
            <a:srgbClr val="003399"/>
          </a:solidFill>
        </p:spPr>
        <p:txBody>
          <a:bodyPr wrap="square" rtlCol="0">
            <a:spAutoFit/>
          </a:bodyP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④ </a:t>
            </a:r>
            <a:r>
              <a:rPr lang="zh-CN" altLang="en-US" sz="2400" dirty="0" smtClean="0">
                <a:solidFill>
                  <a:schemeClr val="bg1"/>
                </a:solidFill>
                <a:latin typeface="Arial Unicode MS" pitchFamily="34" charset="-122"/>
                <a:ea typeface="Arial Unicode MS" pitchFamily="34" charset="-122"/>
                <a:cs typeface="Arial Unicode MS" pitchFamily="34" charset="-122"/>
              </a:rPr>
              <a:t>跟进课题的后续进展</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p>
        </p:txBody>
      </p:sp>
      <p:sp>
        <p:nvSpPr>
          <p:cNvPr id="23" name="Rectangle 22"/>
          <p:cNvSpPr/>
          <p:nvPr/>
        </p:nvSpPr>
        <p:spPr>
          <a:xfrm>
            <a:off x="3802747" y="1523999"/>
            <a:ext cx="5079997" cy="4818743"/>
          </a:xfrm>
          <a:prstGeom prst="rect">
            <a:avLst/>
          </a:prstGeom>
          <a:no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8" descr="检索结果排序页面.jpg"/>
          <p:cNvPicPr>
            <a:picLocks noChangeAspect="1"/>
          </p:cNvPicPr>
          <p:nvPr/>
        </p:nvPicPr>
        <p:blipFill>
          <a:blip r:embed="rId2" cstate="print"/>
          <a:srcRect/>
          <a:stretch>
            <a:fillRect/>
          </a:stretch>
        </p:blipFill>
        <p:spPr bwMode="auto">
          <a:xfrm>
            <a:off x="827088" y="0"/>
            <a:ext cx="7575550" cy="7893050"/>
          </a:xfrm>
          <a:prstGeom prst="rect">
            <a:avLst/>
          </a:prstGeom>
          <a:noFill/>
          <a:ln w="9525">
            <a:noFill/>
            <a:miter lim="800000"/>
            <a:headEnd/>
            <a:tailEnd/>
          </a:ln>
        </p:spPr>
      </p:pic>
      <p:sp>
        <p:nvSpPr>
          <p:cNvPr id="5" name="矩形 5"/>
          <p:cNvSpPr/>
          <p:nvPr/>
        </p:nvSpPr>
        <p:spPr>
          <a:xfrm>
            <a:off x="2696005" y="1727184"/>
            <a:ext cx="5490052" cy="59510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endParaRPr>
          </a:p>
        </p:txBody>
      </p:sp>
      <p:grpSp>
        <p:nvGrpSpPr>
          <p:cNvPr id="6" name="组合 16"/>
          <p:cNvGrpSpPr/>
          <p:nvPr/>
        </p:nvGrpSpPr>
        <p:grpSpPr>
          <a:xfrm>
            <a:off x="2018636" y="-87084"/>
            <a:ext cx="7183428" cy="900987"/>
            <a:chOff x="1670291" y="0"/>
            <a:chExt cx="7183428" cy="900987"/>
          </a:xfrm>
        </p:grpSpPr>
        <p:pic>
          <p:nvPicPr>
            <p:cNvPr id="7" name="Picture 2"/>
            <p:cNvPicPr>
              <a:picLocks noChangeAspect="1" noChangeArrowheads="1"/>
            </p:cNvPicPr>
            <p:nvPr/>
          </p:nvPicPr>
          <p:blipFill>
            <a:blip r:embed="rId3" cstate="print"/>
            <a:srcRect/>
            <a:stretch>
              <a:fillRect/>
            </a:stretch>
          </p:blipFill>
          <p:spPr bwMode="auto">
            <a:xfrm rot="20520776">
              <a:off x="1670291" y="0"/>
              <a:ext cx="831680" cy="900987"/>
            </a:xfrm>
            <a:prstGeom prst="rect">
              <a:avLst/>
            </a:prstGeom>
            <a:noFill/>
            <a:ln w="9525">
              <a:noFill/>
              <a:miter lim="800000"/>
              <a:headEnd/>
              <a:tailEnd/>
            </a:ln>
          </p:spPr>
        </p:pic>
        <p:sp>
          <p:nvSpPr>
            <p:cNvPr id="8" name="TextBox 7"/>
            <p:cNvSpPr txBox="1"/>
            <p:nvPr/>
          </p:nvSpPr>
          <p:spPr>
            <a:xfrm>
              <a:off x="2486229" y="245165"/>
              <a:ext cx="6367490" cy="461665"/>
            </a:xfrm>
            <a:prstGeom prst="rect">
              <a:avLst/>
            </a:prstGeom>
            <a:solidFill>
              <a:srgbClr val="003399"/>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如何跟进</a:t>
              </a:r>
              <a:r>
                <a:rPr lang="en-US" altLang="zh-CN" sz="2400" dirty="0" smtClean="0">
                  <a:solidFill>
                    <a:srgbClr val="FFFF00"/>
                  </a:solidFill>
                  <a:latin typeface="Arial Unicode MS" pitchFamily="34" charset="-122"/>
                  <a:ea typeface="Arial Unicode MS" pitchFamily="34" charset="-122"/>
                  <a:cs typeface="Arial Unicode MS" pitchFamily="34" charset="-122"/>
                </a:rPr>
                <a:t>WOS</a:t>
              </a:r>
              <a:r>
                <a:rPr lang="zh-CN" altLang="en-US" sz="2400" dirty="0" smtClean="0">
                  <a:solidFill>
                    <a:srgbClr val="FFFF00"/>
                  </a:solidFill>
                  <a:latin typeface="Arial Unicode MS" pitchFamily="34" charset="-122"/>
                  <a:ea typeface="Arial Unicode MS" pitchFamily="34" charset="-122"/>
                  <a:cs typeface="Arial Unicode MS" pitchFamily="34" charset="-122"/>
                </a:rPr>
                <a:t>中文献</a:t>
              </a:r>
              <a:r>
                <a:rPr lang="zh-CN" altLang="en-US" sz="2400" dirty="0" smtClean="0">
                  <a:solidFill>
                    <a:schemeClr val="bg1"/>
                  </a:solidFill>
                  <a:latin typeface="Arial Unicode MS" pitchFamily="34" charset="-122"/>
                  <a:ea typeface="Arial Unicode MS" pitchFamily="34" charset="-122"/>
                  <a:cs typeface="Arial Unicode MS" pitchFamily="34" charset="-122"/>
                </a:rPr>
                <a:t>的后续进展</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1" descr="摘要页面.jpg"/>
          <p:cNvPicPr>
            <a:picLocks noChangeAspect="1"/>
          </p:cNvPicPr>
          <p:nvPr/>
        </p:nvPicPr>
        <p:blipFill>
          <a:blip r:embed="rId2" cstate="print"/>
          <a:srcRect/>
          <a:stretch>
            <a:fillRect/>
          </a:stretch>
        </p:blipFill>
        <p:spPr bwMode="auto">
          <a:xfrm>
            <a:off x="495070" y="188687"/>
            <a:ext cx="8099425" cy="7893050"/>
          </a:xfrm>
          <a:prstGeom prst="rect">
            <a:avLst/>
          </a:prstGeom>
          <a:noFill/>
          <a:ln w="9525">
            <a:noFill/>
            <a:miter lim="800000"/>
            <a:headEnd/>
            <a:tailEnd/>
          </a:ln>
        </p:spPr>
      </p:pic>
      <p:grpSp>
        <p:nvGrpSpPr>
          <p:cNvPr id="2" name="组合 16"/>
          <p:cNvGrpSpPr/>
          <p:nvPr/>
        </p:nvGrpSpPr>
        <p:grpSpPr>
          <a:xfrm>
            <a:off x="2018636" y="-87084"/>
            <a:ext cx="7183428" cy="900987"/>
            <a:chOff x="1670291" y="0"/>
            <a:chExt cx="7183428" cy="900987"/>
          </a:xfrm>
        </p:grpSpPr>
        <p:pic>
          <p:nvPicPr>
            <p:cNvPr id="4" name="Picture 2"/>
            <p:cNvPicPr>
              <a:picLocks noChangeAspect="1" noChangeArrowheads="1"/>
            </p:cNvPicPr>
            <p:nvPr/>
          </p:nvPicPr>
          <p:blipFill>
            <a:blip r:embed="rId3" cstate="print"/>
            <a:srcRect/>
            <a:stretch>
              <a:fillRect/>
            </a:stretch>
          </p:blipFill>
          <p:spPr bwMode="auto">
            <a:xfrm rot="20520776">
              <a:off x="1670291" y="0"/>
              <a:ext cx="831680" cy="900987"/>
            </a:xfrm>
            <a:prstGeom prst="rect">
              <a:avLst/>
            </a:prstGeom>
            <a:noFill/>
            <a:ln w="9525">
              <a:noFill/>
              <a:miter lim="800000"/>
              <a:headEnd/>
              <a:tailEnd/>
            </a:ln>
          </p:spPr>
        </p:pic>
        <p:sp>
          <p:nvSpPr>
            <p:cNvPr id="5" name="TextBox 4"/>
            <p:cNvSpPr txBox="1"/>
            <p:nvPr/>
          </p:nvSpPr>
          <p:spPr>
            <a:xfrm>
              <a:off x="2486229" y="245165"/>
              <a:ext cx="6367490" cy="461665"/>
            </a:xfrm>
            <a:prstGeom prst="rect">
              <a:avLst/>
            </a:prstGeom>
            <a:solidFill>
              <a:srgbClr val="003399"/>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如何跟进</a:t>
              </a:r>
              <a:r>
                <a:rPr lang="en-US" altLang="zh-CN" sz="2400" dirty="0" smtClean="0">
                  <a:solidFill>
                    <a:srgbClr val="FFFF00"/>
                  </a:solidFill>
                  <a:latin typeface="Arial Unicode MS" pitchFamily="34" charset="-122"/>
                  <a:ea typeface="Arial Unicode MS" pitchFamily="34" charset="-122"/>
                  <a:cs typeface="Arial Unicode MS" pitchFamily="34" charset="-122"/>
                </a:rPr>
                <a:t>WOS</a:t>
              </a:r>
              <a:r>
                <a:rPr lang="zh-CN" altLang="en-US" sz="2400" dirty="0" smtClean="0">
                  <a:solidFill>
                    <a:srgbClr val="FFFF00"/>
                  </a:solidFill>
                  <a:latin typeface="Arial Unicode MS" pitchFamily="34" charset="-122"/>
                  <a:ea typeface="Arial Unicode MS" pitchFamily="34" charset="-122"/>
                  <a:cs typeface="Arial Unicode MS" pitchFamily="34" charset="-122"/>
                </a:rPr>
                <a:t>中文献</a:t>
              </a:r>
              <a:r>
                <a:rPr lang="zh-CN" altLang="en-US" sz="2400" dirty="0" smtClean="0">
                  <a:solidFill>
                    <a:schemeClr val="bg1"/>
                  </a:solidFill>
                  <a:latin typeface="Arial Unicode MS" pitchFamily="34" charset="-122"/>
                  <a:ea typeface="Arial Unicode MS" pitchFamily="34" charset="-122"/>
                  <a:cs typeface="Arial Unicode MS" pitchFamily="34" charset="-122"/>
                </a:rPr>
                <a:t>的后续进展</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p>
          </p:txBody>
        </p:sp>
      </p:grpSp>
      <p:sp>
        <p:nvSpPr>
          <p:cNvPr id="6" name="矩形 5"/>
          <p:cNvSpPr/>
          <p:nvPr/>
        </p:nvSpPr>
        <p:spPr>
          <a:xfrm>
            <a:off x="722061" y="841830"/>
            <a:ext cx="5751309" cy="30479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endParaRPr>
          </a:p>
        </p:txBody>
      </p:sp>
      <p:sp>
        <p:nvSpPr>
          <p:cNvPr id="7" name="矩形 5"/>
          <p:cNvSpPr/>
          <p:nvPr/>
        </p:nvSpPr>
        <p:spPr>
          <a:xfrm>
            <a:off x="6995885" y="1741714"/>
            <a:ext cx="1335317" cy="1741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solidFill>
                <a:srgbClr val="00B050"/>
              </a:solidFill>
            </a:endParaRPr>
          </a:p>
        </p:txBody>
      </p:sp>
      <p:cxnSp>
        <p:nvCxnSpPr>
          <p:cNvPr id="10" name="Elbow Connector 9"/>
          <p:cNvCxnSpPr/>
          <p:nvPr/>
        </p:nvCxnSpPr>
        <p:spPr>
          <a:xfrm>
            <a:off x="5936343" y="595085"/>
            <a:ext cx="1074057" cy="1188720"/>
          </a:xfrm>
          <a:prstGeom prst="bentConnector3">
            <a:avLst>
              <a:gd name="adj1" fmla="val -1351"/>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矩形 5"/>
          <p:cNvSpPr/>
          <p:nvPr/>
        </p:nvSpPr>
        <p:spPr>
          <a:xfrm>
            <a:off x="6988633" y="1937650"/>
            <a:ext cx="1328054" cy="15240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endParaRPr>
          </a:p>
        </p:txBody>
      </p:sp>
      <p:cxnSp>
        <p:nvCxnSpPr>
          <p:cNvPr id="14" name="Elbow Connector 13"/>
          <p:cNvCxnSpPr/>
          <p:nvPr/>
        </p:nvCxnSpPr>
        <p:spPr>
          <a:xfrm flipH="1">
            <a:off x="8352958" y="791028"/>
            <a:ext cx="365760" cy="1188720"/>
          </a:xfrm>
          <a:prstGeom prst="bentConnector3">
            <a:avLst>
              <a:gd name="adj1" fmla="val -135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6" name="矩形 5"/>
          <p:cNvSpPr/>
          <p:nvPr/>
        </p:nvSpPr>
        <p:spPr>
          <a:xfrm>
            <a:off x="6930575" y="1270012"/>
            <a:ext cx="1335317" cy="1741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solidFill>
                <a:srgbClr val="00B050"/>
              </a:solidFill>
            </a:endParaRPr>
          </a:p>
        </p:txBody>
      </p:sp>
      <p:cxnSp>
        <p:nvCxnSpPr>
          <p:cNvPr id="18" name="Straight Connector 17"/>
          <p:cNvCxnSpPr/>
          <p:nvPr/>
        </p:nvCxnSpPr>
        <p:spPr>
          <a:xfrm>
            <a:off x="5936343" y="1349827"/>
            <a:ext cx="957943" cy="0"/>
          </a:xfrm>
          <a:prstGeom prst="line">
            <a:avLst/>
          </a:prstGeom>
          <a:ln w="38100">
            <a:solidFill>
              <a:schemeClr val="tx2">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500"/>
                            </p:stCondLst>
                            <p:childTnLst>
                              <p:par>
                                <p:cTn id="26" presetID="8"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amond(in)">
                                      <p:cBhvr>
                                        <p:cTn id="28" dur="500"/>
                                        <p:tgtEl>
                                          <p:spTgt spid="7"/>
                                        </p:tgtEl>
                                      </p:cBhvr>
                                    </p:animEffect>
                                  </p:childTnLst>
                                </p:cTn>
                              </p:par>
                            </p:childTnLst>
                          </p:cTn>
                        </p:par>
                        <p:par>
                          <p:cTn id="29" fill="hold">
                            <p:stCondLst>
                              <p:cond delay="1000"/>
                            </p:stCondLst>
                            <p:childTnLst>
                              <p:par>
                                <p:cTn id="30" presetID="8" presetClass="entr" presetSubtype="16"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amond(i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500"/>
                            </p:stCondLst>
                            <p:childTnLst>
                              <p:par>
                                <p:cTn id="39" presetID="8"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amond(in)">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7794" name="Picture 18" descr="WoSfullrec"/>
          <p:cNvPicPr>
            <a:picLocks noChangeAspect="1" noChangeArrowheads="1"/>
          </p:cNvPicPr>
          <p:nvPr/>
        </p:nvPicPr>
        <p:blipFill>
          <a:blip r:embed="rId4" cstate="print"/>
          <a:srcRect/>
          <a:stretch>
            <a:fillRect/>
          </a:stretch>
        </p:blipFill>
        <p:spPr bwMode="auto">
          <a:xfrm>
            <a:off x="3868738" y="990600"/>
            <a:ext cx="1465262" cy="1676400"/>
          </a:xfrm>
          <a:prstGeom prst="rect">
            <a:avLst/>
          </a:prstGeom>
          <a:noFill/>
          <a:ln w="28575">
            <a:solidFill>
              <a:srgbClr val="008000"/>
            </a:solidFill>
            <a:miter lim="800000"/>
            <a:headEnd/>
            <a:tailEnd/>
          </a:ln>
        </p:spPr>
      </p:pic>
      <p:pic>
        <p:nvPicPr>
          <p:cNvPr id="1867778" name="Picture 2" descr="WoSfullrec"/>
          <p:cNvPicPr>
            <a:picLocks noChangeAspect="1" noChangeArrowheads="1"/>
          </p:cNvPicPr>
          <p:nvPr/>
        </p:nvPicPr>
        <p:blipFill>
          <a:blip r:embed="rId5" cstate="print"/>
          <a:srcRect/>
          <a:stretch>
            <a:fillRect/>
          </a:stretch>
        </p:blipFill>
        <p:spPr bwMode="auto">
          <a:xfrm>
            <a:off x="7162800" y="228600"/>
            <a:ext cx="998538" cy="1143000"/>
          </a:xfrm>
          <a:prstGeom prst="rect">
            <a:avLst/>
          </a:prstGeom>
          <a:noFill/>
          <a:ln w="3175">
            <a:solidFill>
              <a:srgbClr val="000000"/>
            </a:solidFill>
            <a:miter lim="800000"/>
            <a:headEnd/>
            <a:tailEnd/>
          </a:ln>
        </p:spPr>
      </p:pic>
      <p:sp>
        <p:nvSpPr>
          <p:cNvPr id="1867779" name="Text Box 3"/>
          <p:cNvSpPr txBox="1">
            <a:spLocks noChangeArrowheads="1"/>
          </p:cNvSpPr>
          <p:nvPr/>
        </p:nvSpPr>
        <p:spPr bwMode="auto">
          <a:xfrm>
            <a:off x="7399338" y="609600"/>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2004</a:t>
            </a:r>
          </a:p>
        </p:txBody>
      </p:sp>
      <p:pic>
        <p:nvPicPr>
          <p:cNvPr id="1867781" name="Picture 5" descr="WoSfullrec"/>
          <p:cNvPicPr>
            <a:picLocks noChangeAspect="1" noChangeArrowheads="1"/>
          </p:cNvPicPr>
          <p:nvPr/>
        </p:nvPicPr>
        <p:blipFill>
          <a:blip r:embed="rId5" cstate="print"/>
          <a:srcRect/>
          <a:stretch>
            <a:fillRect/>
          </a:stretch>
        </p:blipFill>
        <p:spPr bwMode="auto">
          <a:xfrm>
            <a:off x="228600" y="2987675"/>
            <a:ext cx="998538" cy="1143000"/>
          </a:xfrm>
          <a:prstGeom prst="rect">
            <a:avLst/>
          </a:prstGeom>
          <a:noFill/>
          <a:ln w="3175">
            <a:solidFill>
              <a:srgbClr val="000000"/>
            </a:solidFill>
            <a:miter lim="800000"/>
            <a:headEnd/>
            <a:tailEnd/>
          </a:ln>
        </p:spPr>
      </p:pic>
      <p:pic>
        <p:nvPicPr>
          <p:cNvPr id="1867782" name="Picture 6" descr="WoSfullrec"/>
          <p:cNvPicPr>
            <a:picLocks noChangeAspect="1" noChangeArrowheads="1"/>
          </p:cNvPicPr>
          <p:nvPr/>
        </p:nvPicPr>
        <p:blipFill>
          <a:blip r:embed="rId5" cstate="print"/>
          <a:srcRect/>
          <a:stretch>
            <a:fillRect/>
          </a:stretch>
        </p:blipFill>
        <p:spPr bwMode="auto">
          <a:xfrm>
            <a:off x="914400" y="2378075"/>
            <a:ext cx="998538" cy="1143000"/>
          </a:xfrm>
          <a:prstGeom prst="rect">
            <a:avLst/>
          </a:prstGeom>
          <a:noFill/>
          <a:ln w="3175">
            <a:solidFill>
              <a:srgbClr val="000000"/>
            </a:solidFill>
            <a:miter lim="800000"/>
            <a:headEnd/>
            <a:tailEnd/>
          </a:ln>
        </p:spPr>
      </p:pic>
      <p:pic>
        <p:nvPicPr>
          <p:cNvPr id="1867783" name="Picture 7" descr="WoSfullrec"/>
          <p:cNvPicPr>
            <a:picLocks noChangeAspect="1" noChangeArrowheads="1"/>
          </p:cNvPicPr>
          <p:nvPr/>
        </p:nvPicPr>
        <p:blipFill>
          <a:blip r:embed="rId5" cstate="print"/>
          <a:srcRect/>
          <a:stretch>
            <a:fillRect/>
          </a:stretch>
        </p:blipFill>
        <p:spPr bwMode="auto">
          <a:xfrm>
            <a:off x="6689725" y="914400"/>
            <a:ext cx="998538" cy="1143000"/>
          </a:xfrm>
          <a:prstGeom prst="rect">
            <a:avLst/>
          </a:prstGeom>
          <a:noFill/>
          <a:ln w="3175">
            <a:solidFill>
              <a:srgbClr val="000000"/>
            </a:solidFill>
            <a:miter lim="800000"/>
            <a:headEnd/>
            <a:tailEnd/>
          </a:ln>
        </p:spPr>
      </p:pic>
      <p:pic>
        <p:nvPicPr>
          <p:cNvPr id="1867784" name="Picture 8" descr="WoSfullrec"/>
          <p:cNvPicPr>
            <a:picLocks noChangeAspect="1" noChangeArrowheads="1"/>
          </p:cNvPicPr>
          <p:nvPr/>
        </p:nvPicPr>
        <p:blipFill>
          <a:blip r:embed="rId5" cstate="print"/>
          <a:srcRect/>
          <a:stretch>
            <a:fillRect/>
          </a:stretch>
        </p:blipFill>
        <p:spPr bwMode="auto">
          <a:xfrm>
            <a:off x="5859463" y="4724400"/>
            <a:ext cx="998537" cy="1143000"/>
          </a:xfrm>
          <a:prstGeom prst="rect">
            <a:avLst/>
          </a:prstGeom>
          <a:noFill/>
          <a:ln w="3175">
            <a:solidFill>
              <a:srgbClr val="000000"/>
            </a:solidFill>
            <a:miter lim="800000"/>
            <a:headEnd/>
            <a:tailEnd/>
          </a:ln>
        </p:spPr>
      </p:pic>
      <p:pic>
        <p:nvPicPr>
          <p:cNvPr id="1867785" name="Picture 9" descr="WoSfullrec"/>
          <p:cNvPicPr>
            <a:picLocks noChangeAspect="1" noChangeArrowheads="1"/>
          </p:cNvPicPr>
          <p:nvPr/>
        </p:nvPicPr>
        <p:blipFill>
          <a:blip r:embed="rId5" cstate="print"/>
          <a:srcRect/>
          <a:stretch>
            <a:fillRect/>
          </a:stretch>
        </p:blipFill>
        <p:spPr bwMode="auto">
          <a:xfrm>
            <a:off x="6773863" y="4343400"/>
            <a:ext cx="998537" cy="1143000"/>
          </a:xfrm>
          <a:prstGeom prst="rect">
            <a:avLst/>
          </a:prstGeom>
          <a:noFill/>
          <a:ln w="3175">
            <a:solidFill>
              <a:srgbClr val="000000"/>
            </a:solidFill>
            <a:miter lim="800000"/>
            <a:headEnd/>
            <a:tailEnd/>
          </a:ln>
        </p:spPr>
      </p:pic>
      <p:pic>
        <p:nvPicPr>
          <p:cNvPr id="1867786" name="Picture 10" descr="WoSfullrec"/>
          <p:cNvPicPr>
            <a:picLocks noChangeAspect="1" noChangeArrowheads="1"/>
          </p:cNvPicPr>
          <p:nvPr/>
        </p:nvPicPr>
        <p:blipFill>
          <a:blip r:embed="rId5" cstate="print"/>
          <a:srcRect/>
          <a:stretch>
            <a:fillRect/>
          </a:stretch>
        </p:blipFill>
        <p:spPr bwMode="auto">
          <a:xfrm>
            <a:off x="1371600" y="3444875"/>
            <a:ext cx="998538" cy="1143000"/>
          </a:xfrm>
          <a:prstGeom prst="rect">
            <a:avLst/>
          </a:prstGeom>
          <a:noFill/>
          <a:ln w="3175">
            <a:solidFill>
              <a:srgbClr val="000000"/>
            </a:solidFill>
            <a:miter lim="800000"/>
            <a:headEnd/>
            <a:tailEnd/>
          </a:ln>
        </p:spPr>
      </p:pic>
      <p:sp>
        <p:nvSpPr>
          <p:cNvPr id="1867787" name="Line 11"/>
          <p:cNvSpPr>
            <a:spLocks noChangeShapeType="1"/>
          </p:cNvSpPr>
          <p:nvPr/>
        </p:nvSpPr>
        <p:spPr bwMode="auto">
          <a:xfrm flipH="1">
            <a:off x="2209800" y="2307102"/>
            <a:ext cx="1602545" cy="817098"/>
          </a:xfrm>
          <a:prstGeom prst="line">
            <a:avLst/>
          </a:prstGeom>
          <a:noFill/>
          <a:ln w="76200">
            <a:solidFill>
              <a:schemeClr val="tx1"/>
            </a:solidFill>
            <a:round/>
            <a:headEnd/>
            <a:tailEnd type="triangle" w="med" len="med"/>
          </a:ln>
        </p:spPr>
        <p:txBody>
          <a:bodyPr/>
          <a:lstStyle/>
          <a:p>
            <a:endParaRPr lang="zh-CN" altLang="en-US"/>
          </a:p>
        </p:txBody>
      </p:sp>
      <p:sp>
        <p:nvSpPr>
          <p:cNvPr id="1867788" name="Text Box 12"/>
          <p:cNvSpPr txBox="1">
            <a:spLocks noChangeArrowheads="1"/>
          </p:cNvSpPr>
          <p:nvPr/>
        </p:nvSpPr>
        <p:spPr bwMode="auto">
          <a:xfrm>
            <a:off x="2667000" y="2359025"/>
            <a:ext cx="914400" cy="460375"/>
          </a:xfrm>
          <a:prstGeom prst="rect">
            <a:avLst/>
          </a:prstGeom>
          <a:solidFill>
            <a:srgbClr val="C0C0C0"/>
          </a:solidFill>
          <a:ln w="28575">
            <a:solidFill>
              <a:srgbClr val="008000"/>
            </a:solidFill>
            <a:miter lim="800000"/>
            <a:headEnd/>
            <a:tailEnd/>
          </a:ln>
        </p:spPr>
        <p:txBody>
          <a:bodyPr lIns="0" rIns="0">
            <a:spAutoFit/>
          </a:bodyPr>
          <a:lstStyle/>
          <a:p>
            <a:pPr eaLnBrk="0" hangingPunct="0">
              <a:lnSpc>
                <a:spcPct val="80000"/>
              </a:lnSpc>
              <a:spcBef>
                <a:spcPct val="50000"/>
              </a:spcBef>
            </a:pPr>
            <a:r>
              <a:rPr lang="en-US" altLang="zh-CN" sz="1400" b="1" i="1" dirty="0">
                <a:solidFill>
                  <a:srgbClr val="006600"/>
                </a:solidFill>
                <a:latin typeface="Times New Roman" pitchFamily="18" charset="0"/>
              </a:rPr>
              <a:t>Cited References</a:t>
            </a:r>
          </a:p>
        </p:txBody>
      </p:sp>
      <p:sp>
        <p:nvSpPr>
          <p:cNvPr id="1867789" name="Text Box 13"/>
          <p:cNvSpPr txBox="1">
            <a:spLocks noChangeArrowheads="1"/>
          </p:cNvSpPr>
          <p:nvPr/>
        </p:nvSpPr>
        <p:spPr bwMode="auto">
          <a:xfrm>
            <a:off x="381000" y="3825875"/>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dirty="0">
                <a:latin typeface="Times New Roman" pitchFamily="18" charset="0"/>
              </a:rPr>
              <a:t>1993</a:t>
            </a:r>
          </a:p>
        </p:txBody>
      </p:sp>
      <p:sp>
        <p:nvSpPr>
          <p:cNvPr id="1867790" name="Text Box 14"/>
          <p:cNvSpPr txBox="1">
            <a:spLocks noChangeArrowheads="1"/>
          </p:cNvSpPr>
          <p:nvPr/>
        </p:nvSpPr>
        <p:spPr bwMode="auto">
          <a:xfrm>
            <a:off x="1676400" y="39322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1991</a:t>
            </a:r>
          </a:p>
        </p:txBody>
      </p:sp>
      <p:sp>
        <p:nvSpPr>
          <p:cNvPr id="1867791" name="Text Box 15"/>
          <p:cNvSpPr txBox="1">
            <a:spLocks noChangeArrowheads="1"/>
          </p:cNvSpPr>
          <p:nvPr/>
        </p:nvSpPr>
        <p:spPr bwMode="auto">
          <a:xfrm>
            <a:off x="1143000" y="3186113"/>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dirty="0">
                <a:latin typeface="Times New Roman" pitchFamily="18" charset="0"/>
              </a:rPr>
              <a:t>1995</a:t>
            </a:r>
          </a:p>
        </p:txBody>
      </p:sp>
      <p:pic>
        <p:nvPicPr>
          <p:cNvPr id="1867792" name="Picture 16" descr="WoSfullrec"/>
          <p:cNvPicPr>
            <a:picLocks noChangeAspect="1" noChangeArrowheads="1"/>
          </p:cNvPicPr>
          <p:nvPr/>
        </p:nvPicPr>
        <p:blipFill>
          <a:blip r:embed="rId5" cstate="print"/>
          <a:srcRect/>
          <a:stretch>
            <a:fillRect/>
          </a:stretch>
        </p:blipFill>
        <p:spPr bwMode="auto">
          <a:xfrm>
            <a:off x="830263" y="4191000"/>
            <a:ext cx="998537" cy="1143000"/>
          </a:xfrm>
          <a:prstGeom prst="rect">
            <a:avLst/>
          </a:prstGeom>
          <a:noFill/>
          <a:ln w="3175">
            <a:solidFill>
              <a:srgbClr val="000000"/>
            </a:solidFill>
            <a:miter lim="800000"/>
            <a:headEnd/>
            <a:tailEnd/>
          </a:ln>
        </p:spPr>
      </p:pic>
      <p:sp>
        <p:nvSpPr>
          <p:cNvPr id="1867793" name="Text Box 17"/>
          <p:cNvSpPr txBox="1">
            <a:spLocks noChangeArrowheads="1"/>
          </p:cNvSpPr>
          <p:nvPr/>
        </p:nvSpPr>
        <p:spPr bwMode="auto">
          <a:xfrm>
            <a:off x="1058863" y="49228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dirty="0">
                <a:latin typeface="Times New Roman" pitchFamily="18" charset="0"/>
              </a:rPr>
              <a:t>1980</a:t>
            </a:r>
          </a:p>
        </p:txBody>
      </p:sp>
      <p:sp>
        <p:nvSpPr>
          <p:cNvPr id="1867795" name="Text Box 19"/>
          <p:cNvSpPr txBox="1">
            <a:spLocks noChangeArrowheads="1"/>
          </p:cNvSpPr>
          <p:nvPr/>
        </p:nvSpPr>
        <p:spPr bwMode="auto">
          <a:xfrm>
            <a:off x="6858000" y="1676400"/>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2003</a:t>
            </a:r>
          </a:p>
        </p:txBody>
      </p:sp>
      <p:sp>
        <p:nvSpPr>
          <p:cNvPr id="1867780" name="Line 4"/>
          <p:cNvSpPr>
            <a:spLocks noChangeShapeType="1"/>
          </p:cNvSpPr>
          <p:nvPr/>
        </p:nvSpPr>
        <p:spPr bwMode="auto">
          <a:xfrm flipV="1">
            <a:off x="5345722" y="1447800"/>
            <a:ext cx="1283677" cy="563880"/>
          </a:xfrm>
          <a:prstGeom prst="line">
            <a:avLst/>
          </a:prstGeom>
          <a:noFill/>
          <a:ln w="76200">
            <a:solidFill>
              <a:schemeClr val="tx1"/>
            </a:solidFill>
            <a:round/>
            <a:headEnd/>
            <a:tailEnd type="triangle" w="med" len="med"/>
          </a:ln>
        </p:spPr>
        <p:txBody>
          <a:bodyPr/>
          <a:lstStyle/>
          <a:p>
            <a:endParaRPr lang="zh-CN" altLang="en-US"/>
          </a:p>
        </p:txBody>
      </p:sp>
      <p:sp>
        <p:nvSpPr>
          <p:cNvPr id="1867796" name="Text Box 20"/>
          <p:cNvSpPr txBox="1">
            <a:spLocks noChangeArrowheads="1"/>
          </p:cNvSpPr>
          <p:nvPr/>
        </p:nvSpPr>
        <p:spPr bwMode="auto">
          <a:xfrm>
            <a:off x="5581842" y="1595150"/>
            <a:ext cx="598605" cy="445120"/>
          </a:xfrm>
          <a:prstGeom prst="rect">
            <a:avLst/>
          </a:prstGeom>
          <a:solidFill>
            <a:srgbClr val="C0C0C0"/>
          </a:solidFill>
          <a:ln w="28575">
            <a:solidFill>
              <a:srgbClr val="008000"/>
            </a:solidFill>
            <a:miter lim="800000"/>
            <a:headEnd/>
            <a:tailEnd/>
          </a:ln>
        </p:spPr>
        <p:txBody>
          <a:bodyPr lIns="0" rIns="0">
            <a:spAutoFit/>
          </a:bodyPr>
          <a:lstStyle/>
          <a:p>
            <a:pPr eaLnBrk="0" hangingPunct="0">
              <a:lnSpc>
                <a:spcPct val="80000"/>
              </a:lnSpc>
              <a:spcBef>
                <a:spcPct val="50000"/>
              </a:spcBef>
            </a:pPr>
            <a:r>
              <a:rPr lang="en-US" altLang="zh-CN" sz="1400" b="1" i="1" dirty="0">
                <a:solidFill>
                  <a:srgbClr val="006600"/>
                </a:solidFill>
                <a:latin typeface="Times New Roman" pitchFamily="18" charset="0"/>
              </a:rPr>
              <a:t>Times Cited</a:t>
            </a:r>
          </a:p>
        </p:txBody>
      </p:sp>
      <p:sp>
        <p:nvSpPr>
          <p:cNvPr id="1867797" name="Line 21"/>
          <p:cNvSpPr>
            <a:spLocks noChangeShapeType="1"/>
          </p:cNvSpPr>
          <p:nvPr/>
        </p:nvSpPr>
        <p:spPr bwMode="auto">
          <a:xfrm flipH="1" flipV="1">
            <a:off x="4953000" y="2667000"/>
            <a:ext cx="1447800" cy="1905000"/>
          </a:xfrm>
          <a:prstGeom prst="line">
            <a:avLst/>
          </a:prstGeom>
          <a:noFill/>
          <a:ln w="76200">
            <a:solidFill>
              <a:schemeClr val="tx1"/>
            </a:solidFill>
            <a:round/>
            <a:headEnd type="triangle" w="med" len="med"/>
            <a:tailEnd type="triangle" w="med" len="med"/>
          </a:ln>
        </p:spPr>
        <p:txBody>
          <a:bodyPr/>
          <a:lstStyle/>
          <a:p>
            <a:endParaRPr lang="zh-CN" altLang="en-US"/>
          </a:p>
        </p:txBody>
      </p:sp>
      <p:sp>
        <p:nvSpPr>
          <p:cNvPr id="1867798" name="Text Box 22"/>
          <p:cNvSpPr txBox="1">
            <a:spLocks noChangeArrowheads="1"/>
          </p:cNvSpPr>
          <p:nvPr/>
        </p:nvSpPr>
        <p:spPr bwMode="auto">
          <a:xfrm>
            <a:off x="5257800" y="3276600"/>
            <a:ext cx="762000" cy="546100"/>
          </a:xfrm>
          <a:prstGeom prst="rect">
            <a:avLst/>
          </a:prstGeom>
          <a:solidFill>
            <a:srgbClr val="C0C0C0"/>
          </a:solidFill>
          <a:ln w="28575">
            <a:solidFill>
              <a:srgbClr val="008000"/>
            </a:solidFill>
            <a:miter lim="800000"/>
            <a:headEnd/>
            <a:tailEnd/>
          </a:ln>
        </p:spPr>
        <p:txBody>
          <a:bodyPr lIns="0" rIns="0">
            <a:spAutoFit/>
          </a:bodyPr>
          <a:lstStyle/>
          <a:p>
            <a:pPr eaLnBrk="0" hangingPunct="0">
              <a:spcBef>
                <a:spcPct val="50000"/>
              </a:spcBef>
            </a:pPr>
            <a:r>
              <a:rPr lang="en-US" altLang="zh-CN" sz="1400" b="1" i="1">
                <a:solidFill>
                  <a:srgbClr val="006600"/>
                </a:solidFill>
                <a:latin typeface="Times New Roman" pitchFamily="18" charset="0"/>
              </a:rPr>
              <a:t>Related Records</a:t>
            </a:r>
          </a:p>
        </p:txBody>
      </p:sp>
      <p:pic>
        <p:nvPicPr>
          <p:cNvPr id="1867799" name="Picture 23" descr="WoSfullrec"/>
          <p:cNvPicPr>
            <a:picLocks noChangeAspect="1" noChangeArrowheads="1"/>
          </p:cNvPicPr>
          <p:nvPr/>
        </p:nvPicPr>
        <p:blipFill>
          <a:blip r:embed="rId5" cstate="print"/>
          <a:srcRect/>
          <a:stretch>
            <a:fillRect/>
          </a:stretch>
        </p:blipFill>
        <p:spPr bwMode="auto">
          <a:xfrm>
            <a:off x="7993063" y="533400"/>
            <a:ext cx="998537" cy="1143000"/>
          </a:xfrm>
          <a:prstGeom prst="rect">
            <a:avLst/>
          </a:prstGeom>
          <a:noFill/>
          <a:ln w="3175">
            <a:solidFill>
              <a:srgbClr val="000000"/>
            </a:solidFill>
            <a:miter lim="800000"/>
            <a:headEnd/>
            <a:tailEnd/>
          </a:ln>
        </p:spPr>
      </p:pic>
      <p:sp>
        <p:nvSpPr>
          <p:cNvPr id="1867800" name="Text Box 24"/>
          <p:cNvSpPr txBox="1">
            <a:spLocks noChangeArrowheads="1"/>
          </p:cNvSpPr>
          <p:nvPr/>
        </p:nvSpPr>
        <p:spPr bwMode="auto">
          <a:xfrm>
            <a:off x="8229600" y="914400"/>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2003</a:t>
            </a:r>
          </a:p>
        </p:txBody>
      </p:sp>
      <p:sp>
        <p:nvSpPr>
          <p:cNvPr id="1867801" name="Text Box 25"/>
          <p:cNvSpPr txBox="1">
            <a:spLocks noChangeArrowheads="1"/>
          </p:cNvSpPr>
          <p:nvPr/>
        </p:nvSpPr>
        <p:spPr bwMode="auto">
          <a:xfrm>
            <a:off x="7002463" y="4572000"/>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2004</a:t>
            </a:r>
          </a:p>
        </p:txBody>
      </p:sp>
      <p:sp>
        <p:nvSpPr>
          <p:cNvPr id="1867802" name="Text Box 26"/>
          <p:cNvSpPr txBox="1">
            <a:spLocks noChangeArrowheads="1"/>
          </p:cNvSpPr>
          <p:nvPr/>
        </p:nvSpPr>
        <p:spPr bwMode="auto">
          <a:xfrm>
            <a:off x="6172200" y="54562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1999</a:t>
            </a:r>
          </a:p>
        </p:txBody>
      </p:sp>
      <p:pic>
        <p:nvPicPr>
          <p:cNvPr id="1867803" name="Picture 27" descr="WoSfullrec"/>
          <p:cNvPicPr>
            <a:picLocks noChangeAspect="1" noChangeArrowheads="1"/>
          </p:cNvPicPr>
          <p:nvPr/>
        </p:nvPicPr>
        <p:blipFill>
          <a:blip r:embed="rId5" cstate="print"/>
          <a:srcRect/>
          <a:stretch>
            <a:fillRect/>
          </a:stretch>
        </p:blipFill>
        <p:spPr bwMode="auto">
          <a:xfrm>
            <a:off x="7688263" y="4495800"/>
            <a:ext cx="998537" cy="1143000"/>
          </a:xfrm>
          <a:prstGeom prst="rect">
            <a:avLst/>
          </a:prstGeom>
          <a:noFill/>
          <a:ln w="3175">
            <a:solidFill>
              <a:srgbClr val="000000"/>
            </a:solidFill>
            <a:miter lim="800000"/>
            <a:headEnd/>
            <a:tailEnd/>
          </a:ln>
        </p:spPr>
      </p:pic>
      <p:sp>
        <p:nvSpPr>
          <p:cNvPr id="1867804" name="Text Box 28"/>
          <p:cNvSpPr txBox="1">
            <a:spLocks noChangeArrowheads="1"/>
          </p:cNvSpPr>
          <p:nvPr/>
        </p:nvSpPr>
        <p:spPr bwMode="auto">
          <a:xfrm>
            <a:off x="7916863" y="49228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2002</a:t>
            </a:r>
          </a:p>
        </p:txBody>
      </p:sp>
      <p:sp>
        <p:nvSpPr>
          <p:cNvPr id="1867805" name="Line 29"/>
          <p:cNvSpPr>
            <a:spLocks noChangeShapeType="1"/>
          </p:cNvSpPr>
          <p:nvPr/>
        </p:nvSpPr>
        <p:spPr bwMode="auto">
          <a:xfrm flipH="1" flipV="1">
            <a:off x="2286000" y="4800600"/>
            <a:ext cx="2438400" cy="304800"/>
          </a:xfrm>
          <a:prstGeom prst="line">
            <a:avLst/>
          </a:prstGeom>
          <a:noFill/>
          <a:ln w="28575">
            <a:solidFill>
              <a:schemeClr val="tx1"/>
            </a:solidFill>
            <a:round/>
            <a:headEnd/>
            <a:tailEnd type="triangle" w="med" len="med"/>
          </a:ln>
        </p:spPr>
        <p:txBody>
          <a:bodyPr/>
          <a:lstStyle/>
          <a:p>
            <a:endParaRPr lang="zh-CN" altLang="en-US"/>
          </a:p>
        </p:txBody>
      </p:sp>
      <p:sp>
        <p:nvSpPr>
          <p:cNvPr id="1867806" name="Line 30"/>
          <p:cNvSpPr>
            <a:spLocks noChangeShapeType="1"/>
          </p:cNvSpPr>
          <p:nvPr/>
        </p:nvSpPr>
        <p:spPr bwMode="auto">
          <a:xfrm flipH="1" flipV="1">
            <a:off x="2590800" y="4191000"/>
            <a:ext cx="2133600" cy="914400"/>
          </a:xfrm>
          <a:prstGeom prst="line">
            <a:avLst/>
          </a:prstGeom>
          <a:noFill/>
          <a:ln w="28575">
            <a:solidFill>
              <a:schemeClr val="tx1"/>
            </a:solidFill>
            <a:round/>
            <a:headEnd/>
            <a:tailEnd type="triangle" w="med" len="med"/>
          </a:ln>
        </p:spPr>
        <p:txBody>
          <a:bodyPr/>
          <a:lstStyle/>
          <a:p>
            <a:endParaRPr lang="zh-CN" altLang="en-US"/>
          </a:p>
        </p:txBody>
      </p:sp>
      <p:pic>
        <p:nvPicPr>
          <p:cNvPr id="1867807" name="Picture 31" descr="WoSfullrec"/>
          <p:cNvPicPr>
            <a:picLocks noChangeAspect="1" noChangeArrowheads="1"/>
          </p:cNvPicPr>
          <p:nvPr/>
        </p:nvPicPr>
        <p:blipFill>
          <a:blip r:embed="rId5" cstate="print"/>
          <a:srcRect/>
          <a:stretch>
            <a:fillRect/>
          </a:stretch>
        </p:blipFill>
        <p:spPr bwMode="auto">
          <a:xfrm>
            <a:off x="7010400" y="5562600"/>
            <a:ext cx="998538" cy="1143000"/>
          </a:xfrm>
          <a:prstGeom prst="rect">
            <a:avLst/>
          </a:prstGeom>
          <a:noFill/>
          <a:ln w="3175">
            <a:solidFill>
              <a:srgbClr val="000000"/>
            </a:solidFill>
            <a:miter lim="800000"/>
            <a:headEnd/>
            <a:tailEnd/>
          </a:ln>
        </p:spPr>
      </p:pic>
      <p:sp>
        <p:nvSpPr>
          <p:cNvPr id="1867808" name="Text Box 32"/>
          <p:cNvSpPr txBox="1">
            <a:spLocks noChangeArrowheads="1"/>
          </p:cNvSpPr>
          <p:nvPr/>
        </p:nvSpPr>
        <p:spPr bwMode="auto">
          <a:xfrm>
            <a:off x="7239000" y="61420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1994</a:t>
            </a:r>
          </a:p>
        </p:txBody>
      </p:sp>
      <p:pic>
        <p:nvPicPr>
          <p:cNvPr id="1867809" name="Picture 33" descr="WoSfullrec"/>
          <p:cNvPicPr>
            <a:picLocks noChangeAspect="1" noChangeArrowheads="1"/>
          </p:cNvPicPr>
          <p:nvPr/>
        </p:nvPicPr>
        <p:blipFill>
          <a:blip r:embed="rId5" cstate="print"/>
          <a:srcRect/>
          <a:stretch>
            <a:fillRect/>
          </a:stretch>
        </p:blipFill>
        <p:spPr bwMode="auto">
          <a:xfrm>
            <a:off x="7535863" y="1524000"/>
            <a:ext cx="998537" cy="1143000"/>
          </a:xfrm>
          <a:prstGeom prst="rect">
            <a:avLst/>
          </a:prstGeom>
          <a:noFill/>
          <a:ln w="3175">
            <a:solidFill>
              <a:srgbClr val="000000"/>
            </a:solidFill>
            <a:miter lim="800000"/>
            <a:headEnd/>
            <a:tailEnd/>
          </a:ln>
        </p:spPr>
      </p:pic>
      <p:sp>
        <p:nvSpPr>
          <p:cNvPr id="1867810" name="Text Box 34"/>
          <p:cNvSpPr txBox="1">
            <a:spLocks noChangeArrowheads="1"/>
          </p:cNvSpPr>
          <p:nvPr/>
        </p:nvSpPr>
        <p:spPr bwMode="auto">
          <a:xfrm>
            <a:off x="7772400" y="2255838"/>
            <a:ext cx="457200" cy="182562"/>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2004</a:t>
            </a:r>
          </a:p>
        </p:txBody>
      </p:sp>
      <p:sp>
        <p:nvSpPr>
          <p:cNvPr id="1867811" name="Text Box 35"/>
          <p:cNvSpPr txBox="1">
            <a:spLocks noChangeArrowheads="1"/>
          </p:cNvSpPr>
          <p:nvPr/>
        </p:nvSpPr>
        <p:spPr bwMode="auto">
          <a:xfrm>
            <a:off x="4724400" y="4992688"/>
            <a:ext cx="1219200" cy="265112"/>
          </a:xfrm>
          <a:prstGeom prst="rect">
            <a:avLst/>
          </a:prstGeom>
          <a:solidFill>
            <a:srgbClr val="C0C0C0"/>
          </a:solidFill>
          <a:ln w="3175">
            <a:solidFill>
              <a:srgbClr val="003300"/>
            </a:solidFill>
            <a:miter lim="800000"/>
            <a:headEnd/>
            <a:tailEnd/>
          </a:ln>
        </p:spPr>
        <p:txBody>
          <a:bodyPr>
            <a:spAutoFit/>
          </a:bodyPr>
          <a:lstStyle/>
          <a:p>
            <a:pPr eaLnBrk="0" hangingPunct="0">
              <a:lnSpc>
                <a:spcPct val="80000"/>
              </a:lnSpc>
              <a:spcBef>
                <a:spcPct val="50000"/>
              </a:spcBef>
            </a:pPr>
            <a:r>
              <a:rPr lang="zh-CN" altLang="en-US" sz="1400" b="1">
                <a:sym typeface="Wingdings" pitchFamily="2" charset="2"/>
              </a:rPr>
              <a:t></a:t>
            </a:r>
            <a:r>
              <a:rPr lang="zh-CN" altLang="en-US" sz="1400" b="1"/>
              <a:t> </a:t>
            </a:r>
            <a:r>
              <a:rPr lang="en-US" altLang="zh-CN" sz="1400" b="1"/>
              <a:t>Citing </a:t>
            </a:r>
            <a:r>
              <a:rPr lang="en-US" altLang="zh-CN" sz="1400" b="1">
                <a:sym typeface="Wingdings" pitchFamily="2" charset="2"/>
              </a:rPr>
              <a:t></a:t>
            </a:r>
            <a:endParaRPr lang="en-US" altLang="zh-CN" sz="1400" b="1"/>
          </a:p>
        </p:txBody>
      </p:sp>
      <p:sp>
        <p:nvSpPr>
          <p:cNvPr id="1867814" name="Text Box 38"/>
          <p:cNvSpPr txBox="1">
            <a:spLocks noChangeArrowheads="1"/>
          </p:cNvSpPr>
          <p:nvPr/>
        </p:nvSpPr>
        <p:spPr bwMode="auto">
          <a:xfrm>
            <a:off x="4267200" y="2057400"/>
            <a:ext cx="457200" cy="182563"/>
          </a:xfrm>
          <a:prstGeom prst="rect">
            <a:avLst/>
          </a:prstGeom>
          <a:solidFill>
            <a:schemeClr val="bg1"/>
          </a:solidFill>
          <a:ln w="3175">
            <a:noFill/>
            <a:miter lim="800000"/>
            <a:headEnd/>
            <a:tailEnd/>
          </a:ln>
        </p:spPr>
        <p:txBody>
          <a:bodyPr lIns="0" tIns="0" rIns="0" bIns="0">
            <a:spAutoFit/>
          </a:bodyPr>
          <a:lstStyle/>
          <a:p>
            <a:pPr eaLnBrk="0" hangingPunct="0">
              <a:spcBef>
                <a:spcPct val="50000"/>
              </a:spcBef>
            </a:pPr>
            <a:r>
              <a:rPr lang="en-US" altLang="zh-CN" sz="1200" b="1">
                <a:latin typeface="Times New Roman" pitchFamily="18" charset="0"/>
              </a:rPr>
              <a:t>1998</a:t>
            </a:r>
          </a:p>
        </p:txBody>
      </p:sp>
      <p:sp>
        <p:nvSpPr>
          <p:cNvPr id="42" name="Text Box 36"/>
          <p:cNvSpPr txBox="1">
            <a:spLocks noChangeArrowheads="1"/>
          </p:cNvSpPr>
          <p:nvPr/>
        </p:nvSpPr>
        <p:spPr bwMode="auto">
          <a:xfrm>
            <a:off x="562708" y="1895622"/>
            <a:ext cx="1139483" cy="341141"/>
          </a:xfrm>
          <a:prstGeom prst="rect">
            <a:avLst/>
          </a:prstGeom>
          <a:solidFill>
            <a:srgbClr val="008000"/>
          </a:solidFill>
          <a:ln w="3175">
            <a:solidFill>
              <a:schemeClr val="tx1"/>
            </a:solidFill>
            <a:miter lim="800000"/>
            <a:headEnd/>
            <a:tailEnd/>
          </a:ln>
        </p:spPr>
        <p:txBody>
          <a:bodyPr wrap="square">
            <a:spAutoFit/>
          </a:bodyPr>
          <a:lstStyle/>
          <a:p>
            <a:pPr eaLnBrk="0" hangingPunct="0">
              <a:lnSpc>
                <a:spcPct val="90000"/>
              </a:lnSpc>
              <a:spcBef>
                <a:spcPct val="50000"/>
              </a:spcBef>
            </a:pPr>
            <a:r>
              <a:rPr lang="zh-CN" altLang="en-US" b="1" dirty="0" smtClean="0">
                <a:solidFill>
                  <a:schemeClr val="bg1"/>
                </a:solidFill>
                <a:latin typeface="华文仿宋" pitchFamily="2" charset="-122"/>
                <a:ea typeface="华文仿宋" pitchFamily="2" charset="-122"/>
              </a:rPr>
              <a:t>参考文献</a:t>
            </a:r>
            <a:endParaRPr lang="en-US" altLang="zh-CN" b="1" dirty="0">
              <a:solidFill>
                <a:schemeClr val="bg1"/>
              </a:solidFill>
              <a:latin typeface="华文仿宋" pitchFamily="2" charset="-122"/>
              <a:ea typeface="华文仿宋" pitchFamily="2" charset="-122"/>
            </a:endParaRPr>
          </a:p>
        </p:txBody>
      </p:sp>
      <p:sp>
        <p:nvSpPr>
          <p:cNvPr id="43" name="Text Box 36"/>
          <p:cNvSpPr txBox="1">
            <a:spLocks noChangeArrowheads="1"/>
          </p:cNvSpPr>
          <p:nvPr/>
        </p:nvSpPr>
        <p:spPr bwMode="auto">
          <a:xfrm>
            <a:off x="5964700" y="140676"/>
            <a:ext cx="1139483" cy="341141"/>
          </a:xfrm>
          <a:prstGeom prst="rect">
            <a:avLst/>
          </a:prstGeom>
          <a:solidFill>
            <a:srgbClr val="008000"/>
          </a:solidFill>
          <a:ln w="3175">
            <a:solidFill>
              <a:schemeClr val="tx1"/>
            </a:solidFill>
            <a:miter lim="800000"/>
            <a:headEnd/>
            <a:tailEnd/>
          </a:ln>
        </p:spPr>
        <p:txBody>
          <a:bodyPr wrap="square">
            <a:spAutoFit/>
          </a:bodyPr>
          <a:lstStyle/>
          <a:p>
            <a:pPr eaLnBrk="0" hangingPunct="0">
              <a:lnSpc>
                <a:spcPct val="90000"/>
              </a:lnSpc>
              <a:spcBef>
                <a:spcPct val="50000"/>
              </a:spcBef>
            </a:pPr>
            <a:r>
              <a:rPr lang="zh-CN" altLang="en-US" b="1" dirty="0" smtClean="0">
                <a:solidFill>
                  <a:schemeClr val="bg1"/>
                </a:solidFill>
                <a:latin typeface="华文仿宋" pitchFamily="2" charset="-122"/>
                <a:ea typeface="华文仿宋" pitchFamily="2" charset="-122"/>
              </a:rPr>
              <a:t>施引文献</a:t>
            </a:r>
            <a:endParaRPr lang="en-US" altLang="zh-CN" b="1" dirty="0">
              <a:solidFill>
                <a:schemeClr val="bg1"/>
              </a:solidFill>
              <a:latin typeface="华文仿宋" pitchFamily="2" charset="-122"/>
              <a:ea typeface="华文仿宋" pitchFamily="2" charset="-122"/>
            </a:endParaRPr>
          </a:p>
        </p:txBody>
      </p:sp>
      <p:sp>
        <p:nvSpPr>
          <p:cNvPr id="44" name="Text Box 36"/>
          <p:cNvSpPr txBox="1">
            <a:spLocks noChangeArrowheads="1"/>
          </p:cNvSpPr>
          <p:nvPr/>
        </p:nvSpPr>
        <p:spPr bwMode="auto">
          <a:xfrm>
            <a:off x="6738423" y="3894405"/>
            <a:ext cx="1139483" cy="341141"/>
          </a:xfrm>
          <a:prstGeom prst="rect">
            <a:avLst/>
          </a:prstGeom>
          <a:solidFill>
            <a:srgbClr val="008000"/>
          </a:solidFill>
          <a:ln w="3175">
            <a:solidFill>
              <a:schemeClr val="tx1"/>
            </a:solidFill>
            <a:miter lim="800000"/>
            <a:headEnd/>
            <a:tailEnd/>
          </a:ln>
        </p:spPr>
        <p:txBody>
          <a:bodyPr wrap="square">
            <a:spAutoFit/>
          </a:bodyPr>
          <a:lstStyle/>
          <a:p>
            <a:pPr eaLnBrk="0" hangingPunct="0">
              <a:lnSpc>
                <a:spcPct val="90000"/>
              </a:lnSpc>
              <a:spcBef>
                <a:spcPct val="50000"/>
              </a:spcBef>
            </a:pPr>
            <a:r>
              <a:rPr lang="zh-CN" altLang="en-US" b="1" dirty="0" smtClean="0">
                <a:solidFill>
                  <a:schemeClr val="bg1"/>
                </a:solidFill>
                <a:latin typeface="华文仿宋" pitchFamily="2" charset="-122"/>
                <a:ea typeface="华文仿宋" pitchFamily="2" charset="-122"/>
              </a:rPr>
              <a:t>相关记录</a:t>
            </a:r>
            <a:endParaRPr lang="en-US" altLang="zh-CN" b="1" dirty="0">
              <a:solidFill>
                <a:schemeClr val="bg1"/>
              </a:solidFill>
              <a:latin typeface="华文仿宋" pitchFamily="2" charset="-122"/>
              <a:ea typeface="华文仿宋" pitchFamily="2" charset="-122"/>
            </a:endParaRPr>
          </a:p>
        </p:txBody>
      </p:sp>
      <p:sp>
        <p:nvSpPr>
          <p:cNvPr id="45" name="Text Box 36"/>
          <p:cNvSpPr txBox="1">
            <a:spLocks noChangeArrowheads="1"/>
          </p:cNvSpPr>
          <p:nvPr/>
        </p:nvSpPr>
        <p:spPr bwMode="auto">
          <a:xfrm>
            <a:off x="0" y="266114"/>
            <a:ext cx="3429000" cy="923330"/>
          </a:xfrm>
          <a:prstGeom prst="rect">
            <a:avLst/>
          </a:prstGeom>
          <a:solidFill>
            <a:srgbClr val="008000"/>
          </a:solidFill>
          <a:ln w="3175">
            <a:noFill/>
            <a:miter lim="800000"/>
            <a:headEnd/>
            <a:tailEnd/>
          </a:ln>
        </p:spPr>
        <p:txBody>
          <a:bodyPr>
            <a:spAutoFit/>
          </a:bodyPr>
          <a:lstStyle/>
          <a:p>
            <a:r>
              <a:rPr lang="zh-CN" altLang="en-US" dirty="0" smtClean="0">
                <a:ln>
                  <a:solidFill>
                    <a:schemeClr val="bg1"/>
                  </a:solidFill>
                </a:ln>
                <a:solidFill>
                  <a:schemeClr val="bg1"/>
                </a:solidFill>
              </a:rPr>
              <a:t>从单篇文献出发，揭示它与参考文献、施引文献及相关文献之间的关系</a:t>
            </a:r>
            <a:endParaRPr lang="en-US" altLang="zh-CN" dirty="0" smtClean="0">
              <a:ln>
                <a:solidFill>
                  <a:schemeClr val="bg1"/>
                </a:solidFill>
              </a:ln>
              <a:solidFill>
                <a:schemeClr val="bg1"/>
              </a:solidFill>
            </a:endParaRPr>
          </a:p>
        </p:txBody>
      </p:sp>
      <p:sp>
        <p:nvSpPr>
          <p:cNvPr id="41" name="Text Box 37"/>
          <p:cNvSpPr txBox="1">
            <a:spLocks noChangeArrowheads="1"/>
          </p:cNvSpPr>
          <p:nvPr/>
        </p:nvSpPr>
        <p:spPr bwMode="auto">
          <a:xfrm>
            <a:off x="202095" y="5754895"/>
            <a:ext cx="5029200" cy="840230"/>
          </a:xfrm>
          <a:prstGeom prst="rect">
            <a:avLst/>
          </a:prstGeom>
          <a:solidFill>
            <a:srgbClr val="008000"/>
          </a:solidFill>
          <a:ln w="3175">
            <a:solidFill>
              <a:schemeClr val="tx1"/>
            </a:solidFill>
            <a:miter lim="800000"/>
            <a:headEnd/>
            <a:tailEnd/>
          </a:ln>
        </p:spPr>
        <p:txBody>
          <a:bodyPr>
            <a:spAutoFit/>
          </a:bodyPr>
          <a:lstStyle/>
          <a:p>
            <a:pPr eaLnBrk="0" hangingPunct="0">
              <a:lnSpc>
                <a:spcPct val="90000"/>
              </a:lnSpc>
              <a:spcBef>
                <a:spcPts val="0"/>
              </a:spcBef>
            </a:pPr>
            <a:r>
              <a:rPr lang="en-US" altLang="zh-CN" b="1" dirty="0" smtClean="0">
                <a:solidFill>
                  <a:schemeClr val="bg1"/>
                </a:solidFill>
                <a:latin typeface="Times New Roman" pitchFamily="18" charset="0"/>
              </a:rPr>
              <a:t>Cited </a:t>
            </a:r>
            <a:r>
              <a:rPr lang="en-US" altLang="zh-CN" b="1" dirty="0">
                <a:solidFill>
                  <a:schemeClr val="bg1"/>
                </a:solidFill>
                <a:latin typeface="Times New Roman" pitchFamily="18" charset="0"/>
              </a:rPr>
              <a:t>References </a:t>
            </a:r>
            <a:r>
              <a:rPr lang="zh-CN" altLang="en-US" b="1" dirty="0">
                <a:solidFill>
                  <a:schemeClr val="bg1"/>
                </a:solidFill>
                <a:latin typeface="Times New Roman" pitchFamily="18" charset="0"/>
              </a:rPr>
              <a:t>越查越</a:t>
            </a:r>
            <a:r>
              <a:rPr lang="zh-CN" altLang="en-US" b="1" dirty="0" smtClean="0">
                <a:solidFill>
                  <a:schemeClr val="bg1"/>
                </a:solidFill>
                <a:latin typeface="Times New Roman" pitchFamily="18" charset="0"/>
              </a:rPr>
              <a:t>深</a:t>
            </a:r>
            <a:endParaRPr lang="en-US" altLang="zh-CN" b="1" dirty="0" smtClean="0">
              <a:solidFill>
                <a:schemeClr val="bg1"/>
              </a:solidFill>
              <a:latin typeface="Times New Roman" pitchFamily="18" charset="0"/>
            </a:endParaRPr>
          </a:p>
          <a:p>
            <a:pPr eaLnBrk="0" hangingPunct="0">
              <a:lnSpc>
                <a:spcPct val="90000"/>
              </a:lnSpc>
              <a:spcBef>
                <a:spcPts val="0"/>
              </a:spcBef>
            </a:pPr>
            <a:r>
              <a:rPr lang="en-US" altLang="zh-CN" b="1" dirty="0" smtClean="0">
                <a:solidFill>
                  <a:schemeClr val="bg1"/>
                </a:solidFill>
                <a:latin typeface="Times New Roman" pitchFamily="18" charset="0"/>
              </a:rPr>
              <a:t>Times </a:t>
            </a:r>
            <a:r>
              <a:rPr lang="en-US" altLang="zh-CN" b="1" dirty="0">
                <a:solidFill>
                  <a:schemeClr val="bg1"/>
                </a:solidFill>
                <a:latin typeface="Times New Roman" pitchFamily="18" charset="0"/>
              </a:rPr>
              <a:t>Cited </a:t>
            </a:r>
            <a:r>
              <a:rPr lang="zh-CN" altLang="en-US" b="1" dirty="0">
                <a:solidFill>
                  <a:schemeClr val="bg1"/>
                </a:solidFill>
                <a:latin typeface="Times New Roman" pitchFamily="18" charset="0"/>
              </a:rPr>
              <a:t>越查越新</a:t>
            </a:r>
          </a:p>
          <a:p>
            <a:pPr eaLnBrk="0" hangingPunct="0">
              <a:lnSpc>
                <a:spcPct val="90000"/>
              </a:lnSpc>
              <a:spcBef>
                <a:spcPts val="0"/>
              </a:spcBef>
            </a:pPr>
            <a:r>
              <a:rPr lang="en-US" altLang="zh-CN" b="1" dirty="0">
                <a:solidFill>
                  <a:schemeClr val="bg1"/>
                </a:solidFill>
                <a:latin typeface="Times New Roman" pitchFamily="18" charset="0"/>
              </a:rPr>
              <a:t>Related Records </a:t>
            </a:r>
            <a:r>
              <a:rPr lang="zh-CN" altLang="en-US" b="1" dirty="0">
                <a:solidFill>
                  <a:schemeClr val="bg1"/>
                </a:solidFill>
                <a:latin typeface="Times New Roman" pitchFamily="18" charset="0"/>
              </a:rPr>
              <a:t>越查越广</a:t>
            </a:r>
            <a:endParaRPr lang="en-US" altLang="zh-CN" b="1" dirty="0">
              <a:solidFill>
                <a:schemeClr val="bg1"/>
              </a:solidFill>
              <a:latin typeface="Times New Roman" pitchFamily="18" charset="0"/>
            </a:endParaRPr>
          </a:p>
        </p:txBody>
      </p:sp>
    </p:spTree>
    <p:custDataLst>
      <p:tags r:id="rId1"/>
    </p:custDataLst>
  </p:cSld>
  <p:clrMapOvr>
    <a:masterClrMapping/>
  </p:clrMapOvr>
  <p:transition>
    <p:spli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zh-CN" altLang="en-US" dirty="0"/>
          </a:p>
        </p:txBody>
      </p:sp>
      <p:sp>
        <p:nvSpPr>
          <p:cNvPr id="4" name="TextBox 3"/>
          <p:cNvSpPr txBox="1"/>
          <p:nvPr/>
        </p:nvSpPr>
        <p:spPr>
          <a:xfrm>
            <a:off x="184152" y="587940"/>
            <a:ext cx="6277970" cy="523220"/>
          </a:xfrm>
          <a:prstGeom prst="rect">
            <a:avLst/>
          </a:prstGeom>
          <a:noFill/>
        </p:spPr>
        <p:txBody>
          <a:bodyPr wrap="square" rtlCol="0">
            <a:spAutoFit/>
          </a:bodyPr>
          <a:lstStyle/>
          <a:p>
            <a:r>
              <a:rPr lang="zh-CN" altLang="en-US" sz="2800" b="1" dirty="0" smtClean="0">
                <a:solidFill>
                  <a:schemeClr val="tx2"/>
                </a:solidFill>
                <a:latin typeface="黑体" pitchFamily="2" charset="-122"/>
                <a:ea typeface="黑体" pitchFamily="2" charset="-122"/>
              </a:rPr>
              <a:t>和施引文献的关系：追踪后续进展</a:t>
            </a:r>
            <a:endParaRPr lang="zh-CN" altLang="en-US" sz="2800" b="1" dirty="0">
              <a:solidFill>
                <a:schemeClr val="tx2"/>
              </a:solidFill>
              <a:latin typeface="黑体" pitchFamily="2" charset="-122"/>
              <a:ea typeface="黑体" pitchFamily="2" charset="-122"/>
            </a:endParaRPr>
          </a:p>
        </p:txBody>
      </p:sp>
      <p:pic>
        <p:nvPicPr>
          <p:cNvPr id="43010" name="Picture 2"/>
          <p:cNvPicPr>
            <a:picLocks noChangeAspect="1" noChangeArrowheads="1"/>
          </p:cNvPicPr>
          <p:nvPr/>
        </p:nvPicPr>
        <p:blipFill>
          <a:blip r:embed="rId2" cstate="print"/>
          <a:srcRect/>
          <a:stretch>
            <a:fillRect/>
          </a:stretch>
        </p:blipFill>
        <p:spPr bwMode="auto">
          <a:xfrm>
            <a:off x="-21414" y="1451882"/>
            <a:ext cx="9165414" cy="4136118"/>
          </a:xfrm>
          <a:prstGeom prst="rect">
            <a:avLst/>
          </a:prstGeom>
          <a:noFill/>
          <a:ln w="9525">
            <a:noFill/>
            <a:miter lim="800000"/>
            <a:headEnd/>
            <a:tailEnd/>
          </a:ln>
        </p:spPr>
      </p:pic>
      <p:sp>
        <p:nvSpPr>
          <p:cNvPr id="6" name="TextBox 5"/>
          <p:cNvSpPr txBox="1"/>
          <p:nvPr/>
        </p:nvSpPr>
        <p:spPr>
          <a:xfrm>
            <a:off x="4996203" y="1308750"/>
            <a:ext cx="3262432" cy="400110"/>
          </a:xfrm>
          <a:prstGeom prst="rect">
            <a:avLst/>
          </a:prstGeom>
          <a:solidFill>
            <a:schemeClr val="accent2">
              <a:lumMod val="60000"/>
              <a:lumOff val="40000"/>
            </a:schemeClr>
          </a:solidFill>
          <a:ln>
            <a:noFill/>
          </a:ln>
        </p:spPr>
        <p:txBody>
          <a:bodyPr wrap="none" rtlCol="0">
            <a:spAutoFit/>
          </a:bodyPr>
          <a:lstStyle/>
          <a:p>
            <a:r>
              <a:rPr lang="zh-CN" altLang="en-US" sz="2000" b="1" dirty="0" smtClean="0">
                <a:solidFill>
                  <a:srgbClr val="FFFF00"/>
                </a:solidFill>
                <a:latin typeface="华文仿宋" pitchFamily="2" charset="-122"/>
                <a:ea typeface="华文仿宋" pitchFamily="2" charset="-122"/>
              </a:rPr>
              <a:t>通过活跃节点捕捉后续进展</a:t>
            </a:r>
            <a:endParaRPr lang="zh-CN" altLang="en-US" sz="2000" b="1" dirty="0">
              <a:solidFill>
                <a:srgbClr val="FFFF00"/>
              </a:solidFill>
              <a:latin typeface="华文仿宋" pitchFamily="2" charset="-122"/>
              <a:ea typeface="华文仿宋" pitchFamily="2" charset="-122"/>
            </a:endParaRPr>
          </a:p>
        </p:txBody>
      </p:sp>
      <p:sp>
        <p:nvSpPr>
          <p:cNvPr id="7" name="饼形 7"/>
          <p:cNvSpPr/>
          <p:nvPr/>
        </p:nvSpPr>
        <p:spPr>
          <a:xfrm rot="18223716">
            <a:off x="1285526" y="2902724"/>
            <a:ext cx="3051718" cy="2993588"/>
          </a:xfrm>
          <a:prstGeom prst="pie">
            <a:avLst>
              <a:gd name="adj1" fmla="val 6031602"/>
              <a:gd name="adj2" fmla="val 13967840"/>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Pie 8"/>
          <p:cNvSpPr/>
          <p:nvPr/>
        </p:nvSpPr>
        <p:spPr>
          <a:xfrm rot="19485398">
            <a:off x="4015386" y="2366135"/>
            <a:ext cx="2927519" cy="2974823"/>
          </a:xfrm>
          <a:prstGeom prst="pie">
            <a:avLst>
              <a:gd name="adj1" fmla="val 3720195"/>
              <a:gd name="adj2" fmla="val 4938972"/>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000"/>
                                        <p:tgtEl>
                                          <p:spTgt spid="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1" descr="摘要页面.jpg"/>
          <p:cNvPicPr>
            <a:picLocks noChangeAspect="1"/>
          </p:cNvPicPr>
          <p:nvPr/>
        </p:nvPicPr>
        <p:blipFill>
          <a:blip r:embed="rId2" cstate="print"/>
          <a:srcRect/>
          <a:stretch>
            <a:fillRect/>
          </a:stretch>
        </p:blipFill>
        <p:spPr bwMode="auto">
          <a:xfrm>
            <a:off x="495070" y="188687"/>
            <a:ext cx="8099425" cy="7893050"/>
          </a:xfrm>
          <a:prstGeom prst="rect">
            <a:avLst/>
          </a:prstGeom>
          <a:noFill/>
          <a:ln w="9525">
            <a:noFill/>
            <a:miter lim="800000"/>
            <a:headEnd/>
            <a:tailEnd/>
          </a:ln>
        </p:spPr>
      </p:pic>
      <p:grpSp>
        <p:nvGrpSpPr>
          <p:cNvPr id="2" name="组合 16"/>
          <p:cNvGrpSpPr/>
          <p:nvPr/>
        </p:nvGrpSpPr>
        <p:grpSpPr>
          <a:xfrm>
            <a:off x="2018636" y="-87084"/>
            <a:ext cx="7183428" cy="900987"/>
            <a:chOff x="1670291" y="0"/>
            <a:chExt cx="7183428" cy="900987"/>
          </a:xfrm>
        </p:grpSpPr>
        <p:pic>
          <p:nvPicPr>
            <p:cNvPr id="4" name="Picture 2"/>
            <p:cNvPicPr>
              <a:picLocks noChangeAspect="1" noChangeArrowheads="1"/>
            </p:cNvPicPr>
            <p:nvPr/>
          </p:nvPicPr>
          <p:blipFill>
            <a:blip r:embed="rId3" cstate="print"/>
            <a:srcRect/>
            <a:stretch>
              <a:fillRect/>
            </a:stretch>
          </p:blipFill>
          <p:spPr bwMode="auto">
            <a:xfrm rot="20520776">
              <a:off x="1670291" y="0"/>
              <a:ext cx="831680" cy="900987"/>
            </a:xfrm>
            <a:prstGeom prst="rect">
              <a:avLst/>
            </a:prstGeom>
            <a:noFill/>
            <a:ln w="9525">
              <a:noFill/>
              <a:miter lim="800000"/>
              <a:headEnd/>
              <a:tailEnd/>
            </a:ln>
          </p:spPr>
        </p:pic>
        <p:sp>
          <p:nvSpPr>
            <p:cNvPr id="5" name="TextBox 4"/>
            <p:cNvSpPr txBox="1"/>
            <p:nvPr/>
          </p:nvSpPr>
          <p:spPr>
            <a:xfrm>
              <a:off x="2486229" y="245165"/>
              <a:ext cx="6367490" cy="461665"/>
            </a:xfrm>
            <a:prstGeom prst="rect">
              <a:avLst/>
            </a:prstGeom>
            <a:solidFill>
              <a:srgbClr val="003399"/>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如何跟进</a:t>
              </a:r>
              <a:r>
                <a:rPr lang="en-US" altLang="zh-CN" sz="2400" dirty="0" smtClean="0">
                  <a:solidFill>
                    <a:srgbClr val="FFFF00"/>
                  </a:solidFill>
                  <a:latin typeface="Arial Unicode MS" pitchFamily="34" charset="-122"/>
                  <a:ea typeface="Arial Unicode MS" pitchFamily="34" charset="-122"/>
                  <a:cs typeface="Arial Unicode MS" pitchFamily="34" charset="-122"/>
                </a:rPr>
                <a:t>WOS</a:t>
              </a:r>
              <a:r>
                <a:rPr lang="zh-CN" altLang="en-US" sz="2400" dirty="0" smtClean="0">
                  <a:solidFill>
                    <a:srgbClr val="FFFF00"/>
                  </a:solidFill>
                  <a:latin typeface="Arial Unicode MS" pitchFamily="34" charset="-122"/>
                  <a:ea typeface="Arial Unicode MS" pitchFamily="34" charset="-122"/>
                  <a:cs typeface="Arial Unicode MS" pitchFamily="34" charset="-122"/>
                </a:rPr>
                <a:t>中文献</a:t>
              </a:r>
              <a:r>
                <a:rPr lang="zh-CN" altLang="en-US" sz="2400" dirty="0" smtClean="0">
                  <a:solidFill>
                    <a:schemeClr val="bg1"/>
                  </a:solidFill>
                  <a:latin typeface="Arial Unicode MS" pitchFamily="34" charset="-122"/>
                  <a:ea typeface="Arial Unicode MS" pitchFamily="34" charset="-122"/>
                  <a:cs typeface="Arial Unicode MS" pitchFamily="34" charset="-122"/>
                </a:rPr>
                <a:t>的后续进展</a:t>
              </a:r>
              <a:r>
                <a:rPr lang="en-US" altLang="zh-CN" sz="2400" dirty="0" smtClean="0">
                  <a:solidFill>
                    <a:schemeClr val="bg1"/>
                  </a:solidFill>
                  <a:latin typeface="Arial Unicode MS" pitchFamily="34" charset="-122"/>
                  <a:ea typeface="Arial Unicode MS" pitchFamily="34" charset="-122"/>
                  <a:cs typeface="Arial Unicode MS" pitchFamily="34" charset="-122"/>
                </a:rPr>
                <a:t>&amp;</a:t>
              </a:r>
              <a:r>
                <a:rPr lang="zh-CN" altLang="en-US" sz="2400" dirty="0" smtClean="0">
                  <a:solidFill>
                    <a:schemeClr val="bg1"/>
                  </a:solidFill>
                  <a:latin typeface="Arial Unicode MS" pitchFamily="34" charset="-122"/>
                  <a:ea typeface="Arial Unicode MS" pitchFamily="34" charset="-122"/>
                  <a:cs typeface="Arial Unicode MS" pitchFamily="34" charset="-122"/>
                </a:rPr>
                <a:t>最新进展？</a:t>
              </a:r>
            </a:p>
          </p:txBody>
        </p:sp>
      </p:grpSp>
      <p:sp>
        <p:nvSpPr>
          <p:cNvPr id="6" name="矩形 5"/>
          <p:cNvSpPr/>
          <p:nvPr/>
        </p:nvSpPr>
        <p:spPr>
          <a:xfrm>
            <a:off x="722061" y="841830"/>
            <a:ext cx="5751309" cy="30479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endParaRPr>
          </a:p>
        </p:txBody>
      </p:sp>
      <p:sp>
        <p:nvSpPr>
          <p:cNvPr id="16" name="矩形 5"/>
          <p:cNvSpPr/>
          <p:nvPr/>
        </p:nvSpPr>
        <p:spPr>
          <a:xfrm>
            <a:off x="6930575" y="1270012"/>
            <a:ext cx="1342568" cy="471702"/>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solidFill>
              </a:ln>
              <a:solidFill>
                <a:srgbClr val="00B050"/>
              </a:solidFill>
            </a:endParaRPr>
          </a:p>
        </p:txBody>
      </p:sp>
      <p:sp>
        <p:nvSpPr>
          <p:cNvPr id="17" name="TextBox 16"/>
          <p:cNvSpPr txBox="1"/>
          <p:nvPr/>
        </p:nvSpPr>
        <p:spPr>
          <a:xfrm>
            <a:off x="4554886" y="2379187"/>
            <a:ext cx="4226256" cy="712371"/>
          </a:xfrm>
          <a:prstGeom prst="rect">
            <a:avLst/>
          </a:prstGeom>
          <a:solidFill>
            <a:schemeClr val="tx2">
              <a:lumMod val="20000"/>
              <a:lumOff val="80000"/>
            </a:schemeClr>
          </a:solidFill>
        </p:spPr>
        <p:txBody>
          <a:bodyPr wrap="square" rtlCol="0">
            <a:spAutoFit/>
          </a:bodyPr>
          <a:lstStyle/>
          <a:p>
            <a:r>
              <a:rPr lang="zh-CN" altLang="en-US" sz="2000" dirty="0" smtClean="0">
                <a:solidFill>
                  <a:schemeClr val="tx2"/>
                </a:solidFill>
                <a:latin typeface="Arial Unicode MS" pitchFamily="34" charset="-122"/>
                <a:ea typeface="Arial Unicode MS" pitchFamily="34" charset="-122"/>
                <a:cs typeface="Arial Unicode MS" pitchFamily="34" charset="-122"/>
              </a:rPr>
              <a:t>施引文献、参考文献和相关记录可以作为拓展更多有价值资源的途径</a:t>
            </a:r>
          </a:p>
        </p:txBody>
      </p:sp>
      <p:sp>
        <p:nvSpPr>
          <p:cNvPr id="19" name="Down Arrow 15"/>
          <p:cNvSpPr/>
          <p:nvPr/>
        </p:nvSpPr>
        <p:spPr>
          <a:xfrm>
            <a:off x="7358742" y="1785272"/>
            <a:ext cx="348343" cy="551543"/>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全纪录页面通讯作者.jpg"/>
          <p:cNvPicPr>
            <a:picLocks noChangeAspect="1"/>
          </p:cNvPicPr>
          <p:nvPr/>
        </p:nvPicPr>
        <p:blipFill>
          <a:blip r:embed="rId2" cstate="print"/>
          <a:stretch>
            <a:fillRect/>
          </a:stretch>
        </p:blipFill>
        <p:spPr>
          <a:xfrm>
            <a:off x="611188" y="0"/>
            <a:ext cx="7977187" cy="10328275"/>
          </a:xfrm>
          <a:prstGeom prst="rect">
            <a:avLst/>
          </a:prstGeom>
          <a:ln>
            <a:solidFill>
              <a:schemeClr val="accent1">
                <a:lumMod val="60000"/>
                <a:lumOff val="40000"/>
              </a:schemeClr>
            </a:solidFill>
          </a:ln>
        </p:spPr>
      </p:pic>
      <p:sp>
        <p:nvSpPr>
          <p:cNvPr id="9" name="圆角矩形 5"/>
          <p:cNvSpPr>
            <a:spLocks noChangeArrowheads="1"/>
          </p:cNvSpPr>
          <p:nvPr/>
        </p:nvSpPr>
        <p:spPr bwMode="auto">
          <a:xfrm>
            <a:off x="628650" y="260350"/>
            <a:ext cx="1135063" cy="288925"/>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11" name="Left Arrow 10"/>
          <p:cNvSpPr>
            <a:spLocks noChangeArrowheads="1"/>
          </p:cNvSpPr>
          <p:nvPr/>
        </p:nvSpPr>
        <p:spPr bwMode="auto">
          <a:xfrm rot="16200000">
            <a:off x="695212" y="526030"/>
            <a:ext cx="367846" cy="389844"/>
          </a:xfrm>
          <a:prstGeom prst="leftArrow">
            <a:avLst>
              <a:gd name="adj1" fmla="val 50000"/>
              <a:gd name="adj2" fmla="val 50000"/>
            </a:avLst>
          </a:prstGeom>
          <a:solidFill>
            <a:schemeClr val="tx2"/>
          </a:solidFill>
          <a:ln w="9525" algn="ctr">
            <a:noFill/>
            <a:round/>
            <a:headEnd/>
            <a:tailEnd/>
          </a:ln>
        </p:spPr>
        <p:txBody>
          <a:bodyPr lIns="0" tIns="0" rIns="182880" bIns="0"/>
          <a:lstStyle/>
          <a:p>
            <a:pPr>
              <a:spcBef>
                <a:spcPct val="50000"/>
              </a:spcBef>
            </a:pPr>
            <a:endParaRPr lang="en-US" sz="2400"/>
          </a:p>
        </p:txBody>
      </p:sp>
      <p:sp>
        <p:nvSpPr>
          <p:cNvPr id="7" name="TextBox 6"/>
          <p:cNvSpPr txBox="1"/>
          <p:nvPr/>
        </p:nvSpPr>
        <p:spPr>
          <a:xfrm>
            <a:off x="2925139" y="42493"/>
            <a:ext cx="4520690" cy="523220"/>
          </a:xfrm>
          <a:prstGeom prst="rect">
            <a:avLst/>
          </a:prstGeom>
          <a:solidFill>
            <a:srgbClr val="003399"/>
          </a:solidFill>
        </p:spPr>
        <p:txBody>
          <a:bodyPr wrap="square" rtlCol="0">
            <a:spAutoFit/>
          </a:bodyPr>
          <a:lstStyle/>
          <a:p>
            <a:pPr algn="ctr"/>
            <a:r>
              <a:rPr lang="zh-CN" altLang="en-US" sz="2800" dirty="0" smtClean="0">
                <a:solidFill>
                  <a:schemeClr val="bg1"/>
                </a:solidFill>
                <a:latin typeface="Arial Unicode MS" pitchFamily="34" charset="-122"/>
                <a:ea typeface="Arial Unicode MS" pitchFamily="34" charset="-122"/>
                <a:cs typeface="Arial Unicode MS" pitchFamily="34" charset="-122"/>
              </a:rPr>
              <a:t>如何获取全文？</a:t>
            </a:r>
          </a:p>
        </p:txBody>
      </p:sp>
      <p:pic>
        <p:nvPicPr>
          <p:cNvPr id="17410" name="Picture 2"/>
          <p:cNvPicPr>
            <a:picLocks noChangeAspect="1" noChangeArrowheads="1"/>
          </p:cNvPicPr>
          <p:nvPr/>
        </p:nvPicPr>
        <p:blipFill>
          <a:blip r:embed="rId3" cstate="print"/>
          <a:srcRect/>
          <a:stretch>
            <a:fillRect/>
          </a:stretch>
        </p:blipFill>
        <p:spPr bwMode="auto">
          <a:xfrm>
            <a:off x="294142" y="903058"/>
            <a:ext cx="1704975" cy="1771650"/>
          </a:xfrm>
          <a:prstGeom prst="rect">
            <a:avLst/>
          </a:prstGeom>
          <a:noFill/>
          <a:ln w="9525">
            <a:solidFill>
              <a:schemeClr val="tx2">
                <a:lumMod val="75000"/>
              </a:schemeClr>
            </a:solid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par>
                          <p:cTn id="15" fill="hold">
                            <p:stCondLst>
                              <p:cond delay="500"/>
                            </p:stCondLst>
                            <p:childTnLst>
                              <p:par>
                                <p:cTn id="16" presetID="16" presetClass="entr" presetSubtype="2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Horizontal)">
                                      <p:cBhvr>
                                        <p:cTn id="18" dur="500"/>
                                        <p:tgtEl>
                                          <p:spTgt spid="1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410"/>
                                        </p:tgtEl>
                                        <p:attrNameLst>
                                          <p:attrName>style.visibility</p:attrName>
                                        </p:attrNameLst>
                                      </p:cBhvr>
                                      <p:to>
                                        <p:strVal val="visible"/>
                                      </p:to>
                                    </p:set>
                                    <p:animEffect transition="in" filter="fade">
                                      <p:cBhvr>
                                        <p:cTn id="22"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OS CC检索结果界面.jpg"/>
          <p:cNvPicPr>
            <a:picLocks noChangeAspect="1"/>
          </p:cNvPicPr>
          <p:nvPr/>
        </p:nvPicPr>
        <p:blipFill>
          <a:blip r:embed="rId3" cstate="print"/>
          <a:srcRect/>
          <a:stretch>
            <a:fillRect/>
          </a:stretch>
        </p:blipFill>
        <p:spPr bwMode="auto">
          <a:xfrm>
            <a:off x="152400" y="0"/>
            <a:ext cx="8823325" cy="12052300"/>
          </a:xfrm>
          <a:prstGeom prst="rect">
            <a:avLst/>
          </a:prstGeom>
          <a:noFill/>
          <a:ln w="9525">
            <a:noFill/>
            <a:miter lim="800000"/>
            <a:headEnd/>
            <a:tailEnd/>
          </a:ln>
        </p:spPr>
      </p:pic>
      <p:sp>
        <p:nvSpPr>
          <p:cNvPr id="9" name="Title 1"/>
          <p:cNvSpPr txBox="1">
            <a:spLocks/>
          </p:cNvSpPr>
          <p:nvPr/>
        </p:nvSpPr>
        <p:spPr bwMode="auto">
          <a:xfrm>
            <a:off x="2667000" y="304800"/>
            <a:ext cx="3962400" cy="381000"/>
          </a:xfrm>
          <a:prstGeom prst="rect">
            <a:avLst/>
          </a:prstGeom>
          <a:noFill/>
          <a:ln w="9525">
            <a:noFill/>
            <a:miter lim="800000"/>
            <a:headEnd/>
            <a:tailEnd/>
          </a:ln>
        </p:spPr>
        <p:txBody>
          <a:bodyPr lIns="0" tIns="0" rIns="0" bIns="0" anchor="b"/>
          <a:lstStyle/>
          <a:p>
            <a:pPr eaLnBrk="0" hangingPunct="0">
              <a:lnSpc>
                <a:spcPct val="90000"/>
              </a:lnSpc>
              <a:defRPr/>
            </a:pPr>
            <a:r>
              <a:rPr lang="en-US" altLang="zh-CN" b="1" kern="0" dirty="0">
                <a:solidFill>
                  <a:schemeClr val="bg1"/>
                </a:solidFill>
                <a:latin typeface="+mj-lt"/>
                <a:ea typeface="+mj-ea"/>
                <a:cs typeface="+mj-cs"/>
              </a:rPr>
              <a:t>Web of Science</a:t>
            </a:r>
            <a:r>
              <a:rPr lang="zh-CN" altLang="en-US" b="1" kern="0" dirty="0">
                <a:solidFill>
                  <a:schemeClr val="bg1"/>
                </a:solidFill>
                <a:latin typeface="+mj-lt"/>
                <a:ea typeface="+mj-ea"/>
                <a:cs typeface="+mj-cs"/>
              </a:rPr>
              <a:t>核心合集检索结果</a:t>
            </a:r>
            <a:endParaRPr lang="en-US" b="1" kern="0" dirty="0">
              <a:solidFill>
                <a:schemeClr val="bg1"/>
              </a:solidFill>
              <a:latin typeface="+mj-lt"/>
              <a:ea typeface="+mj-ea"/>
              <a:cs typeface="+mj-cs"/>
            </a:endParaRPr>
          </a:p>
        </p:txBody>
      </p:sp>
      <p:sp>
        <p:nvSpPr>
          <p:cNvPr id="15" name="Rounded Rectangle 14"/>
          <p:cNvSpPr/>
          <p:nvPr/>
        </p:nvSpPr>
        <p:spPr>
          <a:xfrm>
            <a:off x="228600" y="4724400"/>
            <a:ext cx="1828800" cy="914400"/>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p:cNvSpPr txBox="1"/>
          <p:nvPr/>
        </p:nvSpPr>
        <p:spPr>
          <a:xfrm>
            <a:off x="2362200" y="4916269"/>
            <a:ext cx="3001888" cy="369332"/>
          </a:xfrm>
          <a:prstGeom prst="rect">
            <a:avLst/>
          </a:prstGeom>
          <a:solidFill>
            <a:schemeClr val="tx2">
              <a:lumMod val="40000"/>
              <a:lumOff val="60000"/>
            </a:schemeClr>
          </a:solidFill>
          <a:scene3d>
            <a:camera prst="orthographicFront"/>
            <a:lightRig rig="threePt" dir="t"/>
          </a:scene3d>
          <a:sp3d>
            <a:bevelT/>
            <a:bevelB/>
          </a:sp3d>
        </p:spPr>
        <p:txBody>
          <a:bodyPr>
            <a:spAutoFit/>
          </a:bodyPr>
          <a:lstStyle/>
          <a:p>
            <a:pPr>
              <a:defRPr/>
            </a:pPr>
            <a:r>
              <a:rPr lang="zh-CN" altLang="en-US" b="1" dirty="0">
                <a:solidFill>
                  <a:schemeClr val="tx2"/>
                </a:solidFill>
              </a:rPr>
              <a:t>新增对</a:t>
            </a:r>
            <a:r>
              <a:rPr lang="en-US" altLang="zh-CN" b="1" dirty="0">
                <a:solidFill>
                  <a:schemeClr val="tx2"/>
                </a:solidFill>
              </a:rPr>
              <a:t>OA</a:t>
            </a:r>
            <a:r>
              <a:rPr lang="zh-CN" altLang="en-US" b="1" dirty="0">
                <a:solidFill>
                  <a:schemeClr val="tx2"/>
                </a:solidFill>
              </a:rPr>
              <a:t>期刊文章的精炼</a:t>
            </a:r>
            <a:endParaRPr lang="en-US" b="1" dirty="0">
              <a:solidFill>
                <a:schemeClr val="tx2"/>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1.94444E-6 -0.48936 L -1.94444E-6 -0.82239 " pathEditMode="relative" rAng="0" ptsTypes="AA">
                                      <p:cBhvr>
                                        <p:cTn id="11" dur="2000" fill="hold"/>
                                        <p:tgtEl>
                                          <p:spTgt spid="7"/>
                                        </p:tgtEl>
                                        <p:attrNameLst>
                                          <p:attrName>ppt_x</p:attrName>
                                          <p:attrName>ppt_y</p:attrName>
                                        </p:attrNameLst>
                                      </p:cBhvr>
                                      <p:rCtr x="0" y="-167"/>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ox(in)">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全纪录页面通讯作者.jpg"/>
          <p:cNvPicPr>
            <a:picLocks noChangeAspect="1"/>
          </p:cNvPicPr>
          <p:nvPr/>
        </p:nvPicPr>
        <p:blipFill>
          <a:blip r:embed="rId2" cstate="print"/>
          <a:stretch>
            <a:fillRect/>
          </a:stretch>
        </p:blipFill>
        <p:spPr>
          <a:xfrm>
            <a:off x="611188" y="0"/>
            <a:ext cx="7977187" cy="10328275"/>
          </a:xfrm>
          <a:prstGeom prst="rect">
            <a:avLst/>
          </a:prstGeom>
          <a:ln>
            <a:solidFill>
              <a:schemeClr val="accent1">
                <a:lumMod val="60000"/>
                <a:lumOff val="40000"/>
              </a:schemeClr>
            </a:solidFill>
          </a:ln>
        </p:spPr>
      </p:pic>
      <p:sp>
        <p:nvSpPr>
          <p:cNvPr id="9" name="圆角矩形 5"/>
          <p:cNvSpPr>
            <a:spLocks noChangeArrowheads="1"/>
          </p:cNvSpPr>
          <p:nvPr/>
        </p:nvSpPr>
        <p:spPr bwMode="auto">
          <a:xfrm>
            <a:off x="628650" y="260350"/>
            <a:ext cx="1135063" cy="288925"/>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10" name="圆角矩形 6"/>
          <p:cNvSpPr>
            <a:spLocks noChangeArrowheads="1"/>
          </p:cNvSpPr>
          <p:nvPr/>
        </p:nvSpPr>
        <p:spPr bwMode="auto">
          <a:xfrm>
            <a:off x="889000" y="5211763"/>
            <a:ext cx="1306513" cy="304800"/>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7" name="TextBox 6"/>
          <p:cNvSpPr txBox="1"/>
          <p:nvPr/>
        </p:nvSpPr>
        <p:spPr>
          <a:xfrm>
            <a:off x="2925139" y="42493"/>
            <a:ext cx="4520690" cy="523220"/>
          </a:xfrm>
          <a:prstGeom prst="rect">
            <a:avLst/>
          </a:prstGeom>
          <a:solidFill>
            <a:srgbClr val="003399"/>
          </a:solidFill>
        </p:spPr>
        <p:txBody>
          <a:bodyPr wrap="square" rtlCol="0">
            <a:spAutoFit/>
          </a:bodyPr>
          <a:lstStyle/>
          <a:p>
            <a:pPr algn="ctr"/>
            <a:r>
              <a:rPr lang="zh-CN" altLang="en-US" sz="2800" dirty="0" smtClean="0">
                <a:solidFill>
                  <a:schemeClr val="bg1"/>
                </a:solidFill>
                <a:latin typeface="Arial Unicode MS" pitchFamily="34" charset="-122"/>
                <a:ea typeface="Arial Unicode MS" pitchFamily="34" charset="-122"/>
                <a:cs typeface="Arial Unicode MS" pitchFamily="34" charset="-122"/>
              </a:rPr>
              <a:t>如何获取全文？</a:t>
            </a:r>
          </a:p>
        </p:txBody>
      </p:sp>
      <p:pic>
        <p:nvPicPr>
          <p:cNvPr id="11" name="图片 10" descr="获取全文的方法.png"/>
          <p:cNvPicPr>
            <a:picLocks noChangeAspect="1"/>
          </p:cNvPicPr>
          <p:nvPr/>
        </p:nvPicPr>
        <p:blipFill>
          <a:blip r:embed="rId3" cstate="print"/>
          <a:srcRect/>
          <a:stretch>
            <a:fillRect/>
          </a:stretch>
        </p:blipFill>
        <p:spPr bwMode="auto">
          <a:xfrm>
            <a:off x="2175555" y="1234395"/>
            <a:ext cx="6072187" cy="45767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8434" name="Picture 2"/>
          <p:cNvPicPr>
            <a:picLocks noChangeAspect="1" noChangeArrowheads="1"/>
          </p:cNvPicPr>
          <p:nvPr/>
        </p:nvPicPr>
        <p:blipFill>
          <a:blip r:embed="rId2" cstate="print"/>
          <a:srcRect/>
          <a:stretch>
            <a:fillRect/>
          </a:stretch>
        </p:blipFill>
        <p:spPr bwMode="auto">
          <a:xfrm>
            <a:off x="0" y="672192"/>
            <a:ext cx="9121052" cy="4030436"/>
          </a:xfrm>
          <a:prstGeom prst="rect">
            <a:avLst/>
          </a:prstGeom>
          <a:noFill/>
          <a:ln w="9525">
            <a:noFill/>
            <a:miter lim="800000"/>
            <a:headEnd/>
            <a:tailEnd/>
          </a:ln>
        </p:spPr>
      </p:pic>
      <p:sp>
        <p:nvSpPr>
          <p:cNvPr id="5" name="TextBox 4"/>
          <p:cNvSpPr txBox="1"/>
          <p:nvPr/>
        </p:nvSpPr>
        <p:spPr>
          <a:xfrm>
            <a:off x="3093675" y="787947"/>
            <a:ext cx="4464683" cy="461665"/>
          </a:xfrm>
          <a:prstGeom prst="rect">
            <a:avLst/>
          </a:prstGeom>
          <a:solidFill>
            <a:srgbClr val="003399"/>
          </a:solidFill>
        </p:spPr>
        <p:txBody>
          <a:bodyPr wrap="square" rtlCol="0">
            <a:spAutoFit/>
          </a:bodyPr>
          <a:lstStyle/>
          <a:p>
            <a:pPr algn="ctr"/>
            <a:r>
              <a:rPr lang="zh-CN" altLang="en-US" sz="2400" dirty="0" smtClean="0">
                <a:solidFill>
                  <a:schemeClr val="bg1"/>
                </a:solidFill>
                <a:latin typeface="Arial Unicode MS" pitchFamily="34" charset="-122"/>
                <a:ea typeface="Arial Unicode MS" pitchFamily="34" charset="-122"/>
                <a:cs typeface="Arial Unicode MS" pitchFamily="34" charset="-122"/>
              </a:rPr>
              <a:t>⑤跟踪学术领军人物</a:t>
            </a:r>
          </a:p>
        </p:txBody>
      </p:sp>
      <p:sp>
        <p:nvSpPr>
          <p:cNvPr id="6" name="TextBox 5"/>
          <p:cNvSpPr txBox="1"/>
          <p:nvPr/>
        </p:nvSpPr>
        <p:spPr>
          <a:xfrm>
            <a:off x="783772" y="4194628"/>
            <a:ext cx="7071167" cy="2031325"/>
          </a:xfrm>
          <a:prstGeom prst="rect">
            <a:avLst/>
          </a:prstGeom>
          <a:solidFill>
            <a:srgbClr val="FF0000"/>
          </a:solidFill>
        </p:spPr>
        <p:txBody>
          <a:bodyPr wrap="none" rtlCol="0">
            <a:spAutoFit/>
          </a:bodyPr>
          <a:lstStyle/>
          <a:p>
            <a:r>
              <a:rPr lang="zh-CN" altLang="en-US" dirty="0" smtClean="0">
                <a:solidFill>
                  <a:schemeClr val="bg1"/>
                </a:solidFill>
              </a:rPr>
              <a:t>作者：</a:t>
            </a:r>
            <a:r>
              <a:rPr lang="en-US" altLang="zh-CN" dirty="0" err="1" smtClean="0">
                <a:solidFill>
                  <a:schemeClr val="bg1"/>
                </a:solidFill>
              </a:rPr>
              <a:t>wang</a:t>
            </a:r>
            <a:r>
              <a:rPr lang="en-US" altLang="zh-CN" dirty="0" smtClean="0">
                <a:solidFill>
                  <a:schemeClr val="bg1"/>
                </a:solidFill>
              </a:rPr>
              <a:t> h</a:t>
            </a:r>
            <a:r>
              <a:rPr lang="zh-CN" altLang="en-US" dirty="0" smtClean="0">
                <a:solidFill>
                  <a:schemeClr val="bg1"/>
                </a:solidFill>
              </a:rPr>
              <a:t>*</a:t>
            </a:r>
            <a:r>
              <a:rPr lang="en-US" altLang="zh-CN" dirty="0" smtClean="0">
                <a:solidFill>
                  <a:schemeClr val="bg1"/>
                </a:solidFill>
              </a:rPr>
              <a:t>w</a:t>
            </a:r>
            <a:r>
              <a:rPr lang="zh-CN" altLang="en-US" dirty="0" smtClean="0">
                <a:solidFill>
                  <a:schemeClr val="bg1"/>
                </a:solidFill>
              </a:rPr>
              <a:t>* </a:t>
            </a:r>
            <a:r>
              <a:rPr lang="en-US" altLang="zh-CN" dirty="0" smtClean="0">
                <a:solidFill>
                  <a:schemeClr val="bg1"/>
                </a:solidFill>
              </a:rPr>
              <a:t>or h*w* </a:t>
            </a:r>
            <a:r>
              <a:rPr lang="en-US" altLang="zh-CN" dirty="0" err="1" smtClean="0">
                <a:solidFill>
                  <a:schemeClr val="bg1"/>
                </a:solidFill>
              </a:rPr>
              <a:t>wang</a:t>
            </a:r>
            <a:endParaRPr lang="en-US" altLang="zh-CN" dirty="0" smtClean="0">
              <a:solidFill>
                <a:schemeClr val="bg1"/>
              </a:solidFill>
            </a:endParaRPr>
          </a:p>
          <a:p>
            <a:r>
              <a:rPr lang="zh-CN" altLang="en-US" dirty="0" smtClean="0">
                <a:solidFill>
                  <a:schemeClr val="bg1"/>
                </a:solidFill>
              </a:rPr>
              <a:t>机构：</a:t>
            </a:r>
            <a:r>
              <a:rPr lang="en-US" altLang="zh-CN" dirty="0" err="1" smtClean="0">
                <a:solidFill>
                  <a:schemeClr val="bg1"/>
                </a:solidFill>
              </a:rPr>
              <a:t>tsinghua</a:t>
            </a:r>
            <a:r>
              <a:rPr lang="en-US" altLang="zh-CN" dirty="0" smtClean="0">
                <a:solidFill>
                  <a:schemeClr val="bg1"/>
                </a:solidFill>
              </a:rPr>
              <a:t> </a:t>
            </a:r>
            <a:r>
              <a:rPr lang="en-US" altLang="zh-CN" dirty="0" err="1" smtClean="0">
                <a:solidFill>
                  <a:schemeClr val="bg1"/>
                </a:solidFill>
              </a:rPr>
              <a:t>univ</a:t>
            </a:r>
            <a:r>
              <a:rPr lang="en-US" altLang="zh-CN" dirty="0" smtClean="0">
                <a:solidFill>
                  <a:schemeClr val="bg1"/>
                </a:solidFill>
              </a:rPr>
              <a:t> or </a:t>
            </a:r>
            <a:r>
              <a:rPr lang="en-US" altLang="zh-CN" dirty="0" err="1" smtClean="0">
                <a:solidFill>
                  <a:schemeClr val="bg1"/>
                </a:solidFill>
              </a:rPr>
              <a:t>univ</a:t>
            </a:r>
            <a:r>
              <a:rPr lang="en-US" altLang="zh-CN" dirty="0" smtClean="0">
                <a:solidFill>
                  <a:schemeClr val="bg1"/>
                </a:solidFill>
              </a:rPr>
              <a:t> </a:t>
            </a:r>
            <a:r>
              <a:rPr lang="en-US" altLang="zh-CN" dirty="0" err="1" smtClean="0">
                <a:solidFill>
                  <a:schemeClr val="bg1"/>
                </a:solidFill>
              </a:rPr>
              <a:t>tsinghua</a:t>
            </a:r>
            <a:endParaRPr lang="en-US" altLang="zh-CN" dirty="0" smtClean="0">
              <a:solidFill>
                <a:schemeClr val="bg1"/>
              </a:solidFill>
            </a:endParaRPr>
          </a:p>
          <a:p>
            <a:endParaRPr lang="en-US" altLang="zh-CN" dirty="0" smtClean="0">
              <a:solidFill>
                <a:schemeClr val="bg1"/>
              </a:solidFill>
            </a:endParaRPr>
          </a:p>
          <a:p>
            <a:r>
              <a:rPr lang="zh-CN" altLang="en-US" dirty="0" smtClean="0">
                <a:solidFill>
                  <a:schemeClr val="bg1"/>
                </a:solidFill>
              </a:rPr>
              <a:t>更多个人检索式的编写技巧可参考</a:t>
            </a:r>
            <a:endParaRPr lang="en-US" altLang="zh-CN" dirty="0" smtClean="0">
              <a:solidFill>
                <a:schemeClr val="bg1"/>
              </a:solidFill>
            </a:endParaRPr>
          </a:p>
          <a:p>
            <a:r>
              <a:rPr lang="zh-CN" altLang="en-US" dirty="0" smtClean="0">
                <a:solidFill>
                  <a:schemeClr val="bg1"/>
                </a:solidFill>
              </a:rPr>
              <a:t>汤森路透以下网址</a:t>
            </a:r>
            <a:r>
              <a:rPr lang="en-US" altLang="zh-CN" dirty="0" smtClean="0">
                <a:solidFill>
                  <a:schemeClr val="bg1"/>
                </a:solidFill>
              </a:rPr>
              <a:t>ip-science.thomsonreuters.com.cn/</a:t>
            </a:r>
            <a:r>
              <a:rPr lang="en-US" altLang="zh-CN" dirty="0" err="1" smtClean="0">
                <a:solidFill>
                  <a:schemeClr val="bg1"/>
                </a:solidFill>
              </a:rPr>
              <a:t>productraining</a:t>
            </a:r>
            <a:endParaRPr lang="en-US" altLang="zh-CN" dirty="0" smtClean="0">
              <a:solidFill>
                <a:schemeClr val="bg1"/>
              </a:solidFill>
            </a:endParaRPr>
          </a:p>
          <a:p>
            <a:r>
              <a:rPr lang="zh-CN" altLang="en-US" dirty="0" smtClean="0">
                <a:solidFill>
                  <a:schemeClr val="bg1"/>
                </a:solidFill>
              </a:rPr>
              <a:t>中</a:t>
            </a:r>
            <a:r>
              <a:rPr lang="en-US" altLang="zh-CN" dirty="0" smtClean="0">
                <a:solidFill>
                  <a:schemeClr val="bg1"/>
                </a:solidFill>
              </a:rPr>
              <a:t>web of Science</a:t>
            </a:r>
            <a:r>
              <a:rPr lang="zh-CN" altLang="en-US" dirty="0" smtClean="0">
                <a:solidFill>
                  <a:schemeClr val="bg1"/>
                </a:solidFill>
              </a:rPr>
              <a:t>核心合集培训</a:t>
            </a:r>
            <a:r>
              <a:rPr lang="en-US" altLang="zh-CN" dirty="0" smtClean="0">
                <a:solidFill>
                  <a:schemeClr val="bg1"/>
                </a:solidFill>
              </a:rPr>
              <a:t>-&gt;</a:t>
            </a:r>
            <a:r>
              <a:rPr lang="zh-CN" altLang="en-US" dirty="0" smtClean="0">
                <a:solidFill>
                  <a:schemeClr val="bg1"/>
                </a:solidFill>
              </a:rPr>
              <a:t>应用技巧</a:t>
            </a:r>
            <a:r>
              <a:rPr lang="en-US" altLang="zh-CN" dirty="0" smtClean="0">
                <a:solidFill>
                  <a:schemeClr val="bg1"/>
                </a:solidFill>
              </a:rPr>
              <a:t>-&gt;</a:t>
            </a:r>
          </a:p>
          <a:p>
            <a:r>
              <a:rPr lang="zh-CN" altLang="en-US" dirty="0" smtClean="0">
                <a:solidFill>
                  <a:schemeClr val="bg1"/>
                </a:solidFill>
              </a:rPr>
              <a:t>“</a:t>
            </a:r>
            <a:r>
              <a:rPr lang="en-US" altLang="zh-CN" dirty="0" smtClean="0">
                <a:solidFill>
                  <a:schemeClr val="bg1"/>
                </a:solidFill>
              </a:rPr>
              <a:t>5.1 </a:t>
            </a:r>
            <a:r>
              <a:rPr lang="zh-CN" altLang="en-US" dirty="0" smtClean="0">
                <a:solidFill>
                  <a:schemeClr val="bg1"/>
                </a:solidFill>
              </a:rPr>
              <a:t>如何了解您的论文被</a:t>
            </a:r>
            <a:r>
              <a:rPr lang="en-US" altLang="zh-CN" dirty="0" smtClean="0">
                <a:solidFill>
                  <a:schemeClr val="bg1"/>
                </a:solidFill>
              </a:rPr>
              <a:t>SCI</a:t>
            </a:r>
            <a:r>
              <a:rPr lang="zh-CN" altLang="en-US" dirty="0" smtClean="0">
                <a:solidFill>
                  <a:schemeClr val="bg1"/>
                </a:solidFill>
              </a:rPr>
              <a:t>收录的情况”</a:t>
            </a:r>
            <a:endParaRPr lang="en-US" altLang="zh-CN"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458" name="Picture 2"/>
          <p:cNvPicPr>
            <a:picLocks noChangeAspect="1" noChangeArrowheads="1"/>
          </p:cNvPicPr>
          <p:nvPr/>
        </p:nvPicPr>
        <p:blipFill>
          <a:blip r:embed="rId2" cstate="print"/>
          <a:srcRect/>
          <a:stretch>
            <a:fillRect/>
          </a:stretch>
        </p:blipFill>
        <p:spPr bwMode="auto">
          <a:xfrm>
            <a:off x="232229" y="1016000"/>
            <a:ext cx="8911771" cy="4805767"/>
          </a:xfrm>
          <a:prstGeom prst="rect">
            <a:avLst/>
          </a:prstGeom>
          <a:noFill/>
          <a:ln w="9525">
            <a:noFill/>
            <a:miter lim="800000"/>
            <a:headEnd/>
            <a:tailEnd/>
          </a:ln>
        </p:spPr>
      </p:pic>
      <p:sp>
        <p:nvSpPr>
          <p:cNvPr id="5" name="矩形 11"/>
          <p:cNvSpPr/>
          <p:nvPr/>
        </p:nvSpPr>
        <p:spPr>
          <a:xfrm>
            <a:off x="210514" y="3534210"/>
            <a:ext cx="1473144" cy="3846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6" y="2032000"/>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19" name="Rectangle 18"/>
          <p:cNvSpPr/>
          <p:nvPr/>
        </p:nvSpPr>
        <p:spPr>
          <a:xfrm>
            <a:off x="4345731" y="2036762"/>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5" name="Rectangle 24"/>
          <p:cNvSpPr/>
          <p:nvPr/>
        </p:nvSpPr>
        <p:spPr>
          <a:xfrm>
            <a:off x="1611086" y="3251199"/>
            <a:ext cx="2734645" cy="1219200"/>
          </a:xfrm>
          <a:prstGeom prst="rect">
            <a:avLst/>
          </a:prstGeom>
          <a:solidFill>
            <a:schemeClr val="tx2">
              <a:lumMod val="60000"/>
              <a:lumOff val="40000"/>
              <a:alpha val="60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6" name="Rectangle 25"/>
          <p:cNvSpPr/>
          <p:nvPr/>
        </p:nvSpPr>
        <p:spPr>
          <a:xfrm>
            <a:off x="4340967"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 xmlns:p14="http://schemas.microsoft.com/office/powerpoint/2010/main" val="2066260120"/>
      </p:ext>
    </p:extLst>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4825683" y="1733549"/>
            <a:ext cx="3213339" cy="2095021"/>
            <a:chOff x="4829324" y="620369"/>
            <a:chExt cx="4016674" cy="2618775"/>
          </a:xfrm>
        </p:grpSpPr>
        <p:pic>
          <p:nvPicPr>
            <p:cNvPr id="3075" name="Picture 3"/>
            <p:cNvPicPr>
              <a:picLocks noChangeAspect="1" noChangeArrowheads="1"/>
            </p:cNvPicPr>
            <p:nvPr/>
          </p:nvPicPr>
          <p:blipFill>
            <a:blip r:embed="rId2" cstate="print"/>
            <a:srcRect/>
            <a:stretch>
              <a:fillRect/>
            </a:stretch>
          </p:blipFill>
          <p:spPr bwMode="auto">
            <a:xfrm>
              <a:off x="4829324" y="620369"/>
              <a:ext cx="4016674" cy="2268605"/>
            </a:xfrm>
            <a:prstGeom prst="rect">
              <a:avLst/>
            </a:prstGeom>
            <a:noFill/>
            <a:ln w="9525">
              <a:noFill/>
              <a:miter lim="800000"/>
              <a:headEnd/>
              <a:tailEnd/>
            </a:ln>
          </p:spPr>
        </p:pic>
        <p:sp>
          <p:nvSpPr>
            <p:cNvPr id="12" name="TextBox 11"/>
            <p:cNvSpPr txBox="1"/>
            <p:nvPr/>
          </p:nvSpPr>
          <p:spPr>
            <a:xfrm>
              <a:off x="6167940" y="2854423"/>
              <a:ext cx="1128514" cy="384721"/>
            </a:xfrm>
            <a:prstGeom prst="rect">
              <a:avLst/>
            </a:prstGeom>
            <a:noFill/>
          </p:spPr>
          <p:txBody>
            <a:bodyPr wrap="none" rtlCol="0">
              <a:spAutoFit/>
            </a:bodyPr>
            <a:lstStyle/>
            <a:p>
              <a:r>
                <a:rPr lang="zh-CN" altLang="en-US" sz="1400" b="1" dirty="0" smtClean="0">
                  <a:solidFill>
                    <a:srgbClr val="003399"/>
                  </a:solidFill>
                  <a:latin typeface="Arial Unicode MS" pitchFamily="34" charset="-122"/>
                  <a:ea typeface="Arial Unicode MS" pitchFamily="34" charset="-122"/>
                  <a:cs typeface="Arial Unicode MS" pitchFamily="34" charset="-122"/>
                </a:rPr>
                <a:t>自行检索</a:t>
              </a:r>
              <a:endParaRPr lang="zh-CN" altLang="en-US" sz="1400" b="1" dirty="0">
                <a:solidFill>
                  <a:srgbClr val="003399"/>
                </a:solidFill>
                <a:latin typeface="Arial Unicode MS" pitchFamily="34" charset="-122"/>
                <a:ea typeface="Arial Unicode MS" pitchFamily="34" charset="-122"/>
                <a:cs typeface="Arial Unicode MS" pitchFamily="34" charset="-122"/>
              </a:endParaRPr>
            </a:p>
          </p:txBody>
        </p:sp>
      </p:grpSp>
      <p:grpSp>
        <p:nvGrpSpPr>
          <p:cNvPr id="3" name="Group 8"/>
          <p:cNvGrpSpPr/>
          <p:nvPr/>
        </p:nvGrpSpPr>
        <p:grpSpPr>
          <a:xfrm>
            <a:off x="1940203" y="1658417"/>
            <a:ext cx="2582518" cy="2152479"/>
            <a:chOff x="1489626" y="0"/>
            <a:chExt cx="3228147" cy="2690599"/>
          </a:xfrm>
        </p:grpSpPr>
        <p:pic>
          <p:nvPicPr>
            <p:cNvPr id="3074" name="Picture 2"/>
            <p:cNvPicPr>
              <a:picLocks noChangeAspect="1" noChangeArrowheads="1"/>
            </p:cNvPicPr>
            <p:nvPr/>
          </p:nvPicPr>
          <p:blipFill>
            <a:blip r:embed="rId3" cstate="print"/>
            <a:srcRect/>
            <a:stretch>
              <a:fillRect/>
            </a:stretch>
          </p:blipFill>
          <p:spPr bwMode="auto">
            <a:xfrm>
              <a:off x="1489626" y="0"/>
              <a:ext cx="3228147" cy="2636853"/>
            </a:xfrm>
            <a:prstGeom prst="rect">
              <a:avLst/>
            </a:prstGeom>
            <a:noFill/>
            <a:ln w="9525">
              <a:noFill/>
              <a:miter lim="800000"/>
              <a:headEnd/>
              <a:tailEnd/>
            </a:ln>
          </p:spPr>
        </p:pic>
        <p:sp>
          <p:nvSpPr>
            <p:cNvPr id="8" name="TextBox 7"/>
            <p:cNvSpPr txBox="1"/>
            <p:nvPr/>
          </p:nvSpPr>
          <p:spPr>
            <a:xfrm>
              <a:off x="2358886" y="2305878"/>
              <a:ext cx="1128514" cy="384721"/>
            </a:xfrm>
            <a:prstGeom prst="rect">
              <a:avLst/>
            </a:prstGeom>
            <a:noFill/>
          </p:spPr>
          <p:txBody>
            <a:bodyPr wrap="none" rtlCol="0">
              <a:spAutoFit/>
            </a:bodyPr>
            <a:lstStyle/>
            <a:p>
              <a:r>
                <a:rPr lang="zh-CN" altLang="zh-CN" sz="1400" b="1" dirty="0" smtClean="0">
                  <a:solidFill>
                    <a:srgbClr val="003399"/>
                  </a:solidFill>
                  <a:latin typeface="Arial Unicode MS" pitchFamily="34" charset="-122"/>
                  <a:ea typeface="Arial Unicode MS" pitchFamily="34" charset="-122"/>
                  <a:cs typeface="Arial Unicode MS" pitchFamily="34" charset="-122"/>
                </a:rPr>
                <a:t>请教同行</a:t>
              </a:r>
              <a:endParaRPr lang="zh-CN" altLang="en-US" sz="1400" b="1" dirty="0">
                <a:solidFill>
                  <a:srgbClr val="003399"/>
                </a:solidFill>
                <a:latin typeface="Arial Unicode MS" pitchFamily="34" charset="-122"/>
                <a:ea typeface="Arial Unicode MS" pitchFamily="34" charset="-122"/>
                <a:cs typeface="Arial Unicode MS" pitchFamily="34" charset="-122"/>
              </a:endParaRPr>
            </a:p>
          </p:txBody>
        </p:sp>
      </p:grpSp>
      <p:grpSp>
        <p:nvGrpSpPr>
          <p:cNvPr id="4" name="Group 16"/>
          <p:cNvGrpSpPr/>
          <p:nvPr/>
        </p:nvGrpSpPr>
        <p:grpSpPr>
          <a:xfrm>
            <a:off x="554080" y="2845439"/>
            <a:ext cx="1085618" cy="2876181"/>
            <a:chOff x="1987825" y="1113183"/>
            <a:chExt cx="2292627" cy="5711180"/>
          </a:xfrm>
        </p:grpSpPr>
        <p:pic>
          <p:nvPicPr>
            <p:cNvPr id="18" name="Picture 4"/>
            <p:cNvPicPr>
              <a:picLocks noChangeAspect="1" noChangeArrowheads="1"/>
            </p:cNvPicPr>
            <p:nvPr/>
          </p:nvPicPr>
          <p:blipFill>
            <a:blip r:embed="rId4" cstate="print"/>
            <a:srcRect/>
            <a:stretch>
              <a:fillRect/>
            </a:stretch>
          </p:blipFill>
          <p:spPr bwMode="auto">
            <a:xfrm>
              <a:off x="2202690" y="1113183"/>
              <a:ext cx="2077762" cy="3973265"/>
            </a:xfrm>
            <a:prstGeom prst="rect">
              <a:avLst/>
            </a:prstGeom>
            <a:noFill/>
            <a:ln w="9525">
              <a:noFill/>
              <a:miter lim="800000"/>
              <a:headEnd/>
              <a:tailEnd/>
            </a:ln>
          </p:spPr>
        </p:pic>
        <p:sp>
          <p:nvSpPr>
            <p:cNvPr id="19" name="TextBox 18"/>
            <p:cNvSpPr txBox="1"/>
            <p:nvPr/>
          </p:nvSpPr>
          <p:spPr>
            <a:xfrm>
              <a:off x="1987825" y="4929810"/>
              <a:ext cx="2093844" cy="1894553"/>
            </a:xfrm>
            <a:prstGeom prst="rect">
              <a:avLst/>
            </a:prstGeom>
            <a:noFill/>
          </p:spPr>
          <p:txBody>
            <a:bodyPr wrap="square" rtlCol="0">
              <a:spAutoFit/>
            </a:bodyPr>
            <a:lstStyle/>
            <a:p>
              <a:pPr algn="ctr"/>
              <a:r>
                <a:rPr lang="zh-CN" altLang="en-US" sz="1400" b="1" dirty="0" smtClean="0">
                  <a:solidFill>
                    <a:srgbClr val="003399"/>
                  </a:solidFill>
                  <a:latin typeface="Arial Unicode MS" pitchFamily="34" charset="-122"/>
                  <a:ea typeface="Arial Unicode MS" pitchFamily="34" charset="-122"/>
                  <a:cs typeface="Arial Unicode MS" pitchFamily="34" charset="-122"/>
                </a:rPr>
                <a:t>查阅所引用参考文献的来源出版物</a:t>
              </a:r>
              <a:endParaRPr lang="zh-CN" altLang="en-US" sz="1400" b="1" dirty="0">
                <a:solidFill>
                  <a:srgbClr val="003399"/>
                </a:solidFill>
                <a:latin typeface="Arial Unicode MS" pitchFamily="34" charset="-122"/>
                <a:ea typeface="Arial Unicode MS" pitchFamily="34" charset="-122"/>
                <a:cs typeface="Arial Unicode MS" pitchFamily="34" charset="-122"/>
              </a:endParaRPr>
            </a:p>
          </p:txBody>
        </p:sp>
      </p:grpSp>
      <p:grpSp>
        <p:nvGrpSpPr>
          <p:cNvPr id="5" name="Group 29"/>
          <p:cNvGrpSpPr/>
          <p:nvPr/>
        </p:nvGrpSpPr>
        <p:grpSpPr>
          <a:xfrm>
            <a:off x="4325265" y="4049486"/>
            <a:ext cx="2887845" cy="1509485"/>
            <a:chOff x="4717143" y="4049486"/>
            <a:chExt cx="2887845" cy="1509485"/>
          </a:xfrm>
        </p:grpSpPr>
        <p:sp>
          <p:nvSpPr>
            <p:cNvPr id="15" name="TextBox 14"/>
            <p:cNvSpPr txBox="1"/>
            <p:nvPr/>
          </p:nvSpPr>
          <p:spPr>
            <a:xfrm>
              <a:off x="4826003" y="4680857"/>
              <a:ext cx="2145139" cy="338554"/>
            </a:xfrm>
            <a:prstGeom prst="rect">
              <a:avLst/>
            </a:prstGeom>
            <a:noFill/>
            <a:ln>
              <a:noFill/>
            </a:ln>
          </p:spPr>
          <p:txBody>
            <a:bodyPr wrap="none" rtlCol="0">
              <a:spAutoFit/>
            </a:bodyPr>
            <a:lstStyle/>
            <a:p>
              <a:r>
                <a:rPr lang="zh-CN" altLang="en-US" sz="1600" b="1" dirty="0" smtClean="0">
                  <a:solidFill>
                    <a:srgbClr val="003399"/>
                  </a:solidFill>
                  <a:latin typeface="Arial Unicode MS" pitchFamily="34" charset="-122"/>
                  <a:ea typeface="Arial Unicode MS" pitchFamily="34" charset="-122"/>
                  <a:cs typeface="Arial Unicode MS" pitchFamily="34" charset="-122"/>
                </a:rPr>
                <a:t>我国学者的投稿倾向</a:t>
              </a:r>
              <a:r>
                <a:rPr lang="en-US" altLang="zh-CN" sz="1600" b="1" dirty="0" smtClean="0">
                  <a:solidFill>
                    <a:srgbClr val="003399"/>
                  </a:solidFill>
                  <a:latin typeface="Arial Unicode MS" pitchFamily="34" charset="-122"/>
                  <a:ea typeface="Arial Unicode MS" pitchFamily="34" charset="-122"/>
                  <a:cs typeface="Arial Unicode MS" pitchFamily="34" charset="-122"/>
                </a:rPr>
                <a:t>?</a:t>
              </a:r>
            </a:p>
          </p:txBody>
        </p:sp>
        <p:sp>
          <p:nvSpPr>
            <p:cNvPr id="16" name="TextBox 15"/>
            <p:cNvSpPr txBox="1"/>
            <p:nvPr/>
          </p:nvSpPr>
          <p:spPr>
            <a:xfrm>
              <a:off x="4862287" y="5167086"/>
              <a:ext cx="1119217" cy="338554"/>
            </a:xfrm>
            <a:prstGeom prst="rect">
              <a:avLst/>
            </a:prstGeom>
            <a:noFill/>
            <a:ln>
              <a:noFill/>
            </a:ln>
          </p:spPr>
          <p:txBody>
            <a:bodyPr wrap="none" rtlCol="0">
              <a:spAutoFit/>
            </a:bodyPr>
            <a:lstStyle/>
            <a:p>
              <a:r>
                <a:rPr lang="zh-CN" altLang="en-US" sz="1600" b="1" dirty="0" smtClean="0">
                  <a:solidFill>
                    <a:srgbClr val="003399"/>
                  </a:solidFill>
                  <a:latin typeface="Arial Unicode MS" pitchFamily="34" charset="-122"/>
                  <a:ea typeface="Arial Unicode MS" pitchFamily="34" charset="-122"/>
                  <a:cs typeface="Arial Unicode MS" pitchFamily="34" charset="-122"/>
                </a:rPr>
                <a:t>语言因素</a:t>
              </a:r>
              <a:r>
                <a:rPr lang="en-US" altLang="zh-CN" sz="1600" b="1" dirty="0" smtClean="0">
                  <a:solidFill>
                    <a:srgbClr val="003399"/>
                  </a:solidFill>
                  <a:latin typeface="Arial Unicode MS" pitchFamily="34" charset="-122"/>
                  <a:ea typeface="Arial Unicode MS" pitchFamily="34" charset="-122"/>
                  <a:cs typeface="Arial Unicode MS" pitchFamily="34" charset="-122"/>
                </a:rPr>
                <a:t>?</a:t>
              </a:r>
              <a:endParaRPr lang="zh-CN" altLang="en-US" sz="1600" b="1" dirty="0">
                <a:solidFill>
                  <a:srgbClr val="003399"/>
                </a:solidFill>
                <a:latin typeface="Arial Unicode MS" pitchFamily="34" charset="-122"/>
                <a:ea typeface="Arial Unicode MS" pitchFamily="34" charset="-122"/>
                <a:cs typeface="Arial Unicode MS" pitchFamily="34" charset="-122"/>
              </a:endParaRPr>
            </a:p>
          </p:txBody>
        </p:sp>
        <p:sp>
          <p:nvSpPr>
            <p:cNvPr id="14" name="TextBox 13"/>
            <p:cNvSpPr txBox="1"/>
            <p:nvPr/>
          </p:nvSpPr>
          <p:spPr>
            <a:xfrm>
              <a:off x="4804229" y="4194627"/>
              <a:ext cx="2784737" cy="338554"/>
            </a:xfrm>
            <a:prstGeom prst="rect">
              <a:avLst/>
            </a:prstGeom>
            <a:noFill/>
            <a:ln>
              <a:noFill/>
            </a:ln>
          </p:spPr>
          <p:txBody>
            <a:bodyPr wrap="none" rtlCol="0">
              <a:spAutoFit/>
            </a:bodyPr>
            <a:lstStyle/>
            <a:p>
              <a:r>
                <a:rPr lang="zh-CN" altLang="en-US" sz="1600" b="1" dirty="0" smtClean="0">
                  <a:solidFill>
                    <a:srgbClr val="003399"/>
                  </a:solidFill>
                  <a:latin typeface="Arial Unicode MS" pitchFamily="34" charset="-122"/>
                  <a:ea typeface="Arial Unicode MS" pitchFamily="34" charset="-122"/>
                  <a:cs typeface="Arial Unicode MS" pitchFamily="34" charset="-122"/>
                </a:rPr>
                <a:t>本领域的</a:t>
              </a:r>
              <a:r>
                <a:rPr lang="en-US" altLang="zh-CN" sz="1600" b="1" dirty="0" smtClean="0">
                  <a:solidFill>
                    <a:srgbClr val="003399"/>
                  </a:solidFill>
                  <a:latin typeface="Arial Unicode MS" pitchFamily="34" charset="-122"/>
                  <a:ea typeface="Arial Unicode MS" pitchFamily="34" charset="-122"/>
                  <a:cs typeface="Arial Unicode MS" pitchFamily="34" charset="-122"/>
                </a:rPr>
                <a:t>SCI</a:t>
              </a:r>
              <a:r>
                <a:rPr lang="zh-CN" altLang="en-US" sz="1600" b="1" dirty="0" smtClean="0">
                  <a:solidFill>
                    <a:srgbClr val="003399"/>
                  </a:solidFill>
                  <a:latin typeface="Arial Unicode MS" pitchFamily="34" charset="-122"/>
                  <a:ea typeface="Arial Unicode MS" pitchFamily="34" charset="-122"/>
                  <a:cs typeface="Arial Unicode MS" pitchFamily="34" charset="-122"/>
                </a:rPr>
                <a:t>期刊都有哪些？</a:t>
              </a:r>
              <a:endParaRPr lang="en-US" altLang="zh-CN" sz="1600" b="1" dirty="0" smtClean="0">
                <a:solidFill>
                  <a:srgbClr val="003399"/>
                </a:solidFill>
                <a:latin typeface="Arial Unicode MS" pitchFamily="34" charset="-122"/>
                <a:ea typeface="Arial Unicode MS" pitchFamily="34" charset="-122"/>
                <a:cs typeface="Arial Unicode MS" pitchFamily="34" charset="-122"/>
              </a:endParaRPr>
            </a:p>
          </p:txBody>
        </p:sp>
        <p:grpSp>
          <p:nvGrpSpPr>
            <p:cNvPr id="6" name="Group 28"/>
            <p:cNvGrpSpPr/>
            <p:nvPr/>
          </p:nvGrpSpPr>
          <p:grpSpPr>
            <a:xfrm>
              <a:off x="4717143" y="4049486"/>
              <a:ext cx="2887845" cy="1509485"/>
              <a:chOff x="4717143" y="4049486"/>
              <a:chExt cx="2887845" cy="1509485"/>
            </a:xfrm>
          </p:grpSpPr>
          <p:sp>
            <p:nvSpPr>
              <p:cNvPr id="21" name="Rectangle 20"/>
              <p:cNvSpPr/>
              <p:nvPr/>
            </p:nvSpPr>
            <p:spPr>
              <a:xfrm>
                <a:off x="4731657" y="4049486"/>
                <a:ext cx="2859314" cy="1509485"/>
              </a:xfrm>
              <a:prstGeom prst="rect">
                <a:avLst/>
              </a:prstGeom>
              <a:noFill/>
              <a:ln w="28575">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3399"/>
                  </a:solidFill>
                </a:endParaRPr>
              </a:p>
            </p:txBody>
          </p:sp>
          <p:cxnSp>
            <p:nvCxnSpPr>
              <p:cNvPr id="23" name="Straight Connector 22"/>
              <p:cNvCxnSpPr/>
              <p:nvPr/>
            </p:nvCxnSpPr>
            <p:spPr>
              <a:xfrm>
                <a:off x="4717143" y="4572000"/>
                <a:ext cx="2880360" cy="0"/>
              </a:xfrm>
              <a:prstGeom prst="line">
                <a:avLst/>
              </a:prstGeom>
              <a:ln w="28575">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24628" y="5101764"/>
                <a:ext cx="2880360" cy="0"/>
              </a:xfrm>
              <a:prstGeom prst="line">
                <a:avLst/>
              </a:prstGeom>
              <a:ln w="28575">
                <a:solidFill>
                  <a:srgbClr val="003399"/>
                </a:solidFill>
              </a:ln>
            </p:spPr>
            <p:style>
              <a:lnRef idx="1">
                <a:schemeClr val="accent1"/>
              </a:lnRef>
              <a:fillRef idx="0">
                <a:schemeClr val="accent1"/>
              </a:fillRef>
              <a:effectRef idx="0">
                <a:schemeClr val="accent1"/>
              </a:effectRef>
              <a:fontRef idx="minor">
                <a:schemeClr val="tx1"/>
              </a:fontRef>
            </p:style>
          </p:cxnSp>
        </p:grpSp>
      </p:grpSp>
      <p:grpSp>
        <p:nvGrpSpPr>
          <p:cNvPr id="7" name="Group 30"/>
          <p:cNvGrpSpPr/>
          <p:nvPr/>
        </p:nvGrpSpPr>
        <p:grpSpPr>
          <a:xfrm>
            <a:off x="7118633" y="4049486"/>
            <a:ext cx="1285146" cy="1509485"/>
            <a:chOff x="7510511" y="4049486"/>
            <a:chExt cx="1285146" cy="1509485"/>
          </a:xfrm>
        </p:grpSpPr>
        <p:sp>
          <p:nvSpPr>
            <p:cNvPr id="17" name="TextBox 16"/>
            <p:cNvSpPr txBox="1"/>
            <p:nvPr/>
          </p:nvSpPr>
          <p:spPr>
            <a:xfrm>
              <a:off x="7510511" y="4347031"/>
              <a:ext cx="1226618" cy="830997"/>
            </a:xfrm>
            <a:prstGeom prst="rect">
              <a:avLst/>
            </a:prstGeom>
            <a:noFill/>
            <a:ln>
              <a:noFill/>
            </a:ln>
          </p:spPr>
          <p:txBody>
            <a:bodyPr wrap="none" rtlCol="0">
              <a:spAutoFit/>
            </a:bodyPr>
            <a:lstStyle/>
            <a:p>
              <a:pPr>
                <a:buFont typeface="Wingdings" pitchFamily="2" charset="2"/>
                <a:buChar char="Ø"/>
              </a:pPr>
              <a:r>
                <a:rPr lang="zh-CN" altLang="en-US" sz="1600" b="1" dirty="0" smtClean="0">
                  <a:solidFill>
                    <a:srgbClr val="003399"/>
                  </a:solidFill>
                  <a:latin typeface="Arial Unicode MS" pitchFamily="34" charset="-122"/>
                  <a:ea typeface="Arial Unicode MS" pitchFamily="34" charset="-122"/>
                  <a:cs typeface="Arial Unicode MS" pitchFamily="34" charset="-122"/>
                </a:rPr>
                <a:t> 用稿特点</a:t>
              </a:r>
              <a:endParaRPr lang="en-US" altLang="zh-CN" sz="1600" b="1" dirty="0" smtClean="0">
                <a:solidFill>
                  <a:srgbClr val="003399"/>
                </a:solidFill>
                <a:latin typeface="Arial Unicode MS" pitchFamily="34" charset="-122"/>
                <a:ea typeface="Arial Unicode MS" pitchFamily="34" charset="-122"/>
                <a:cs typeface="Arial Unicode MS" pitchFamily="34" charset="-122"/>
              </a:endParaRPr>
            </a:p>
            <a:p>
              <a:pPr>
                <a:buFont typeface="Wingdings" pitchFamily="2" charset="2"/>
                <a:buChar char="Ø"/>
              </a:pPr>
              <a:r>
                <a:rPr lang="zh-CN" altLang="en-US" sz="1600" b="1" dirty="0" smtClean="0">
                  <a:solidFill>
                    <a:srgbClr val="003399"/>
                  </a:solidFill>
                  <a:latin typeface="Arial Unicode MS" pitchFamily="34" charset="-122"/>
                  <a:ea typeface="Arial Unicode MS" pitchFamily="34" charset="-122"/>
                  <a:cs typeface="Arial Unicode MS" pitchFamily="34" charset="-122"/>
                </a:rPr>
                <a:t> 影响因子</a:t>
              </a:r>
              <a:endParaRPr lang="en-US" altLang="zh-CN" sz="1600" b="1" dirty="0" smtClean="0">
                <a:solidFill>
                  <a:srgbClr val="003399"/>
                </a:solidFill>
                <a:latin typeface="Arial Unicode MS" pitchFamily="34" charset="-122"/>
                <a:ea typeface="Arial Unicode MS" pitchFamily="34" charset="-122"/>
                <a:cs typeface="Arial Unicode MS" pitchFamily="34" charset="-122"/>
              </a:endParaRPr>
            </a:p>
            <a:p>
              <a:pPr>
                <a:buFont typeface="Wingdings" pitchFamily="2" charset="2"/>
                <a:buChar char="Ø"/>
              </a:pPr>
              <a:r>
                <a:rPr lang="en-US" altLang="zh-CN" sz="1600" b="1" dirty="0" smtClean="0">
                  <a:solidFill>
                    <a:srgbClr val="003399"/>
                  </a:solidFill>
                  <a:latin typeface="Arial Unicode MS" pitchFamily="34" charset="-122"/>
                  <a:ea typeface="Arial Unicode MS" pitchFamily="34" charset="-122"/>
                  <a:cs typeface="Arial Unicode MS" pitchFamily="34" charset="-122"/>
                </a:rPr>
                <a:t> </a:t>
              </a:r>
              <a:r>
                <a:rPr lang="zh-CN" altLang="en-US" sz="1600" b="1" dirty="0" smtClean="0">
                  <a:solidFill>
                    <a:srgbClr val="003399"/>
                  </a:solidFill>
                  <a:latin typeface="Arial Unicode MS" pitchFamily="34" charset="-122"/>
                  <a:ea typeface="Arial Unicode MS" pitchFamily="34" charset="-122"/>
                  <a:cs typeface="Arial Unicode MS" pitchFamily="34" charset="-122"/>
                </a:rPr>
                <a:t>投稿须知</a:t>
              </a:r>
              <a:endParaRPr lang="en-US" altLang="zh-CN" sz="1600" b="1" dirty="0" smtClean="0">
                <a:solidFill>
                  <a:srgbClr val="003399"/>
                </a:solidFill>
                <a:latin typeface="Arial Unicode MS" pitchFamily="34" charset="-122"/>
                <a:ea typeface="Arial Unicode MS" pitchFamily="34" charset="-122"/>
                <a:cs typeface="Arial Unicode MS" pitchFamily="34" charset="-122"/>
              </a:endParaRPr>
            </a:p>
          </p:txBody>
        </p:sp>
        <p:sp>
          <p:nvSpPr>
            <p:cNvPr id="28" name="Rectangle 27"/>
            <p:cNvSpPr/>
            <p:nvPr/>
          </p:nvSpPr>
          <p:spPr>
            <a:xfrm>
              <a:off x="7591647" y="4049486"/>
              <a:ext cx="1204010" cy="1509485"/>
            </a:xfrm>
            <a:prstGeom prst="rect">
              <a:avLst/>
            </a:prstGeom>
            <a:noFill/>
            <a:ln w="28575">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24"/>
          <p:cNvSpPr txBox="1"/>
          <p:nvPr/>
        </p:nvSpPr>
        <p:spPr>
          <a:xfrm>
            <a:off x="476375" y="550372"/>
            <a:ext cx="5880883"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如何选择合适的期刊投稿？</a:t>
            </a:r>
          </a:p>
        </p:txBody>
      </p:sp>
    </p:spTree>
    <p:extLst>
      <p:ext uri="{BB962C8B-B14F-4D97-AF65-F5344CB8AC3E}">
        <p14:creationId xmlns="" xmlns:p14="http://schemas.microsoft.com/office/powerpoint/2010/main" val="14496372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strVal val="#ppt_w*0.70"/>
                                          </p:val>
                                        </p:tav>
                                        <p:tav tm="100000">
                                          <p:val>
                                            <p:strVal val="#ppt_w"/>
                                          </p:val>
                                        </p:tav>
                                      </p:tavLst>
                                    </p:anim>
                                    <p:anim calcmode="lin" valueType="num">
                                      <p:cBhvr>
                                        <p:cTn id="18" dur="1000" fill="hold"/>
                                        <p:tgtEl>
                                          <p:spTgt spid="2"/>
                                        </p:tgtEl>
                                        <p:attrNameLst>
                                          <p:attrName>ppt_h</p:attrName>
                                        </p:attrNameLst>
                                      </p:cBhvr>
                                      <p:tavLst>
                                        <p:tav tm="0">
                                          <p:val>
                                            <p:strVal val="#ppt_h"/>
                                          </p:val>
                                        </p:tav>
                                        <p:tav tm="100000">
                                          <p:val>
                                            <p:strVal val="#ppt_h"/>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检索主界面.jpg"/>
          <p:cNvPicPr>
            <a:picLocks noChangeAspect="1"/>
          </p:cNvPicPr>
          <p:nvPr/>
        </p:nvPicPr>
        <p:blipFill>
          <a:blip r:embed="rId2" cstate="print"/>
          <a:srcRect/>
          <a:stretch>
            <a:fillRect/>
          </a:stretch>
        </p:blipFill>
        <p:spPr bwMode="auto">
          <a:xfrm>
            <a:off x="355600" y="0"/>
            <a:ext cx="8432800" cy="6858000"/>
          </a:xfrm>
          <a:prstGeom prst="rect">
            <a:avLst/>
          </a:prstGeom>
          <a:noFill/>
          <a:ln w="9525">
            <a:noFill/>
            <a:miter lim="800000"/>
            <a:headEnd/>
            <a:tailEnd/>
          </a:ln>
        </p:spPr>
      </p:pic>
      <p:sp>
        <p:nvSpPr>
          <p:cNvPr id="4" name="矩形 9"/>
          <p:cNvSpPr>
            <a:spLocks noChangeArrowheads="1"/>
          </p:cNvSpPr>
          <p:nvPr/>
        </p:nvSpPr>
        <p:spPr bwMode="auto">
          <a:xfrm>
            <a:off x="3395391" y="4259375"/>
            <a:ext cx="5545409" cy="707886"/>
          </a:xfrm>
          <a:prstGeom prst="rect">
            <a:avLst/>
          </a:prstGeom>
          <a:solidFill>
            <a:srgbClr val="FF0000"/>
          </a:solidFill>
          <a:ln>
            <a:noFill/>
          </a:ln>
        </p:spPr>
        <p:style>
          <a:lnRef idx="0">
            <a:schemeClr val="accent5"/>
          </a:lnRef>
          <a:fillRef idx="3">
            <a:schemeClr val="accent5"/>
          </a:fillRef>
          <a:effectRef idx="3">
            <a:schemeClr val="accent5"/>
          </a:effectRef>
          <a:fontRef idx="minor">
            <a:schemeClr val="lt1"/>
          </a:fontRef>
        </p:style>
        <p:txBody>
          <a:bodyPr wrap="square">
            <a:spAutoFit/>
          </a:bodyPr>
          <a:lstStyle/>
          <a:p>
            <a:pPr eaLnBrk="0" hangingPunct="0">
              <a:defRPr/>
            </a:pPr>
            <a:r>
              <a:rPr lang="zh-CN" altLang="en-US" sz="2000" dirty="0" smtClean="0">
                <a:solidFill>
                  <a:schemeClr val="bg1"/>
                </a:solidFill>
                <a:latin typeface="华文仿宋" pitchFamily="2" charset="-122"/>
                <a:ea typeface="华文仿宋" pitchFamily="2" charset="-122"/>
              </a:rPr>
              <a:t>请注意：</a:t>
            </a:r>
            <a:endParaRPr lang="en-US" altLang="zh-CN" sz="2000" dirty="0" smtClean="0">
              <a:solidFill>
                <a:schemeClr val="bg1"/>
              </a:solidFill>
              <a:latin typeface="华文仿宋" pitchFamily="2" charset="-122"/>
              <a:ea typeface="华文仿宋" pitchFamily="2" charset="-122"/>
            </a:endParaRPr>
          </a:p>
          <a:p>
            <a:pPr eaLnBrk="0" hangingPunct="0">
              <a:defRPr/>
            </a:pPr>
            <a:r>
              <a:rPr lang="zh-CN" altLang="en-US" sz="2000" dirty="0" smtClean="0">
                <a:solidFill>
                  <a:schemeClr val="bg1"/>
                </a:solidFill>
                <a:latin typeface="华文仿宋" pitchFamily="2" charset="-122"/>
                <a:ea typeface="华文仿宋" pitchFamily="2" charset="-122"/>
              </a:rPr>
              <a:t>如果利用</a:t>
            </a:r>
            <a:r>
              <a:rPr lang="en-US" altLang="zh-CN" sz="2000" dirty="0" smtClean="0">
                <a:solidFill>
                  <a:schemeClr val="bg1"/>
                </a:solidFill>
                <a:latin typeface="华文仿宋" pitchFamily="2" charset="-122"/>
                <a:ea typeface="华文仿宋" pitchFamily="2" charset="-122"/>
              </a:rPr>
              <a:t>SCIE</a:t>
            </a:r>
            <a:r>
              <a:rPr lang="zh-CN" altLang="en-US" sz="2000" dirty="0" smtClean="0">
                <a:solidFill>
                  <a:schemeClr val="bg1"/>
                </a:solidFill>
                <a:latin typeface="华文仿宋" pitchFamily="2" charset="-122"/>
                <a:ea typeface="华文仿宋" pitchFamily="2" charset="-122"/>
              </a:rPr>
              <a:t>选刊的话，检索时务必只选择</a:t>
            </a:r>
            <a:r>
              <a:rPr lang="en-US" altLang="zh-CN" sz="2000" dirty="0" smtClean="0">
                <a:solidFill>
                  <a:schemeClr val="bg1"/>
                </a:solidFill>
                <a:latin typeface="华文仿宋" pitchFamily="2" charset="-122"/>
                <a:ea typeface="华文仿宋" pitchFamily="2" charset="-122"/>
              </a:rPr>
              <a:t>SCIE</a:t>
            </a:r>
            <a:endParaRPr lang="en-US" altLang="zh-CN" sz="2000" dirty="0">
              <a:solidFill>
                <a:schemeClr val="bg1"/>
              </a:solidFill>
              <a:latin typeface="华文仿宋" pitchFamily="2" charset="-122"/>
              <a:ea typeface="华文仿宋" pitchFamily="2" charset="-122"/>
            </a:endParaRPr>
          </a:p>
        </p:txBody>
      </p:sp>
      <p:sp>
        <p:nvSpPr>
          <p:cNvPr id="5" name="Rectangle 4"/>
          <p:cNvSpPr/>
          <p:nvPr/>
        </p:nvSpPr>
        <p:spPr>
          <a:xfrm>
            <a:off x="377369" y="3904351"/>
            <a:ext cx="5029203" cy="14369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0" y="-725700"/>
            <a:ext cx="9506857" cy="9448391"/>
          </a:xfrm>
          <a:prstGeom prst="rect">
            <a:avLst/>
          </a:prstGeom>
          <a:noFill/>
          <a:ln w="9525">
            <a:noFill/>
            <a:miter lim="800000"/>
            <a:headEnd/>
            <a:tailEnd/>
          </a:ln>
        </p:spPr>
      </p:pic>
      <p:sp>
        <p:nvSpPr>
          <p:cNvPr id="5" name="矩形 11"/>
          <p:cNvSpPr/>
          <p:nvPr/>
        </p:nvSpPr>
        <p:spPr>
          <a:xfrm>
            <a:off x="29028" y="563228"/>
            <a:ext cx="1843315" cy="10535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843315" y="2833639"/>
            <a:ext cx="6937824" cy="1569660"/>
          </a:xfrm>
          <a:prstGeom prst="rect">
            <a:avLst/>
          </a:prstGeom>
          <a:solidFill>
            <a:schemeClr val="accent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nSpc>
                <a:spcPct val="150000"/>
              </a:lnSpc>
              <a:defRPr/>
            </a:pPr>
            <a:r>
              <a:rPr lang="zh-CN" altLang="en-US" sz="1600" dirty="0" smtClean="0">
                <a:ln>
                  <a:solidFill>
                    <a:schemeClr val="bg1"/>
                  </a:solidFill>
                </a:ln>
                <a:solidFill>
                  <a:srgbClr val="FFFF00"/>
                </a:solidFill>
              </a:rPr>
              <a:t>查看相关课题的主要投稿期刊；</a:t>
            </a:r>
            <a:endParaRPr lang="en-US" altLang="zh-CN" sz="1600" dirty="0" smtClean="0">
              <a:ln>
                <a:solidFill>
                  <a:schemeClr val="bg1"/>
                </a:solidFill>
              </a:ln>
              <a:solidFill>
                <a:srgbClr val="FFFF00"/>
              </a:solidFill>
            </a:endParaRPr>
          </a:p>
          <a:p>
            <a:pPr>
              <a:lnSpc>
                <a:spcPct val="150000"/>
              </a:lnSpc>
              <a:buFont typeface="Wingdings" pitchFamily="2" charset="2"/>
              <a:buChar char="Ø"/>
              <a:defRPr/>
            </a:pPr>
            <a:r>
              <a:rPr lang="zh-CN" altLang="en-US" sz="1600" dirty="0" smtClean="0">
                <a:ln>
                  <a:solidFill>
                    <a:schemeClr val="bg1"/>
                  </a:solidFill>
                </a:ln>
                <a:solidFill>
                  <a:srgbClr val="FFFF00"/>
                </a:solidFill>
              </a:rPr>
              <a:t> 可用“国家</a:t>
            </a:r>
            <a:r>
              <a:rPr lang="en-US" altLang="zh-CN" sz="1600" dirty="0" smtClean="0">
                <a:ln>
                  <a:solidFill>
                    <a:schemeClr val="bg1"/>
                  </a:solidFill>
                </a:ln>
                <a:solidFill>
                  <a:srgbClr val="FFFF00"/>
                </a:solidFill>
              </a:rPr>
              <a:t>/</a:t>
            </a:r>
            <a:r>
              <a:rPr lang="zh-CN" altLang="en-US" sz="1600" dirty="0" smtClean="0">
                <a:ln>
                  <a:solidFill>
                    <a:schemeClr val="bg1"/>
                  </a:solidFill>
                </a:ln>
                <a:solidFill>
                  <a:srgbClr val="FFFF00"/>
                </a:solidFill>
              </a:rPr>
              <a:t>地区”精炼出我国科研工作者的主要投稿期刊；</a:t>
            </a:r>
            <a:endParaRPr lang="en-US" altLang="zh-CN" sz="1600" dirty="0" smtClean="0">
              <a:ln>
                <a:solidFill>
                  <a:schemeClr val="bg1"/>
                </a:solidFill>
              </a:ln>
              <a:solidFill>
                <a:srgbClr val="FFFF00"/>
              </a:solidFill>
            </a:endParaRPr>
          </a:p>
          <a:p>
            <a:pPr>
              <a:lnSpc>
                <a:spcPct val="150000"/>
              </a:lnSpc>
              <a:buFont typeface="Wingdings" pitchFamily="2" charset="2"/>
              <a:buChar char="Ø"/>
              <a:defRPr/>
            </a:pPr>
            <a:r>
              <a:rPr lang="zh-CN" altLang="en-US" sz="1600" dirty="0" smtClean="0">
                <a:ln>
                  <a:solidFill>
                    <a:schemeClr val="bg1"/>
                  </a:solidFill>
                </a:ln>
                <a:solidFill>
                  <a:srgbClr val="FFFF00"/>
                </a:solidFill>
              </a:rPr>
              <a:t>可用“分析检索结果”分析不同刊物用稿特点；</a:t>
            </a:r>
            <a:endParaRPr lang="en-US" altLang="zh-CN" sz="1600" dirty="0" smtClean="0">
              <a:ln>
                <a:solidFill>
                  <a:schemeClr val="bg1"/>
                </a:solidFill>
              </a:ln>
              <a:solidFill>
                <a:srgbClr val="FFFF00"/>
              </a:solidFill>
            </a:endParaRPr>
          </a:p>
          <a:p>
            <a:pPr>
              <a:lnSpc>
                <a:spcPct val="150000"/>
              </a:lnSpc>
              <a:buFont typeface="Wingdings" pitchFamily="2" charset="2"/>
              <a:buChar char="Ø"/>
              <a:defRPr/>
            </a:pPr>
            <a:r>
              <a:rPr lang="zh-CN" altLang="en-US" sz="1600" dirty="0" smtClean="0">
                <a:ln>
                  <a:solidFill>
                    <a:schemeClr val="bg1"/>
                  </a:solidFill>
                </a:ln>
                <a:solidFill>
                  <a:srgbClr val="FFFF00"/>
                </a:solidFill>
              </a:rPr>
              <a:t> 在文章全记录页面：了解不同刊物的“投稿须知”和影响因子</a:t>
            </a:r>
            <a:endParaRPr lang="en-US" altLang="zh-CN" sz="1600" dirty="0" smtClean="0">
              <a:ln>
                <a:solidFill>
                  <a:schemeClr val="bg1"/>
                </a:solidFill>
              </a:ln>
              <a:solidFill>
                <a:srgbClr val="FFFF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中国文献.jpg"/>
          <p:cNvPicPr>
            <a:picLocks noChangeAspect="1"/>
          </p:cNvPicPr>
          <p:nvPr/>
        </p:nvPicPr>
        <p:blipFill>
          <a:blip r:embed="rId2" cstate="print"/>
          <a:srcRect/>
          <a:stretch>
            <a:fillRect/>
          </a:stretch>
        </p:blipFill>
        <p:spPr bwMode="auto">
          <a:xfrm>
            <a:off x="0" y="1117600"/>
            <a:ext cx="9144000" cy="4622800"/>
          </a:xfrm>
          <a:prstGeom prst="rect">
            <a:avLst/>
          </a:prstGeom>
          <a:noFill/>
          <a:ln w="9525">
            <a:noFill/>
            <a:miter lim="800000"/>
            <a:headEnd/>
            <a:tailEnd/>
          </a:ln>
        </p:spPr>
      </p:pic>
      <p:sp>
        <p:nvSpPr>
          <p:cNvPr id="6" name="TextBox 5"/>
          <p:cNvSpPr txBox="1"/>
          <p:nvPr/>
        </p:nvSpPr>
        <p:spPr>
          <a:xfrm>
            <a:off x="5167086" y="485775"/>
            <a:ext cx="3191102" cy="507831"/>
          </a:xfrm>
          <a:prstGeom prst="rect">
            <a:avLst/>
          </a:prstGeom>
          <a:solidFill>
            <a:schemeClr val="tx2">
              <a:lumMod val="40000"/>
              <a:lumOff val="60000"/>
            </a:schemeClr>
          </a:solidFill>
          <a:ln cap="rnd">
            <a:solidFill>
              <a:schemeClr val="tx1"/>
            </a:solidFill>
          </a:ln>
          <a:scene3d>
            <a:camera prst="orthographicFront"/>
            <a:lightRig rig="threePt" dir="t"/>
          </a:scene3d>
          <a:sp3d>
            <a:bevelT/>
          </a:sp3d>
        </p:spPr>
        <p:txBody>
          <a:bodyPr wrap="square">
            <a:spAutoFit/>
          </a:bodyPr>
          <a:lstStyle/>
          <a:p>
            <a:pPr>
              <a:lnSpc>
                <a:spcPct val="150000"/>
              </a:lnSpc>
              <a:defRPr/>
            </a:pPr>
            <a:r>
              <a:rPr lang="zh-CN" altLang="en-US" b="1" dirty="0" smtClean="0">
                <a:latin typeface="宋体" pitchFamily="2" charset="-122"/>
              </a:rPr>
              <a:t>精炼出来自中国作者的论文</a:t>
            </a:r>
            <a:endParaRPr lang="en-US" altLang="zh-CN" b="1" dirty="0">
              <a:latin typeface="宋体" pitchFamily="2" charset="-122"/>
            </a:endParaRPr>
          </a:p>
        </p:txBody>
      </p:sp>
      <p:sp>
        <p:nvSpPr>
          <p:cNvPr id="7" name="圆角矩形 12"/>
          <p:cNvSpPr>
            <a:spLocks noChangeArrowheads="1"/>
          </p:cNvSpPr>
          <p:nvPr/>
        </p:nvSpPr>
        <p:spPr bwMode="auto">
          <a:xfrm>
            <a:off x="8043863" y="1987550"/>
            <a:ext cx="920750" cy="288925"/>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9" descr="中国文献来源刊.jpg"/>
          <p:cNvPicPr>
            <a:picLocks noChangeAspect="1"/>
          </p:cNvPicPr>
          <p:nvPr/>
        </p:nvPicPr>
        <p:blipFill>
          <a:blip r:embed="rId2" cstate="print"/>
          <a:srcRect/>
          <a:stretch>
            <a:fillRect/>
          </a:stretch>
        </p:blipFill>
        <p:spPr bwMode="auto">
          <a:xfrm>
            <a:off x="317500" y="1557338"/>
            <a:ext cx="8575675" cy="3889375"/>
          </a:xfrm>
          <a:prstGeom prst="rect">
            <a:avLst/>
          </a:prstGeom>
          <a:noFill/>
          <a:ln w="9525">
            <a:noFill/>
            <a:miter lim="800000"/>
            <a:headEnd/>
            <a:tailEnd/>
          </a:ln>
        </p:spPr>
      </p:pic>
      <p:sp>
        <p:nvSpPr>
          <p:cNvPr id="11" name="圆角矩形 5"/>
          <p:cNvSpPr>
            <a:spLocks noChangeArrowheads="1"/>
          </p:cNvSpPr>
          <p:nvPr/>
        </p:nvSpPr>
        <p:spPr bwMode="auto">
          <a:xfrm>
            <a:off x="4695825" y="2305050"/>
            <a:ext cx="2857500" cy="279400"/>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sp>
        <p:nvSpPr>
          <p:cNvPr id="12" name="圆角矩形 6"/>
          <p:cNvSpPr/>
          <p:nvPr/>
        </p:nvSpPr>
        <p:spPr bwMode="auto">
          <a:xfrm>
            <a:off x="5076056" y="5227910"/>
            <a:ext cx="3771900" cy="1441450"/>
          </a:xfrm>
          <a:prstGeom prst="round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anchor="ctr"/>
          <a:lstStyle/>
          <a:p>
            <a:pPr>
              <a:defRPr/>
            </a:pPr>
            <a:endParaRPr lang="en-US" altLang="zh-CN" b="1" dirty="0">
              <a:solidFill>
                <a:srgbClr val="236402"/>
              </a:solidFill>
              <a:latin typeface="Arial" pitchFamily="34" charset="0"/>
            </a:endParaRPr>
          </a:p>
          <a:p>
            <a:pPr>
              <a:lnSpc>
                <a:spcPct val="120000"/>
              </a:lnSpc>
              <a:defRPr/>
            </a:pPr>
            <a:r>
              <a:rPr lang="zh-CN" altLang="en-US" b="1" dirty="0">
                <a:latin typeface="宋体" pitchFamily="2" charset="-122"/>
              </a:rPr>
              <a:t>来源期刊：</a:t>
            </a:r>
            <a:endParaRPr lang="en-US" altLang="zh-CN" b="1" dirty="0">
              <a:latin typeface="宋体" pitchFamily="2" charset="-122"/>
            </a:endParaRPr>
          </a:p>
          <a:p>
            <a:pPr>
              <a:lnSpc>
                <a:spcPct val="120000"/>
              </a:lnSpc>
              <a:buFontTx/>
              <a:buChar char="-"/>
              <a:defRPr/>
            </a:pPr>
            <a:r>
              <a:rPr lang="zh-CN" altLang="en-US" b="1" dirty="0">
                <a:latin typeface="宋体" pitchFamily="2" charset="-122"/>
              </a:rPr>
              <a:t> 发现相关的学术期刊进行投稿</a:t>
            </a:r>
          </a:p>
          <a:p>
            <a:pPr>
              <a:lnSpc>
                <a:spcPct val="120000"/>
              </a:lnSpc>
              <a:buFontTx/>
              <a:buChar char="-"/>
              <a:defRPr/>
            </a:pPr>
            <a:r>
              <a:rPr lang="en-US" altLang="zh-CN" b="1" dirty="0">
                <a:latin typeface="宋体" pitchFamily="2" charset="-122"/>
              </a:rPr>
              <a:t> </a:t>
            </a:r>
            <a:r>
              <a:rPr lang="zh-CN" altLang="en-US" b="1" dirty="0">
                <a:latin typeface="宋体" pitchFamily="2" charset="-122"/>
              </a:rPr>
              <a:t>分析备选期刊的录用倾向性</a:t>
            </a:r>
            <a:endParaRPr lang="en-US" altLang="zh-CN" b="1" dirty="0">
              <a:latin typeface="宋体" pitchFamily="2" charset="-122"/>
            </a:endParaRPr>
          </a:p>
          <a:p>
            <a:pPr>
              <a:lnSpc>
                <a:spcPct val="120000"/>
              </a:lnSpc>
              <a:buFontTx/>
              <a:buChar char="-"/>
              <a:defRPr/>
            </a:pPr>
            <a:r>
              <a:rPr lang="en-US" altLang="zh-CN" b="1" dirty="0">
                <a:latin typeface="宋体" pitchFamily="2" charset="-122"/>
              </a:rPr>
              <a:t> </a:t>
            </a:r>
            <a:r>
              <a:rPr lang="en-US" altLang="zh-CN" b="1" dirty="0" smtClean="0">
                <a:latin typeface="宋体" pitchFamily="2" charset="-122"/>
              </a:rPr>
              <a:t>……</a:t>
            </a:r>
            <a:endParaRPr lang="zh-CN" altLang="en-US" b="1" dirty="0">
              <a:latin typeface="宋体" pitchFamily="2" charset="-122"/>
            </a:endParaRPr>
          </a:p>
          <a:p>
            <a:pPr algn="ctr">
              <a:defRPr/>
            </a:pPr>
            <a:endParaRPr lang="zh-CN" altLang="en-US" dirty="0"/>
          </a:p>
        </p:txBody>
      </p:sp>
      <p:sp>
        <p:nvSpPr>
          <p:cNvPr id="74759" name="标题 1"/>
          <p:cNvSpPr>
            <a:spLocks noGrp="1"/>
          </p:cNvSpPr>
          <p:nvPr>
            <p:ph type="title"/>
          </p:nvPr>
        </p:nvSpPr>
        <p:spPr>
          <a:xfrm>
            <a:off x="928688" y="428625"/>
            <a:ext cx="7369175" cy="836613"/>
          </a:xfrm>
        </p:spPr>
        <p:txBody>
          <a:bodyPr/>
          <a:lstStyle/>
          <a:p>
            <a:r>
              <a:rPr lang="zh-CN" altLang="en-US" smtClean="0">
                <a:latin typeface="黑体" pitchFamily="49" charset="-122"/>
                <a:ea typeface="黑体" pitchFamily="49" charset="-122"/>
              </a:rPr>
              <a:t>刊载中国作者文章较多的期刊</a:t>
            </a:r>
            <a:endParaRPr lang="zh-CN" altLang="en-US" smtClean="0">
              <a:ea typeface="宋体"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plus(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中国作者文章发文量最多的期刊.jpg"/>
          <p:cNvPicPr>
            <a:picLocks noChangeAspect="1"/>
          </p:cNvPicPr>
          <p:nvPr/>
        </p:nvPicPr>
        <p:blipFill>
          <a:blip r:embed="rId2" cstate="print"/>
          <a:srcRect/>
          <a:stretch>
            <a:fillRect/>
          </a:stretch>
        </p:blipFill>
        <p:spPr bwMode="auto">
          <a:xfrm>
            <a:off x="0" y="669925"/>
            <a:ext cx="9144000" cy="5518150"/>
          </a:xfrm>
          <a:prstGeom prst="rect">
            <a:avLst/>
          </a:prstGeom>
          <a:noFill/>
          <a:ln w="9525">
            <a:noFill/>
            <a:miter lim="800000"/>
            <a:headEnd/>
            <a:tailEnd/>
          </a:ln>
        </p:spPr>
      </p:pic>
      <p:sp>
        <p:nvSpPr>
          <p:cNvPr id="9" name="圆角矩形 9"/>
          <p:cNvSpPr>
            <a:spLocks noChangeArrowheads="1"/>
          </p:cNvSpPr>
          <p:nvPr/>
        </p:nvSpPr>
        <p:spPr bwMode="auto">
          <a:xfrm>
            <a:off x="2268538" y="1844675"/>
            <a:ext cx="5206319" cy="4585154"/>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pic>
        <p:nvPicPr>
          <p:cNvPr id="4" name="图片 4" descr="小手.jpg"/>
          <p:cNvPicPr>
            <a:picLocks noChangeAspect="1"/>
          </p:cNvPicPr>
          <p:nvPr/>
        </p:nvPicPr>
        <p:blipFill>
          <a:blip r:embed="rId3" cstate="print"/>
          <a:stretch>
            <a:fillRect/>
          </a:stretch>
        </p:blipFill>
        <p:spPr>
          <a:xfrm>
            <a:off x="4674333" y="2303623"/>
            <a:ext cx="395834" cy="477329"/>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1"/>
          <p:cNvSpPr>
            <a:spLocks noGrp="1"/>
          </p:cNvSpPr>
          <p:nvPr>
            <p:ph type="sldNum" sz="quarter" idx="11"/>
          </p:nvPr>
        </p:nvSpPr>
        <p:spPr>
          <a:noFill/>
        </p:spPr>
        <p:txBody>
          <a:bodyPr/>
          <a:lstStyle/>
          <a:p>
            <a:fld id="{D885A0BD-B545-468D-9EDD-10C60D82F701}" type="slidenum">
              <a:rPr lang="en-US" altLang="en-US" smtClean="0">
                <a:ea typeface="宋体" pitchFamily="2" charset="-122"/>
              </a:rPr>
              <a:pPr/>
              <a:t>66</a:t>
            </a:fld>
            <a:endParaRPr lang="en-US" altLang="en-US" smtClean="0">
              <a:ea typeface="宋体" pitchFamily="2" charset="-122"/>
            </a:endParaRPr>
          </a:p>
        </p:txBody>
      </p:sp>
      <p:pic>
        <p:nvPicPr>
          <p:cNvPr id="76803" name="Picture 5" descr="中国文献摘要页面.jpg"/>
          <p:cNvPicPr>
            <a:picLocks noChangeAspect="1"/>
          </p:cNvPicPr>
          <p:nvPr/>
        </p:nvPicPr>
        <p:blipFill>
          <a:blip r:embed="rId2" cstate="print"/>
          <a:srcRect/>
          <a:stretch>
            <a:fillRect/>
          </a:stretch>
        </p:blipFill>
        <p:spPr bwMode="auto">
          <a:xfrm>
            <a:off x="179388" y="0"/>
            <a:ext cx="8662987" cy="12025313"/>
          </a:xfrm>
          <a:prstGeom prst="rect">
            <a:avLst/>
          </a:prstGeom>
          <a:noFill/>
          <a:ln w="9525">
            <a:noFill/>
            <a:miter lim="800000"/>
            <a:headEnd/>
            <a:tailEnd/>
          </a:ln>
        </p:spPr>
      </p:pic>
      <p:sp>
        <p:nvSpPr>
          <p:cNvPr id="9" name="圆角矩形 9"/>
          <p:cNvSpPr>
            <a:spLocks noChangeArrowheads="1"/>
          </p:cNvSpPr>
          <p:nvPr/>
        </p:nvSpPr>
        <p:spPr bwMode="auto">
          <a:xfrm>
            <a:off x="395288" y="2346325"/>
            <a:ext cx="792162" cy="219075"/>
          </a:xfrm>
          <a:prstGeom prst="roundRect">
            <a:avLst>
              <a:gd name="adj" fmla="val 16667"/>
            </a:avLst>
          </a:prstGeom>
          <a:noFill/>
          <a:ln w="25400" algn="ctr">
            <a:solidFill>
              <a:schemeClr val="tx2"/>
            </a:solidFill>
            <a:round/>
            <a:headEnd/>
            <a:tailEnd/>
          </a:ln>
        </p:spPr>
        <p:txBody>
          <a:bodyPr vert="eaVert" wrap="none" anchor="ctr"/>
          <a:lstStyle/>
          <a:p>
            <a:pPr algn="ctr"/>
            <a:endParaRPr lang="zh-CN" altLang="en-US"/>
          </a:p>
        </p:txBody>
      </p:sp>
      <p:pic>
        <p:nvPicPr>
          <p:cNvPr id="125958" name="Picture 6"/>
          <p:cNvPicPr>
            <a:picLocks noChangeAspect="1" noChangeArrowheads="1"/>
          </p:cNvPicPr>
          <p:nvPr/>
        </p:nvPicPr>
        <p:blipFill>
          <a:blip r:embed="rId3" cstate="print"/>
          <a:srcRect/>
          <a:stretch>
            <a:fillRect/>
          </a:stretch>
        </p:blipFill>
        <p:spPr bwMode="auto">
          <a:xfrm>
            <a:off x="1971675" y="1166813"/>
            <a:ext cx="5200650" cy="4524375"/>
          </a:xfrm>
          <a:prstGeom prst="rect">
            <a:avLst/>
          </a:prstGeom>
          <a:noFill/>
          <a:ln w="9525">
            <a:solidFill>
              <a:schemeClr val="accent2">
                <a:lumMod val="40000"/>
                <a:lumOff val="60000"/>
              </a:schemeClr>
            </a:solidFill>
            <a:miter lim="800000"/>
            <a:headEnd/>
            <a:tailEnd/>
          </a:ln>
        </p:spPr>
      </p:pic>
      <p:sp>
        <p:nvSpPr>
          <p:cNvPr id="10" name="圆角矩形 6"/>
          <p:cNvSpPr/>
          <p:nvPr/>
        </p:nvSpPr>
        <p:spPr bwMode="auto">
          <a:xfrm>
            <a:off x="4427985" y="3861048"/>
            <a:ext cx="4135444" cy="715089"/>
          </a:xfrm>
          <a:prstGeom prst="round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anchor="ctr">
            <a:spAutoFit/>
          </a:bodyPr>
          <a:lstStyle/>
          <a:p>
            <a:pPr algn="ctr">
              <a:defRPr/>
            </a:pPr>
            <a:r>
              <a:rPr lang="zh-CN" altLang="en-US" b="1" dirty="0"/>
              <a:t>如</a:t>
            </a:r>
            <a:r>
              <a:rPr lang="zh-CN" altLang="en-US" b="1" dirty="0" smtClean="0"/>
              <a:t>果所在机</a:t>
            </a:r>
            <a:r>
              <a:rPr lang="zh-CN" altLang="en-US" b="1" dirty="0"/>
              <a:t>构有</a:t>
            </a:r>
            <a:r>
              <a:rPr lang="en-US" altLang="zh-CN" b="1" dirty="0"/>
              <a:t>JCR</a:t>
            </a:r>
            <a:r>
              <a:rPr lang="zh-CN" altLang="en-US" b="1" dirty="0"/>
              <a:t>的访问权限，此时可以看到学科排序以及影响因子</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5958"/>
                                        </p:tgtEl>
                                        <p:attrNameLst>
                                          <p:attrName>style.visibility</p:attrName>
                                        </p:attrNameLst>
                                      </p:cBhvr>
                                      <p:to>
                                        <p:strVal val="visible"/>
                                      </p:to>
                                    </p:set>
                                    <p:animEffect transition="in" filter="blinds(horizontal)">
                                      <p:cBhvr>
                                        <p:cTn id="12" dur="500"/>
                                        <p:tgtEl>
                                          <p:spTgt spid="125958"/>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Scale>
                                      <p:cBhvr>
                                        <p:cTn id="1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
                                        </p:tgtEl>
                                        <p:attrNameLst>
                                          <p:attrName>ppt_x</p:attrName>
                                          <p:attrName>ppt_y</p:attrName>
                                        </p:attrNameLst>
                                      </p:cBhvr>
                                    </p:animMotion>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6" y="2032000"/>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19" name="Rectangle 18"/>
          <p:cNvSpPr/>
          <p:nvPr/>
        </p:nvSpPr>
        <p:spPr>
          <a:xfrm>
            <a:off x="4345731" y="2036762"/>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5" name="Rectangle 24"/>
          <p:cNvSpPr/>
          <p:nvPr/>
        </p:nvSpPr>
        <p:spPr>
          <a:xfrm>
            <a:off x="1611086" y="3251199"/>
            <a:ext cx="2734645" cy="1219200"/>
          </a:xfrm>
          <a:prstGeom prst="rect">
            <a:avLst/>
          </a:prstGeom>
          <a:solidFill>
            <a:schemeClr val="bg2">
              <a:lumMod val="20000"/>
              <a:lumOff val="80000"/>
              <a:alpha val="53000"/>
            </a:schemeClr>
          </a:solidFill>
          <a:ln w="9525">
            <a:solidFill>
              <a:schemeClr val="bg2">
                <a:lumMod val="40000"/>
                <a:lumOff val="60000"/>
              </a:schemeClr>
            </a:solidFill>
            <a:miter lim="800000"/>
            <a:headEnd/>
            <a:tailEnd/>
          </a:ln>
          <a:effectLst/>
        </p:spPr>
        <p:txBody>
          <a:bodyPr wrap="none" anchor="ctr"/>
          <a:lstStyle/>
          <a:p>
            <a:endParaRPr lang="en-US"/>
          </a:p>
        </p:txBody>
      </p:sp>
      <p:sp>
        <p:nvSpPr>
          <p:cNvPr id="26" name="Rectangle 25"/>
          <p:cNvSpPr/>
          <p:nvPr/>
        </p:nvSpPr>
        <p:spPr>
          <a:xfrm>
            <a:off x="4340967" y="3251199"/>
            <a:ext cx="2734645" cy="1219200"/>
          </a:xfrm>
          <a:prstGeom prst="rect">
            <a:avLst/>
          </a:prstGeom>
          <a:solidFill>
            <a:srgbClr val="78A22F">
              <a:alpha val="61000"/>
            </a:srgb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5749397" y="4552787"/>
            <a:ext cx="2906565" cy="400110"/>
          </a:xfrm>
          <a:prstGeom prst="rect">
            <a:avLst/>
          </a:prstGeom>
          <a:solidFill>
            <a:srgbClr val="FFFF00"/>
          </a:solidFill>
        </p:spPr>
        <p:txBody>
          <a:bodyPr wrap="none" rtlCol="0">
            <a:spAutoFit/>
          </a:bodyPr>
          <a:lstStyle/>
          <a:p>
            <a:r>
              <a:rPr lang="en-US" altLang="zh-CN" sz="2000" b="1" kern="0" dirty="0" smtClean="0">
                <a:solidFill>
                  <a:schemeClr val="tx2">
                    <a:lumMod val="75000"/>
                  </a:schemeClr>
                </a:solidFill>
                <a:latin typeface="华文仿宋" pitchFamily="2" charset="-122"/>
                <a:ea typeface="华文仿宋" pitchFamily="2" charset="-122"/>
              </a:rPr>
              <a:t>Endnote/Endnote</a:t>
            </a:r>
            <a:r>
              <a:rPr lang="zh-CN" altLang="en-US" sz="2000" b="1" kern="0" dirty="0" smtClean="0">
                <a:solidFill>
                  <a:schemeClr val="tx2">
                    <a:lumMod val="75000"/>
                  </a:schemeClr>
                </a:solidFill>
                <a:latin typeface="华文仿宋" pitchFamily="2" charset="-122"/>
                <a:ea typeface="华文仿宋" pitchFamily="2" charset="-122"/>
              </a:rPr>
              <a:t>网络版</a:t>
            </a:r>
            <a:endParaRPr lang="en-US" altLang="zh-CN" sz="2000" b="1" kern="0" dirty="0" smtClean="0">
              <a:solidFill>
                <a:schemeClr val="tx2">
                  <a:lumMod val="75000"/>
                </a:schemeClr>
              </a:solidFill>
              <a:latin typeface="华文仿宋" pitchFamily="2" charset="-122"/>
              <a:ea typeface="华文仿宋" pitchFamily="2" charset="-122"/>
            </a:endParaRPr>
          </a:p>
        </p:txBody>
      </p:sp>
      <p:sp>
        <p:nvSpPr>
          <p:cNvPr id="13" name="TextBox 12"/>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 xmlns:p14="http://schemas.microsoft.com/office/powerpoint/2010/main" val="8828013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0.7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1"/>
          </p:nvPr>
        </p:nvSpPr>
        <p:spPr>
          <a:noFill/>
        </p:spPr>
        <p:txBody>
          <a:bodyPr/>
          <a:lstStyle/>
          <a:p>
            <a:fld id="{D7F86C09-812A-4A7C-A456-5AE2554846EC}" type="slidenum">
              <a:rPr lang="en-US" altLang="en-US" smtClean="0">
                <a:latin typeface="Arial" pitchFamily="34" charset="0"/>
                <a:ea typeface="宋体" pitchFamily="2" charset="-122"/>
              </a:rPr>
              <a:pPr/>
              <a:t>68</a:t>
            </a:fld>
            <a:endParaRPr lang="en-US" altLang="en-US" smtClean="0">
              <a:latin typeface="Arial" pitchFamily="34" charset="0"/>
              <a:ea typeface="宋体" pitchFamily="2" charset="-122"/>
            </a:endParaRPr>
          </a:p>
        </p:txBody>
      </p:sp>
      <p:pic>
        <p:nvPicPr>
          <p:cNvPr id="23555" name="Picture 4" descr="保存检索式和跟踪.jpg"/>
          <p:cNvPicPr>
            <a:picLocks noChangeAspect="1"/>
          </p:cNvPicPr>
          <p:nvPr/>
        </p:nvPicPr>
        <p:blipFill>
          <a:blip r:embed="rId3" cstate="print"/>
          <a:srcRect/>
          <a:stretch>
            <a:fillRect/>
          </a:stretch>
        </p:blipFill>
        <p:spPr bwMode="auto">
          <a:xfrm>
            <a:off x="0" y="1196975"/>
            <a:ext cx="9144000" cy="4752975"/>
          </a:xfrm>
          <a:prstGeom prst="rect">
            <a:avLst/>
          </a:prstGeom>
          <a:noFill/>
          <a:ln w="9525">
            <a:noFill/>
            <a:miter lim="800000"/>
            <a:headEnd/>
            <a:tailEnd/>
          </a:ln>
        </p:spPr>
      </p:pic>
      <p:sp>
        <p:nvSpPr>
          <p:cNvPr id="23556" name="标题 1"/>
          <p:cNvSpPr>
            <a:spLocks noGrp="1"/>
          </p:cNvSpPr>
          <p:nvPr>
            <p:ph type="title"/>
          </p:nvPr>
        </p:nvSpPr>
        <p:spPr>
          <a:xfrm>
            <a:off x="900113" y="260350"/>
            <a:ext cx="7369175" cy="693738"/>
          </a:xfrm>
        </p:spPr>
        <p:txBody>
          <a:bodyPr/>
          <a:lstStyle/>
          <a:p>
            <a:r>
              <a:rPr lang="zh-CN" altLang="en-US" sz="3200" dirty="0" smtClean="0">
                <a:latin typeface="Microsoft YaHei" pitchFamily="34" charset="-122"/>
                <a:ea typeface="Microsoft YaHei" pitchFamily="34" charset="-122"/>
              </a:rPr>
              <a:t>文献管理工具</a:t>
            </a:r>
            <a:r>
              <a:rPr lang="en-US" altLang="zh-CN" sz="3200" dirty="0" smtClean="0">
                <a:latin typeface="Microsoft YaHei" pitchFamily="34" charset="-122"/>
                <a:ea typeface="Microsoft YaHei" pitchFamily="34" charset="-122"/>
              </a:rPr>
              <a:t>——</a:t>
            </a:r>
            <a:r>
              <a:rPr lang="en-US" altLang="zh-CN" sz="3200" dirty="0" err="1" smtClean="0">
                <a:latin typeface="Microsoft YaHei" pitchFamily="34" charset="-122"/>
                <a:ea typeface="Microsoft YaHei" pitchFamily="34" charset="-122"/>
              </a:rPr>
              <a:t>EndNote</a:t>
            </a:r>
            <a:r>
              <a:rPr lang="en-US" altLang="zh-CN" sz="3200" baseline="30000" dirty="0" smtClean="0">
                <a:latin typeface="Microsoft YaHei" pitchFamily="34" charset="-122"/>
                <a:ea typeface="Microsoft YaHei" pitchFamily="34" charset="-122"/>
              </a:rPr>
              <a:t>®</a:t>
            </a:r>
            <a:r>
              <a:rPr lang="en-US" altLang="zh-CN" sz="3200" dirty="0" smtClean="0">
                <a:latin typeface="Microsoft YaHei" pitchFamily="34" charset="-122"/>
                <a:ea typeface="Microsoft YaHei" pitchFamily="34" charset="-122"/>
              </a:rPr>
              <a:t> </a:t>
            </a:r>
            <a:r>
              <a:rPr lang="zh-CN" altLang="en-US" sz="3200" dirty="0" smtClean="0">
                <a:latin typeface="Microsoft YaHei" pitchFamily="34" charset="-122"/>
                <a:ea typeface="Microsoft YaHei" pitchFamily="34" charset="-122"/>
              </a:rPr>
              <a:t>网络版</a:t>
            </a:r>
          </a:p>
        </p:txBody>
      </p:sp>
      <p:pic>
        <p:nvPicPr>
          <p:cNvPr id="19" name="Picture 5"/>
          <p:cNvPicPr>
            <a:picLocks noChangeAspect="1" noChangeArrowheads="1"/>
          </p:cNvPicPr>
          <p:nvPr/>
        </p:nvPicPr>
        <p:blipFill>
          <a:blip r:embed="rId4" cstate="print"/>
          <a:srcRect/>
          <a:stretch>
            <a:fillRect/>
          </a:stretch>
        </p:blipFill>
        <p:spPr bwMode="auto">
          <a:xfrm rot="19733810">
            <a:off x="4184650" y="1171575"/>
            <a:ext cx="720725" cy="931863"/>
          </a:xfrm>
          <a:prstGeom prst="rect">
            <a:avLst/>
          </a:prstGeom>
          <a:ln>
            <a:noFill/>
          </a:ln>
          <a:effectLst>
            <a:outerShdw blurRad="292100" dist="139700" dir="2700000" algn="tl" rotWithShape="0">
              <a:srgbClr val="333333">
                <a:alpha val="65000"/>
              </a:srgbClr>
            </a:outerShdw>
          </a:effectLst>
        </p:spPr>
      </p:pic>
      <p:pic>
        <p:nvPicPr>
          <p:cNvPr id="20" name="Picture 6"/>
          <p:cNvPicPr>
            <a:picLocks noChangeAspect="1" noChangeArrowheads="1"/>
          </p:cNvPicPr>
          <p:nvPr/>
        </p:nvPicPr>
        <p:blipFill>
          <a:blip r:embed="rId5" cstate="print"/>
          <a:srcRect/>
          <a:stretch>
            <a:fillRect/>
          </a:stretch>
        </p:blipFill>
        <p:spPr bwMode="auto">
          <a:xfrm rot="-1860000">
            <a:off x="4184650" y="1171575"/>
            <a:ext cx="719138" cy="931863"/>
          </a:xfrm>
          <a:prstGeom prst="rect">
            <a:avLst/>
          </a:prstGeom>
          <a:noFill/>
          <a:ln w="9525">
            <a:noFill/>
            <a:miter lim="800000"/>
            <a:headEnd/>
            <a:tailEnd/>
          </a:ln>
        </p:spPr>
      </p:pic>
      <p:pic>
        <p:nvPicPr>
          <p:cNvPr id="21" name="Picture 6"/>
          <p:cNvPicPr>
            <a:picLocks noChangeAspect="1" noChangeArrowheads="1"/>
          </p:cNvPicPr>
          <p:nvPr/>
        </p:nvPicPr>
        <p:blipFill>
          <a:blip r:embed="rId5" cstate="print"/>
          <a:srcRect/>
          <a:stretch>
            <a:fillRect/>
          </a:stretch>
        </p:blipFill>
        <p:spPr bwMode="auto">
          <a:xfrm rot="-1860000">
            <a:off x="6848475" y="3116263"/>
            <a:ext cx="720725" cy="9318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par>
                          <p:cTn id="12" fill="hold">
                            <p:stCondLst>
                              <p:cond delay="1000"/>
                            </p:stCondLst>
                            <p:childTnLst>
                              <p:par>
                                <p:cTn id="13" presetID="35" presetClass="emph" presetSubtype="0" fill="hold" nodeType="afterEffect">
                                  <p:stCondLst>
                                    <p:cond delay="0"/>
                                  </p:stCondLst>
                                  <p:childTnLst>
                                    <p:anim calcmode="discrete" valueType="str">
                                      <p:cBhvr>
                                        <p:cTn id="14" dur="500" fill="hold"/>
                                        <p:tgtEl>
                                          <p:spTgt spid="20"/>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1" presetClass="exit" presetSubtype="0" fill="hold" nodeType="afterEffect">
                                  <p:stCondLst>
                                    <p:cond delay="0"/>
                                  </p:stCondLst>
                                  <p:childTnLst>
                                    <p:set>
                                      <p:cBhvr>
                                        <p:cTn id="17" dur="1" fill="hold">
                                          <p:stCondLst>
                                            <p:cond delay="0"/>
                                          </p:stCondLst>
                                        </p:cTn>
                                        <p:tgtEl>
                                          <p:spTgt spid="20"/>
                                        </p:tgtEl>
                                        <p:attrNameLst>
                                          <p:attrName>style.visibility</p:attrName>
                                        </p:attrNameLst>
                                      </p:cBhvr>
                                      <p:to>
                                        <p:strVal val="hidden"/>
                                      </p:to>
                                    </p:set>
                                  </p:childTnLst>
                                </p:cTn>
                              </p:par>
                            </p:childTnLst>
                          </p:cTn>
                        </p:par>
                        <p:par>
                          <p:cTn id="18" fill="hold">
                            <p:stCondLst>
                              <p:cond delay="1500"/>
                            </p:stCondLst>
                            <p:childTnLst>
                              <p:par>
                                <p:cTn id="19" presetID="49" presetClass="path" presetSubtype="0" accel="50000" decel="50000" fill="hold" nodeType="afterEffect">
                                  <p:stCondLst>
                                    <p:cond delay="1000"/>
                                  </p:stCondLst>
                                  <p:childTnLst>
                                    <p:animMotion origin="layout" path="M 1.38889E-6 2.59259E-6 L 0.29427 0.2824 " pathEditMode="relative" rAng="0" ptsTypes="AA">
                                      <p:cBhvr>
                                        <p:cTn id="20" dur="1000" fill="hold"/>
                                        <p:tgtEl>
                                          <p:spTgt spid="19"/>
                                        </p:tgtEl>
                                        <p:attrNameLst>
                                          <p:attrName>ppt_x</p:attrName>
                                          <p:attrName>ppt_y</p:attrName>
                                        </p:attrNameLst>
                                      </p:cBhvr>
                                      <p:rCtr x="147" y="141"/>
                                    </p:animMotion>
                                  </p:childTnLst>
                                </p:cTn>
                              </p:par>
                            </p:childTnLst>
                          </p:cTn>
                        </p:par>
                        <p:par>
                          <p:cTn id="21" fill="hold">
                            <p:stCondLst>
                              <p:cond delay="3500"/>
                            </p:stCondLst>
                            <p:childTnLst>
                              <p:par>
                                <p:cTn id="22" presetID="1"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par>
                          <p:cTn id="24" fill="hold">
                            <p:stCondLst>
                              <p:cond delay="3500"/>
                            </p:stCondLst>
                            <p:childTnLst>
                              <p:par>
                                <p:cTn id="25" presetID="35" presetClass="emph" presetSubtype="0" fill="hold" nodeType="afterEffect">
                                  <p:stCondLst>
                                    <p:cond delay="0"/>
                                  </p:stCondLst>
                                  <p:childTnLst>
                                    <p:anim calcmode="discrete" valueType="str">
                                      <p:cBhvr>
                                        <p:cTn id="26" dur="500" fill="hold"/>
                                        <p:tgtEl>
                                          <p:spTgt spid="21"/>
                                        </p:tgtEl>
                                        <p:attrNameLst>
                                          <p:attrName>style.visibility</p:attrName>
                                        </p:attrNameLst>
                                      </p:cBhvr>
                                      <p:tavLst>
                                        <p:tav tm="0">
                                          <p:val>
                                            <p:strVal val="hidden"/>
                                          </p:val>
                                        </p:tav>
                                        <p:tav tm="50000">
                                          <p:val>
                                            <p:strVal val="visible"/>
                                          </p:val>
                                        </p:tav>
                                      </p:tavLst>
                                    </p:anim>
                                  </p:childTnLst>
                                </p:cTn>
                              </p:par>
                            </p:childTnLst>
                          </p:cTn>
                        </p:par>
                        <p:par>
                          <p:cTn id="27" fill="hold">
                            <p:stCondLst>
                              <p:cond delay="4000"/>
                            </p:stCondLst>
                            <p:childTnLst>
                              <p:par>
                                <p:cTn id="28" presetID="1" presetClass="exit" presetSubtype="0" fill="hold" nodeType="afterEffect">
                                  <p:stCondLst>
                                    <p:cond delay="0"/>
                                  </p:stCondLst>
                                  <p:childTnLst>
                                    <p:set>
                                      <p:cBhvr>
                                        <p:cTn id="2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p:txBody>
          <a:bodyPr/>
          <a:lstStyle/>
          <a:p>
            <a:endParaRPr lang="en-US" smtClean="0"/>
          </a:p>
        </p:txBody>
      </p:sp>
      <p:sp>
        <p:nvSpPr>
          <p:cNvPr id="24579" name="Slide Number Placeholder 3"/>
          <p:cNvSpPr>
            <a:spLocks noGrp="1"/>
          </p:cNvSpPr>
          <p:nvPr>
            <p:ph type="sldNum" sz="quarter" idx="11"/>
          </p:nvPr>
        </p:nvSpPr>
        <p:spPr>
          <a:noFill/>
        </p:spPr>
        <p:txBody>
          <a:bodyPr/>
          <a:lstStyle/>
          <a:p>
            <a:fld id="{711F4A38-765C-4D59-9B45-68FCB4384F6D}" type="slidenum">
              <a:rPr lang="en-US" altLang="en-US" smtClean="0">
                <a:latin typeface="Arial" pitchFamily="34" charset="0"/>
                <a:ea typeface="宋体" pitchFamily="2" charset="-122"/>
              </a:rPr>
              <a:pPr/>
              <a:t>69</a:t>
            </a:fld>
            <a:endParaRPr lang="en-US" altLang="en-US" smtClean="0">
              <a:latin typeface="Arial" pitchFamily="34" charset="0"/>
              <a:ea typeface="宋体" pitchFamily="2" charset="-122"/>
            </a:endParaRPr>
          </a:p>
        </p:txBody>
      </p:sp>
      <p:sp>
        <p:nvSpPr>
          <p:cNvPr id="24580" name="标题 1"/>
          <p:cNvSpPr>
            <a:spLocks noGrp="1"/>
          </p:cNvSpPr>
          <p:nvPr>
            <p:ph type="title"/>
          </p:nvPr>
        </p:nvSpPr>
        <p:spPr/>
        <p:txBody>
          <a:bodyPr/>
          <a:lstStyle/>
          <a:p>
            <a:r>
              <a:rPr lang="zh-CN" altLang="en-US" sz="3200" dirty="0" smtClean="0">
                <a:latin typeface="Microsoft YaHei" pitchFamily="34" charset="-122"/>
                <a:ea typeface="Microsoft YaHei" pitchFamily="34" charset="-122"/>
              </a:rPr>
              <a:t>文献管理工具</a:t>
            </a:r>
            <a:r>
              <a:rPr lang="en-US" altLang="zh-CN" sz="3200" dirty="0" smtClean="0">
                <a:latin typeface="Microsoft YaHei" pitchFamily="34" charset="-122"/>
                <a:ea typeface="Microsoft YaHei" pitchFamily="34" charset="-122"/>
              </a:rPr>
              <a:t>——</a:t>
            </a:r>
            <a:r>
              <a:rPr lang="en-US" altLang="zh-CN" sz="3200" dirty="0" err="1" smtClean="0">
                <a:latin typeface="Microsoft YaHei" pitchFamily="34" charset="-122"/>
                <a:ea typeface="Microsoft YaHei" pitchFamily="34" charset="-122"/>
              </a:rPr>
              <a:t>EndNote</a:t>
            </a:r>
            <a:r>
              <a:rPr lang="en-US" altLang="zh-CN" sz="3200" baseline="30000" dirty="0" smtClean="0">
                <a:latin typeface="Microsoft YaHei" pitchFamily="34" charset="-122"/>
                <a:ea typeface="Microsoft YaHei" pitchFamily="34" charset="-122"/>
              </a:rPr>
              <a:t>®</a:t>
            </a:r>
            <a:r>
              <a:rPr lang="en-US" altLang="zh-CN" sz="3200" dirty="0" smtClean="0">
                <a:latin typeface="Microsoft YaHei" pitchFamily="34" charset="-122"/>
                <a:ea typeface="Microsoft YaHei" pitchFamily="34" charset="-122"/>
              </a:rPr>
              <a:t> </a:t>
            </a:r>
            <a:r>
              <a:rPr lang="zh-CN" altLang="en-US" sz="3200" dirty="0" smtClean="0">
                <a:latin typeface="Microsoft YaHei" pitchFamily="34" charset="-122"/>
                <a:ea typeface="Microsoft YaHei" pitchFamily="34" charset="-122"/>
              </a:rPr>
              <a:t>网络版</a:t>
            </a:r>
          </a:p>
        </p:txBody>
      </p:sp>
      <p:pic>
        <p:nvPicPr>
          <p:cNvPr id="6" name="Picture 5" descr="检索results.JPG"/>
          <p:cNvPicPr>
            <a:picLocks noChangeAspect="1"/>
          </p:cNvPicPr>
          <p:nvPr/>
        </p:nvPicPr>
        <p:blipFill>
          <a:blip r:embed="rId2" cstate="print"/>
          <a:srcRect/>
          <a:stretch>
            <a:fillRect/>
          </a:stretch>
        </p:blipFill>
        <p:spPr bwMode="auto">
          <a:xfrm>
            <a:off x="0" y="1369785"/>
            <a:ext cx="9144000" cy="4997450"/>
          </a:xfrm>
          <a:prstGeom prst="rect">
            <a:avLst/>
          </a:prstGeom>
          <a:noFill/>
          <a:ln w="9525">
            <a:noFill/>
            <a:miter lim="800000"/>
            <a:headEnd/>
            <a:tailEnd/>
          </a:ln>
        </p:spPr>
      </p:pic>
      <p:sp>
        <p:nvSpPr>
          <p:cNvPr id="7" name="圆角矩形 21"/>
          <p:cNvSpPr>
            <a:spLocks noChangeArrowheads="1"/>
          </p:cNvSpPr>
          <p:nvPr/>
        </p:nvSpPr>
        <p:spPr bwMode="auto">
          <a:xfrm>
            <a:off x="2268538" y="3689350"/>
            <a:ext cx="498475" cy="2447925"/>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pic>
        <p:nvPicPr>
          <p:cNvPr id="8" name="Picture 7" descr="C:\Program Files (x86)\Microsoft Office\MEDIA\OFFICE12\Bullets\BD21301_.gif"/>
          <p:cNvPicPr>
            <a:picLocks noChangeAspect="1" noChangeArrowheads="1"/>
          </p:cNvPicPr>
          <p:nvPr/>
        </p:nvPicPr>
        <p:blipFill>
          <a:blip r:embed="rId3" cstate="print"/>
          <a:srcRect/>
          <a:stretch>
            <a:fillRect/>
          </a:stretch>
        </p:blipFill>
        <p:spPr bwMode="auto">
          <a:xfrm>
            <a:off x="2360613" y="3852863"/>
            <a:ext cx="123825" cy="123825"/>
          </a:xfrm>
          <a:prstGeom prst="rect">
            <a:avLst/>
          </a:prstGeom>
          <a:noFill/>
          <a:ln w="9525">
            <a:noFill/>
            <a:miter lim="800000"/>
            <a:headEnd/>
            <a:tailEnd/>
          </a:ln>
        </p:spPr>
      </p:pic>
      <p:pic>
        <p:nvPicPr>
          <p:cNvPr id="9" name="Picture 8" descr="C:\Program Files (x86)\Microsoft Office\MEDIA\OFFICE12\Bullets\BD21301_.gif"/>
          <p:cNvPicPr>
            <a:picLocks noChangeAspect="1" noChangeArrowheads="1"/>
          </p:cNvPicPr>
          <p:nvPr/>
        </p:nvPicPr>
        <p:blipFill>
          <a:blip r:embed="rId3" cstate="print"/>
          <a:srcRect/>
          <a:stretch>
            <a:fillRect/>
          </a:stretch>
        </p:blipFill>
        <p:spPr bwMode="auto">
          <a:xfrm>
            <a:off x="2339975" y="4860925"/>
            <a:ext cx="123825" cy="123825"/>
          </a:xfrm>
          <a:prstGeom prst="rect">
            <a:avLst/>
          </a:prstGeom>
          <a:noFill/>
          <a:ln w="9525">
            <a:noFill/>
            <a:miter lim="800000"/>
            <a:headEnd/>
            <a:tailEnd/>
          </a:ln>
        </p:spPr>
      </p:pic>
      <p:pic>
        <p:nvPicPr>
          <p:cNvPr id="10" name="Picture 9" descr="C:\Program Files (x86)\Microsoft Office\MEDIA\OFFICE12\Bullets\BD21301_.gif"/>
          <p:cNvPicPr>
            <a:picLocks noChangeAspect="1" noChangeArrowheads="1"/>
          </p:cNvPicPr>
          <p:nvPr/>
        </p:nvPicPr>
        <p:blipFill>
          <a:blip r:embed="rId3" cstate="print"/>
          <a:srcRect/>
          <a:stretch>
            <a:fillRect/>
          </a:stretch>
        </p:blipFill>
        <p:spPr bwMode="auto">
          <a:xfrm>
            <a:off x="2360613" y="5724525"/>
            <a:ext cx="123825" cy="123825"/>
          </a:xfrm>
          <a:prstGeom prst="rect">
            <a:avLst/>
          </a:prstGeom>
          <a:noFill/>
          <a:ln w="9525">
            <a:noFill/>
            <a:miter lim="800000"/>
            <a:headEnd/>
            <a:tailEnd/>
          </a:ln>
        </p:spPr>
      </p:pic>
      <p:pic>
        <p:nvPicPr>
          <p:cNvPr id="11" name="Picture 10" descr="endnotebaocun.jpg"/>
          <p:cNvPicPr>
            <a:picLocks noChangeAspect="1"/>
          </p:cNvPicPr>
          <p:nvPr/>
        </p:nvPicPr>
        <p:blipFill>
          <a:blip r:embed="rId4" cstate="print"/>
          <a:stretch>
            <a:fillRect/>
          </a:stretch>
        </p:blipFill>
        <p:spPr>
          <a:xfrm>
            <a:off x="3851275" y="3616325"/>
            <a:ext cx="1762125" cy="1333500"/>
          </a:xfrm>
          <a:prstGeom prst="rect">
            <a:avLst/>
          </a:prstGeom>
          <a:ln>
            <a:noFill/>
          </a:ln>
          <a:effectLst>
            <a:outerShdw blurRad="292100" dist="139700" dir="2700000" algn="tl" rotWithShape="0">
              <a:srgbClr val="333333">
                <a:alpha val="65000"/>
              </a:srgbClr>
            </a:outerShdw>
          </a:effectLst>
        </p:spPr>
      </p:pic>
      <p:sp>
        <p:nvSpPr>
          <p:cNvPr id="12" name="圆角矩形 21"/>
          <p:cNvSpPr>
            <a:spLocks noChangeArrowheads="1"/>
          </p:cNvSpPr>
          <p:nvPr/>
        </p:nvSpPr>
        <p:spPr bwMode="auto">
          <a:xfrm>
            <a:off x="3924300" y="3616325"/>
            <a:ext cx="1439863" cy="215900"/>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pic>
        <p:nvPicPr>
          <p:cNvPr id="13" name="Picture 12" descr="点击ENDNOTE.jpg"/>
          <p:cNvPicPr>
            <a:picLocks noChangeAspect="1"/>
          </p:cNvPicPr>
          <p:nvPr/>
        </p:nvPicPr>
        <p:blipFill>
          <a:blip r:embed="rId5" cstate="print"/>
          <a:stretch>
            <a:fillRect/>
          </a:stretch>
        </p:blipFill>
        <p:spPr>
          <a:xfrm>
            <a:off x="7019925" y="2708275"/>
            <a:ext cx="1689100" cy="1511300"/>
          </a:xfrm>
          <a:prstGeom prst="rect">
            <a:avLst/>
          </a:prstGeom>
          <a:ln>
            <a:noFill/>
          </a:ln>
          <a:effectLst>
            <a:outerShdw blurRad="292100" dist="139700" dir="2700000" algn="tl" rotWithShape="0">
              <a:srgbClr val="333333">
                <a:alpha val="65000"/>
              </a:srgbClr>
            </a:outerShdw>
          </a:effectLst>
        </p:spPr>
      </p:pic>
      <p:pic>
        <p:nvPicPr>
          <p:cNvPr id="14" name="Picture 5"/>
          <p:cNvPicPr>
            <a:picLocks noChangeAspect="1" noChangeArrowheads="1"/>
          </p:cNvPicPr>
          <p:nvPr/>
        </p:nvPicPr>
        <p:blipFill>
          <a:blip r:embed="rId6" cstate="print"/>
          <a:srcRect/>
          <a:stretch>
            <a:fillRect/>
          </a:stretch>
        </p:blipFill>
        <p:spPr bwMode="auto">
          <a:xfrm rot="19733810">
            <a:off x="7353300" y="2366963"/>
            <a:ext cx="719138" cy="931862"/>
          </a:xfrm>
          <a:prstGeom prst="rect">
            <a:avLst/>
          </a:prstGeom>
          <a:ln>
            <a:noFill/>
          </a:ln>
          <a:effectLst>
            <a:outerShdw blurRad="292100" dist="139700" dir="2700000" algn="tl" rotWithShape="0">
              <a:srgbClr val="333333">
                <a:alpha val="65000"/>
              </a:srgbClr>
            </a:outerShdw>
          </a:effectLst>
        </p:spPr>
      </p:pic>
      <p:pic>
        <p:nvPicPr>
          <p:cNvPr id="15" name="Picture 6"/>
          <p:cNvPicPr>
            <a:picLocks noChangeAspect="1" noChangeArrowheads="1"/>
          </p:cNvPicPr>
          <p:nvPr/>
        </p:nvPicPr>
        <p:blipFill>
          <a:blip r:embed="rId7" cstate="print"/>
          <a:srcRect/>
          <a:stretch>
            <a:fillRect/>
          </a:stretch>
        </p:blipFill>
        <p:spPr bwMode="auto">
          <a:xfrm rot="-1860000">
            <a:off x="7353300" y="2395538"/>
            <a:ext cx="719138" cy="931862"/>
          </a:xfrm>
          <a:prstGeom prst="rect">
            <a:avLst/>
          </a:prstGeom>
          <a:noFill/>
          <a:ln w="9525">
            <a:noFill/>
            <a:miter lim="800000"/>
            <a:headEnd/>
            <a:tailEnd/>
          </a:ln>
        </p:spPr>
      </p:pic>
      <p:pic>
        <p:nvPicPr>
          <p:cNvPr id="16" name="Picture 5"/>
          <p:cNvPicPr>
            <a:picLocks noChangeAspect="1" noChangeArrowheads="1"/>
          </p:cNvPicPr>
          <p:nvPr/>
        </p:nvPicPr>
        <p:blipFill>
          <a:blip r:embed="rId6" cstate="print"/>
          <a:srcRect/>
          <a:stretch>
            <a:fillRect/>
          </a:stretch>
        </p:blipFill>
        <p:spPr bwMode="auto">
          <a:xfrm rot="19733810">
            <a:off x="4689475" y="3619500"/>
            <a:ext cx="719138" cy="931863"/>
          </a:xfrm>
          <a:prstGeom prst="rect">
            <a:avLst/>
          </a:prstGeom>
          <a:ln>
            <a:noFill/>
          </a:ln>
          <a:effectLst>
            <a:outerShdw blurRad="292100" dist="139700" dir="2700000" algn="tl" rotWithShape="0">
              <a:srgbClr val="333333">
                <a:alpha val="65000"/>
              </a:srgbClr>
            </a:outerShdw>
          </a:effectLst>
        </p:spPr>
      </p:pic>
      <p:pic>
        <p:nvPicPr>
          <p:cNvPr id="17" name="Picture 6"/>
          <p:cNvPicPr>
            <a:picLocks noChangeAspect="1" noChangeArrowheads="1"/>
          </p:cNvPicPr>
          <p:nvPr/>
        </p:nvPicPr>
        <p:blipFill>
          <a:blip r:embed="rId7" cstate="print"/>
          <a:srcRect/>
          <a:stretch>
            <a:fillRect/>
          </a:stretch>
        </p:blipFill>
        <p:spPr bwMode="auto">
          <a:xfrm rot="-1860000">
            <a:off x="4687888" y="3619500"/>
            <a:ext cx="720725" cy="931863"/>
          </a:xfrm>
          <a:prstGeom prst="rect">
            <a:avLst/>
          </a:prstGeom>
          <a:noFill/>
          <a:ln w="9525">
            <a:noFill/>
            <a:miter lim="800000"/>
            <a:headEnd/>
            <a:tailEnd/>
          </a:ln>
        </p:spPr>
      </p:pic>
      <p:pic>
        <p:nvPicPr>
          <p:cNvPr id="18" name="Picture 6"/>
          <p:cNvPicPr>
            <a:picLocks noChangeAspect="1" noChangeArrowheads="1"/>
          </p:cNvPicPr>
          <p:nvPr/>
        </p:nvPicPr>
        <p:blipFill>
          <a:blip r:embed="rId7" cstate="print"/>
          <a:srcRect/>
          <a:stretch>
            <a:fillRect/>
          </a:stretch>
        </p:blipFill>
        <p:spPr bwMode="auto">
          <a:xfrm rot="-1860000">
            <a:off x="7929563" y="3332163"/>
            <a:ext cx="719137" cy="9318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Top)">
                                      <p:cBhvr>
                                        <p:cTn id="24" dur="500"/>
                                        <p:tgtEl>
                                          <p:spTgt spid="11"/>
                                        </p:tgtEl>
                                      </p:cBhvr>
                                    </p:animEffect>
                                  </p:childTnLst>
                                </p:cTn>
                              </p:par>
                            </p:childTnLst>
                          </p:cTn>
                        </p:par>
                        <p:par>
                          <p:cTn id="25" fill="hold">
                            <p:stCondLst>
                              <p:cond delay="500"/>
                            </p:stCondLst>
                            <p:childTnLst>
                              <p:par>
                                <p:cTn id="26" presetID="8"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amond(in)">
                                      <p:cBhvr>
                                        <p:cTn id="28" dur="500"/>
                                        <p:tgtEl>
                                          <p:spTgt spid="12"/>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childTnLst>
                          </p:cTn>
                        </p:par>
                        <p:par>
                          <p:cTn id="33" fill="hold">
                            <p:stCondLst>
                              <p:cond delay="1500"/>
                            </p:stCondLst>
                            <p:childTnLst>
                              <p:par>
                                <p:cTn id="34" presetID="1" presetClass="entr" presetSubtype="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1500"/>
                            </p:stCondLst>
                            <p:childTnLst>
                              <p:par>
                                <p:cTn id="37" presetID="35" presetClass="emph" presetSubtype="0" fill="hold" nodeType="afterEffect">
                                  <p:stCondLst>
                                    <p:cond delay="0"/>
                                  </p:stCondLst>
                                  <p:childTnLst>
                                    <p:anim calcmode="discrete" valueType="str">
                                      <p:cBhvr>
                                        <p:cTn id="38" dur="500" fill="hold"/>
                                        <p:tgtEl>
                                          <p:spTgt spid="17"/>
                                        </p:tgtEl>
                                        <p:attrNameLst>
                                          <p:attrName>style.visibility</p:attrName>
                                        </p:attrNameLst>
                                      </p:cBhvr>
                                      <p:tavLst>
                                        <p:tav tm="0">
                                          <p:val>
                                            <p:strVal val="hidden"/>
                                          </p:val>
                                        </p:tav>
                                        <p:tav tm="50000">
                                          <p:val>
                                            <p:strVal val="visible"/>
                                          </p:val>
                                        </p:tav>
                                      </p:tavLst>
                                    </p:anim>
                                  </p:childTnLst>
                                </p:cTn>
                              </p:par>
                            </p:childTnLst>
                          </p:cTn>
                        </p:par>
                        <p:par>
                          <p:cTn id="39" fill="hold">
                            <p:stCondLst>
                              <p:cond delay="2000"/>
                            </p:stCondLst>
                            <p:childTnLst>
                              <p:par>
                                <p:cTn id="40" presetID="1" presetClass="exit" presetSubtype="0" fill="hold" nodeType="afterEffect">
                                  <p:stCondLst>
                                    <p:cond delay="0"/>
                                  </p:stCondLst>
                                  <p:childTnLst>
                                    <p:set>
                                      <p:cBhvr>
                                        <p:cTn id="41" dur="1" fill="hold">
                                          <p:stCondLst>
                                            <p:cond delay="0"/>
                                          </p:stCondLst>
                                        </p:cTn>
                                        <p:tgtEl>
                                          <p:spTgt spid="17"/>
                                        </p:tgtEl>
                                        <p:attrNameLst>
                                          <p:attrName>style.visibility</p:attrName>
                                        </p:attrNameLst>
                                      </p:cBhvr>
                                      <p:to>
                                        <p:strVal val="hidden"/>
                                      </p:to>
                                    </p:set>
                                  </p:childTnLst>
                                </p:cTn>
                              </p:par>
                            </p:childTnLst>
                          </p:cTn>
                        </p:par>
                        <p:par>
                          <p:cTn id="42" fill="hold">
                            <p:stCondLst>
                              <p:cond delay="2000"/>
                            </p:stCondLst>
                            <p:childTnLst>
                              <p:par>
                                <p:cTn id="43" presetID="10" presetClass="exit" presetSubtype="0" fill="hold" nodeType="afterEffect">
                                  <p:stCondLst>
                                    <p:cond delay="0"/>
                                  </p:stCondLst>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1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1+#ppt_w/2"/>
                                          </p:val>
                                        </p:tav>
                                        <p:tav tm="100000">
                                          <p:val>
                                            <p:strVal val="#ppt_x"/>
                                          </p:val>
                                        </p:tav>
                                      </p:tavLst>
                                    </p:anim>
                                    <p:anim calcmode="lin" valueType="num">
                                      <p:cBhvr additive="base">
                                        <p:cTn id="53" dur="100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1000"/>
                            </p:stCondLst>
                            <p:childTnLst>
                              <p:par>
                                <p:cTn id="55" presetID="1" presetClass="entr" presetSubtype="0"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par>
                          <p:cTn id="57" fill="hold">
                            <p:stCondLst>
                              <p:cond delay="1000"/>
                            </p:stCondLst>
                            <p:childTnLst>
                              <p:par>
                                <p:cTn id="58" presetID="35" presetClass="emph" presetSubtype="0" fill="hold" nodeType="afterEffect">
                                  <p:stCondLst>
                                    <p:cond delay="0"/>
                                  </p:stCondLst>
                                  <p:childTnLst>
                                    <p:anim calcmode="discrete" valueType="str">
                                      <p:cBhvr>
                                        <p:cTn id="59" dur="500" fill="hold"/>
                                        <p:tgtEl>
                                          <p:spTgt spid="15"/>
                                        </p:tgtEl>
                                        <p:attrNameLst>
                                          <p:attrName>style.visibility</p:attrName>
                                        </p:attrNameLst>
                                      </p:cBhvr>
                                      <p:tavLst>
                                        <p:tav tm="0">
                                          <p:val>
                                            <p:strVal val="hidden"/>
                                          </p:val>
                                        </p:tav>
                                        <p:tav tm="50000">
                                          <p:val>
                                            <p:strVal val="visible"/>
                                          </p:val>
                                        </p:tav>
                                      </p:tavLst>
                                    </p:anim>
                                  </p:childTnLst>
                                </p:cTn>
                              </p:par>
                            </p:childTnLst>
                          </p:cTn>
                        </p:par>
                        <p:par>
                          <p:cTn id="60" fill="hold">
                            <p:stCondLst>
                              <p:cond delay="1500"/>
                            </p:stCondLst>
                            <p:childTnLst>
                              <p:par>
                                <p:cTn id="61" presetID="1" presetClass="exit" presetSubtype="0" fill="hold" nodeType="afterEffect">
                                  <p:stCondLst>
                                    <p:cond delay="0"/>
                                  </p:stCondLst>
                                  <p:childTnLst>
                                    <p:set>
                                      <p:cBhvr>
                                        <p:cTn id="62" dur="1" fill="hold">
                                          <p:stCondLst>
                                            <p:cond delay="0"/>
                                          </p:stCondLst>
                                        </p:cTn>
                                        <p:tgtEl>
                                          <p:spTgt spid="15"/>
                                        </p:tgtEl>
                                        <p:attrNameLst>
                                          <p:attrName>style.visibility</p:attrName>
                                        </p:attrNameLst>
                                      </p:cBhvr>
                                      <p:to>
                                        <p:strVal val="hidden"/>
                                      </p:to>
                                    </p:set>
                                  </p:childTnLst>
                                </p:cTn>
                              </p:par>
                            </p:childTnLst>
                          </p:cTn>
                        </p:par>
                        <p:par>
                          <p:cTn id="63" fill="hold">
                            <p:stCondLst>
                              <p:cond delay="1500"/>
                            </p:stCondLst>
                            <p:childTnLst>
                              <p:par>
                                <p:cTn id="64" presetID="12" presetClass="entr" presetSubtype="1"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slide(fromTop)">
                                      <p:cBhvr>
                                        <p:cTn id="66" dur="500"/>
                                        <p:tgtEl>
                                          <p:spTgt spid="13"/>
                                        </p:tgtEl>
                                      </p:cBhvr>
                                    </p:animEffect>
                                  </p:childTnLst>
                                </p:cTn>
                              </p:par>
                            </p:childTnLst>
                          </p:cTn>
                        </p:par>
                        <p:par>
                          <p:cTn id="67" fill="hold">
                            <p:stCondLst>
                              <p:cond delay="2000"/>
                            </p:stCondLst>
                            <p:childTnLst>
                              <p:par>
                                <p:cTn id="68" presetID="49" presetClass="path" presetSubtype="0" accel="50000" decel="50000" fill="hold" nodeType="afterEffect">
                                  <p:stCondLst>
                                    <p:cond delay="1000"/>
                                  </p:stCondLst>
                                  <p:childTnLst>
                                    <p:animMotion origin="layout" path="M -2.77778E-6 -3.33333E-6 L 0.06615 0.14584 " pathEditMode="relative" rAng="0" ptsTypes="AA">
                                      <p:cBhvr>
                                        <p:cTn id="69" dur="1000" fill="hold"/>
                                        <p:tgtEl>
                                          <p:spTgt spid="14"/>
                                        </p:tgtEl>
                                        <p:attrNameLst>
                                          <p:attrName>ppt_x</p:attrName>
                                          <p:attrName>ppt_y</p:attrName>
                                        </p:attrNameLst>
                                      </p:cBhvr>
                                      <p:rCtr x="33" y="73"/>
                                    </p:animMotion>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par>
                          <p:cTn id="73" fill="hold">
                            <p:stCondLst>
                              <p:cond delay="4000"/>
                            </p:stCondLst>
                            <p:childTnLst>
                              <p:par>
                                <p:cTn id="74" presetID="35" presetClass="emph" presetSubtype="0" fill="hold" nodeType="afterEffect">
                                  <p:stCondLst>
                                    <p:cond delay="0"/>
                                  </p:stCondLst>
                                  <p:childTnLst>
                                    <p:anim calcmode="discrete" valueType="str">
                                      <p:cBhvr>
                                        <p:cTn id="75" dur="500" fill="hold"/>
                                        <p:tgtEl>
                                          <p:spTgt spid="18"/>
                                        </p:tgtEl>
                                        <p:attrNameLst>
                                          <p:attrName>style.visibility</p:attrName>
                                        </p:attrNameLst>
                                      </p:cBhvr>
                                      <p:tavLst>
                                        <p:tav tm="0">
                                          <p:val>
                                            <p:strVal val="hidden"/>
                                          </p:val>
                                        </p:tav>
                                        <p:tav tm="50000">
                                          <p:val>
                                            <p:strVal val="visible"/>
                                          </p:val>
                                        </p:tav>
                                      </p:tavLst>
                                    </p:anim>
                                  </p:childTnLst>
                                </p:cTn>
                              </p:par>
                            </p:childTnLst>
                          </p:cTn>
                        </p:par>
                        <p:par>
                          <p:cTn id="76" fill="hold">
                            <p:stCondLst>
                              <p:cond delay="4500"/>
                            </p:stCondLst>
                            <p:childTnLst>
                              <p:par>
                                <p:cTn id="77" presetID="1" presetClass="exit" presetSubtype="0" fill="hold" nodeType="afterEffect">
                                  <p:stCondLst>
                                    <p:cond delay="0"/>
                                  </p:stCondLst>
                                  <p:childTnLst>
                                    <p:set>
                                      <p:cBhvr>
                                        <p:cTn id="78"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3"/>
          <p:cNvPicPr>
            <a:picLocks noChangeAspect="1" noChangeArrowheads="1"/>
          </p:cNvPicPr>
          <p:nvPr/>
        </p:nvPicPr>
        <p:blipFill>
          <a:blip r:embed="rId4" cstate="print"/>
          <a:srcRect/>
          <a:stretch>
            <a:fillRect/>
          </a:stretch>
        </p:blipFill>
        <p:spPr bwMode="auto">
          <a:xfrm>
            <a:off x="-471488" y="0"/>
            <a:ext cx="9615488" cy="6356350"/>
          </a:xfrm>
          <a:prstGeom prst="rect">
            <a:avLst/>
          </a:prstGeom>
          <a:noFill/>
          <a:ln w="9525">
            <a:noFill/>
            <a:miter lim="800000"/>
            <a:headEnd/>
            <a:tailEnd/>
          </a:ln>
        </p:spPr>
      </p:pic>
      <p:sp>
        <p:nvSpPr>
          <p:cNvPr id="25603" name="灯片编号占位符 4"/>
          <p:cNvSpPr>
            <a:spLocks noGrp="1"/>
          </p:cNvSpPr>
          <p:nvPr>
            <p:ph type="sldNum" sz="quarter" idx="11"/>
          </p:nvPr>
        </p:nvSpPr>
        <p:spPr>
          <a:noFill/>
        </p:spPr>
        <p:txBody>
          <a:bodyPr/>
          <a:lstStyle/>
          <a:p>
            <a:fld id="{3A55B76D-A58A-4138-B493-F0E46A866866}" type="slidenum">
              <a:rPr lang="en-US" altLang="en-US" smtClean="0">
                <a:latin typeface="Arial" pitchFamily="34" charset="0"/>
                <a:ea typeface="宋体" pitchFamily="2" charset="-122"/>
              </a:rPr>
              <a:pPr/>
              <a:t>70</a:t>
            </a:fld>
            <a:endParaRPr lang="en-US" altLang="en-US" smtClean="0">
              <a:latin typeface="Arial" pitchFamily="34" charset="0"/>
              <a:ea typeface="宋体" pitchFamily="2" charset="-122"/>
            </a:endParaRPr>
          </a:p>
        </p:txBody>
      </p:sp>
      <p:sp>
        <p:nvSpPr>
          <p:cNvPr id="11" name="Line 10"/>
          <p:cNvSpPr>
            <a:spLocks noChangeShapeType="1"/>
          </p:cNvSpPr>
          <p:nvPr/>
        </p:nvSpPr>
        <p:spPr bwMode="auto">
          <a:xfrm flipH="1">
            <a:off x="971550" y="2636838"/>
            <a:ext cx="935038" cy="20637"/>
          </a:xfrm>
          <a:prstGeom prst="line">
            <a:avLst/>
          </a:prstGeom>
          <a:noFill/>
          <a:ln w="38100">
            <a:solidFill>
              <a:srgbClr val="FF6600"/>
            </a:solidFill>
            <a:round/>
            <a:headEnd/>
            <a:tailEnd type="triangle" w="med" len="med"/>
          </a:ln>
        </p:spPr>
        <p:txBody>
          <a:bodyPr wrap="none" anchor="ctr"/>
          <a:lstStyle/>
          <a:p>
            <a:endParaRPr lang="en-US"/>
          </a:p>
        </p:txBody>
      </p:sp>
      <p:sp>
        <p:nvSpPr>
          <p:cNvPr id="12" name="Text Box 11"/>
          <p:cNvSpPr txBox="1">
            <a:spLocks noChangeArrowheads="1"/>
          </p:cNvSpPr>
          <p:nvPr/>
        </p:nvSpPr>
        <p:spPr bwMode="auto">
          <a:xfrm>
            <a:off x="1691680" y="2276872"/>
            <a:ext cx="2232025" cy="649287"/>
          </a:xfrm>
          <a:prstGeom prst="rect">
            <a:avLst/>
          </a:prstGeom>
          <a:solidFill>
            <a:schemeClr val="tx2"/>
          </a:solidFill>
          <a:ln w="38100"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90000" tIns="46800" rIns="90000" bIns="46800">
            <a:spAutoFit/>
          </a:bodyPr>
          <a:lstStyle/>
          <a:p>
            <a:pPr algn="ctr">
              <a:spcBef>
                <a:spcPct val="50000"/>
              </a:spcBef>
            </a:pPr>
            <a:r>
              <a:rPr lang="zh-CN" altLang="en-US">
                <a:solidFill>
                  <a:srgbClr val="FFFFFF"/>
                </a:solidFill>
                <a:latin typeface="Microsoft YaHei" pitchFamily="34" charset="-122"/>
                <a:ea typeface="Microsoft YaHei" pitchFamily="34" charset="-122"/>
              </a:rPr>
              <a:t>有效地组织管理手头的参考文献</a:t>
            </a:r>
          </a:p>
        </p:txBody>
      </p:sp>
      <p:sp>
        <p:nvSpPr>
          <p:cNvPr id="14" name="Text Box 13"/>
          <p:cNvSpPr txBox="1">
            <a:spLocks noChangeArrowheads="1"/>
          </p:cNvSpPr>
          <p:nvPr/>
        </p:nvSpPr>
        <p:spPr bwMode="auto">
          <a:xfrm>
            <a:off x="2195736" y="1268760"/>
            <a:ext cx="1368425" cy="371475"/>
          </a:xfrm>
          <a:prstGeom prst="rect">
            <a:avLst/>
          </a:prstGeom>
          <a:solidFill>
            <a:schemeClr val="tx2"/>
          </a:solidFill>
          <a:ln w="38100"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90000" tIns="46800" rIns="90000" bIns="46800">
            <a:spAutoFit/>
          </a:bodyPr>
          <a:lstStyle/>
          <a:p>
            <a:pPr algn="ctr">
              <a:spcBef>
                <a:spcPct val="50000"/>
              </a:spcBef>
            </a:pPr>
            <a:r>
              <a:rPr lang="zh-CN" altLang="en-US">
                <a:solidFill>
                  <a:srgbClr val="FFFFFF"/>
                </a:solidFill>
                <a:latin typeface="Microsoft YaHei" pitchFamily="34" charset="-122"/>
                <a:ea typeface="Microsoft YaHei" pitchFamily="34" charset="-122"/>
              </a:rPr>
              <a:t>快速检索</a:t>
            </a:r>
          </a:p>
        </p:txBody>
      </p:sp>
      <p:sp>
        <p:nvSpPr>
          <p:cNvPr id="15" name="Line 14"/>
          <p:cNvSpPr>
            <a:spLocks noChangeShapeType="1"/>
          </p:cNvSpPr>
          <p:nvPr/>
        </p:nvSpPr>
        <p:spPr bwMode="auto">
          <a:xfrm flipH="1" flipV="1">
            <a:off x="1331913" y="1484313"/>
            <a:ext cx="935037" cy="0"/>
          </a:xfrm>
          <a:prstGeom prst="line">
            <a:avLst/>
          </a:prstGeom>
          <a:noFill/>
          <a:ln w="38100">
            <a:solidFill>
              <a:srgbClr val="FF6600"/>
            </a:solidFill>
            <a:round/>
            <a:headEnd/>
            <a:tailEnd type="triangle" w="med" len="med"/>
          </a:ln>
        </p:spPr>
        <p:txBody>
          <a:bodyPr wrap="none" anchor="ctr"/>
          <a:lstStyle/>
          <a:p>
            <a:endParaRPr lang="en-US"/>
          </a:p>
        </p:txBody>
      </p:sp>
      <p:sp>
        <p:nvSpPr>
          <p:cNvPr id="16" name="矩形 15"/>
          <p:cNvSpPr>
            <a:spLocks noChangeArrowheads="1"/>
          </p:cNvSpPr>
          <p:nvPr/>
        </p:nvSpPr>
        <p:spPr bwMode="auto">
          <a:xfrm>
            <a:off x="107950" y="1196975"/>
            <a:ext cx="1511300" cy="1584325"/>
          </a:xfrm>
          <a:prstGeom prst="rect">
            <a:avLst/>
          </a:prstGeom>
          <a:noFill/>
          <a:ln w="28575" algn="ctr">
            <a:solidFill>
              <a:schemeClr val="tx2"/>
            </a:solidFill>
            <a:round/>
            <a:headEnd/>
            <a:tailEnd/>
          </a:ln>
        </p:spPr>
        <p:txBody>
          <a:bodyPr lIns="0" tIns="0" rIns="182880" bIns="0"/>
          <a:lstStyle/>
          <a:p>
            <a:pPr>
              <a:spcBef>
                <a:spcPct val="50000"/>
              </a:spcBef>
            </a:pPr>
            <a:endParaRPr lang="zh-CN" altLang="en-US" sz="2400"/>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p:cNvPicPr>
            <a:picLocks noChangeAspect="1" noChangeArrowheads="1"/>
          </p:cNvPicPr>
          <p:nvPr/>
        </p:nvPicPr>
        <p:blipFill>
          <a:blip r:embed="rId2" cstate="print"/>
          <a:srcRect/>
          <a:stretch>
            <a:fillRect/>
          </a:stretch>
        </p:blipFill>
        <p:spPr bwMode="auto">
          <a:xfrm>
            <a:off x="0" y="812784"/>
            <a:ext cx="9144000" cy="8105775"/>
          </a:xfrm>
          <a:prstGeom prst="rect">
            <a:avLst/>
          </a:prstGeom>
          <a:noFill/>
          <a:ln w="9525">
            <a:noFill/>
            <a:miter lim="800000"/>
            <a:headEnd/>
            <a:tailEnd/>
          </a:ln>
        </p:spPr>
      </p:pic>
      <p:sp>
        <p:nvSpPr>
          <p:cNvPr id="5" name="矩形 4"/>
          <p:cNvSpPr/>
          <p:nvPr/>
        </p:nvSpPr>
        <p:spPr>
          <a:xfrm>
            <a:off x="1835150" y="1649397"/>
            <a:ext cx="2808288" cy="28892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a:xfrm>
            <a:off x="107950" y="3521059"/>
            <a:ext cx="360363" cy="39608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a:xfrm>
            <a:off x="755650" y="3162284"/>
            <a:ext cx="1008063" cy="2873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54" name="Slide Number Placeholder 6"/>
          <p:cNvSpPr>
            <a:spLocks noGrp="1"/>
          </p:cNvSpPr>
          <p:nvPr>
            <p:ph type="sldNum" sz="quarter" idx="11"/>
          </p:nvPr>
        </p:nvSpPr>
        <p:spPr>
          <a:xfrm>
            <a:off x="8424863" y="7207234"/>
            <a:ext cx="457200" cy="231775"/>
          </a:xfrm>
          <a:noFill/>
        </p:spPr>
        <p:txBody>
          <a:bodyPr/>
          <a:lstStyle/>
          <a:p>
            <a:fld id="{EB5ACCD7-0F90-46DE-A232-3D35A9803455}" type="slidenum">
              <a:rPr lang="en-US" altLang="en-US" smtClean="0">
                <a:latin typeface="Arial" pitchFamily="34" charset="0"/>
                <a:ea typeface="宋体" pitchFamily="2" charset="-122"/>
              </a:rPr>
              <a:pPr/>
              <a:t>71</a:t>
            </a:fld>
            <a:endParaRPr lang="en-US" altLang="en-US" smtClean="0">
              <a:latin typeface="Arial" pitchFamily="34" charset="0"/>
              <a:ea typeface="宋体" pitchFamily="2" charset="-122"/>
            </a:endParaRPr>
          </a:p>
        </p:txBody>
      </p:sp>
      <p:sp>
        <p:nvSpPr>
          <p:cNvPr id="27655" name="Content Placeholder 6"/>
          <p:cNvSpPr>
            <a:spLocks noGrp="1"/>
          </p:cNvSpPr>
          <p:nvPr>
            <p:ph idx="1"/>
          </p:nvPr>
        </p:nvSpPr>
        <p:spPr>
          <a:xfrm>
            <a:off x="917575" y="2338372"/>
            <a:ext cx="7369175" cy="4570412"/>
          </a:xfrm>
        </p:spPr>
        <p:txBody>
          <a:bodyPr/>
          <a:lstStyle/>
          <a:p>
            <a:endParaRPr lang="en-US" dirty="0" smtClean="0"/>
          </a:p>
        </p:txBody>
      </p:sp>
      <p:sp>
        <p:nvSpPr>
          <p:cNvPr id="9" name="TextBox 4"/>
          <p:cNvSpPr txBox="1">
            <a:spLocks noChangeArrowheads="1"/>
          </p:cNvSpPr>
          <p:nvPr/>
        </p:nvSpPr>
        <p:spPr bwMode="auto">
          <a:xfrm>
            <a:off x="895350" y="230626"/>
            <a:ext cx="3070225" cy="522287"/>
          </a:xfrm>
          <a:prstGeom prst="rect">
            <a:avLst/>
          </a:prstGeom>
          <a:noFill/>
          <a:ln w="9525">
            <a:noFill/>
            <a:miter lim="800000"/>
            <a:headEnd/>
            <a:tailEnd/>
          </a:ln>
        </p:spPr>
        <p:txBody>
          <a:bodyPr wrap="none">
            <a:spAutoFit/>
          </a:bodyPr>
          <a:lstStyle/>
          <a:p>
            <a:r>
              <a:rPr lang="zh-CN" altLang="en-US" sz="2800" dirty="0">
                <a:solidFill>
                  <a:schemeClr val="tx2"/>
                </a:solidFill>
                <a:latin typeface="Microsoft YaHei" pitchFamily="34" charset="-122"/>
                <a:ea typeface="Microsoft YaHei" pitchFamily="34" charset="-122"/>
              </a:rPr>
              <a:t>第三方资源的导入</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7"/>
          <p:cNvPicPr>
            <a:picLocks noChangeAspect="1" noChangeArrowheads="1"/>
          </p:cNvPicPr>
          <p:nvPr/>
        </p:nvPicPr>
        <p:blipFill>
          <a:blip r:embed="rId2" cstate="print"/>
          <a:srcRect/>
          <a:stretch>
            <a:fillRect/>
          </a:stretch>
        </p:blipFill>
        <p:spPr bwMode="auto">
          <a:xfrm>
            <a:off x="0" y="0"/>
            <a:ext cx="9144000" cy="7624763"/>
          </a:xfrm>
          <a:prstGeom prst="rect">
            <a:avLst/>
          </a:prstGeom>
          <a:noFill/>
          <a:ln w="9525">
            <a:noFill/>
            <a:miter lim="800000"/>
            <a:headEnd/>
            <a:tailEnd/>
          </a:ln>
        </p:spPr>
      </p:pic>
      <p:sp>
        <p:nvSpPr>
          <p:cNvPr id="5" name="矩形 4"/>
          <p:cNvSpPr/>
          <p:nvPr/>
        </p:nvSpPr>
        <p:spPr>
          <a:xfrm>
            <a:off x="2051050" y="476250"/>
            <a:ext cx="1873250" cy="28892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a:xfrm>
            <a:off x="107950" y="1341438"/>
            <a:ext cx="720725" cy="525621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677" name="Slide Number Placeholder 12"/>
          <p:cNvSpPr>
            <a:spLocks noGrp="1"/>
          </p:cNvSpPr>
          <p:nvPr>
            <p:ph type="sldNum" sz="quarter" idx="11"/>
          </p:nvPr>
        </p:nvSpPr>
        <p:spPr>
          <a:noFill/>
        </p:spPr>
        <p:txBody>
          <a:bodyPr/>
          <a:lstStyle/>
          <a:p>
            <a:fld id="{7918A514-332B-4659-B292-B4D2C4B3893A}" type="slidenum">
              <a:rPr lang="en-US" altLang="en-US" smtClean="0">
                <a:latin typeface="Arial" pitchFamily="34" charset="0"/>
                <a:ea typeface="宋体" pitchFamily="2" charset="-122"/>
              </a:rPr>
              <a:pPr/>
              <a:t>72</a:t>
            </a:fld>
            <a:endParaRPr lang="en-US" altLang="en-US" smtClean="0">
              <a:latin typeface="Arial" pitchFamily="34" charset="0"/>
              <a:ea typeface="宋体" pitchFamily="2" charset="-122"/>
            </a:endParaRPr>
          </a:p>
        </p:txBody>
      </p:sp>
      <p:sp>
        <p:nvSpPr>
          <p:cNvPr id="15" name="矩形 4"/>
          <p:cNvSpPr/>
          <p:nvPr/>
        </p:nvSpPr>
        <p:spPr>
          <a:xfrm>
            <a:off x="900113" y="908050"/>
            <a:ext cx="863600" cy="28892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heckerboard(across)">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1"/>
          <p:cNvPicPr>
            <a:picLocks noChangeAspect="1" noChangeArrowheads="1"/>
          </p:cNvPicPr>
          <p:nvPr/>
        </p:nvPicPr>
        <p:blipFill>
          <a:blip r:embed="rId2" cstate="print"/>
          <a:srcRect/>
          <a:stretch>
            <a:fillRect/>
          </a:stretch>
        </p:blipFill>
        <p:spPr bwMode="auto">
          <a:xfrm>
            <a:off x="0" y="0"/>
            <a:ext cx="9144000" cy="8509000"/>
          </a:xfrm>
          <a:prstGeom prst="rect">
            <a:avLst/>
          </a:prstGeom>
          <a:noFill/>
          <a:ln w="9525">
            <a:noFill/>
            <a:miter lim="800000"/>
            <a:headEnd/>
            <a:tailEnd/>
          </a:ln>
        </p:spPr>
      </p:pic>
      <p:sp>
        <p:nvSpPr>
          <p:cNvPr id="29699" name="Title 1"/>
          <p:cNvSpPr>
            <a:spLocks noGrp="1"/>
          </p:cNvSpPr>
          <p:nvPr>
            <p:ph type="title"/>
          </p:nvPr>
        </p:nvSpPr>
        <p:spPr/>
        <p:txBody>
          <a:bodyPr/>
          <a:lstStyle/>
          <a:p>
            <a:endParaRPr lang="en-US" smtClean="0"/>
          </a:p>
        </p:txBody>
      </p:sp>
      <p:sp>
        <p:nvSpPr>
          <p:cNvPr id="29700" name="Slide Number Placeholder 3"/>
          <p:cNvSpPr>
            <a:spLocks noGrp="1"/>
          </p:cNvSpPr>
          <p:nvPr>
            <p:ph type="sldNum" sz="quarter" idx="11"/>
          </p:nvPr>
        </p:nvSpPr>
        <p:spPr>
          <a:noFill/>
        </p:spPr>
        <p:txBody>
          <a:bodyPr/>
          <a:lstStyle/>
          <a:p>
            <a:fld id="{31AED2C3-7B1C-46BE-8939-C996471F121B}" type="slidenum">
              <a:rPr lang="en-US" altLang="en-US" smtClean="0">
                <a:latin typeface="Arial" pitchFamily="34" charset="0"/>
                <a:ea typeface="宋体" pitchFamily="2" charset="-122"/>
              </a:rPr>
              <a:pPr/>
              <a:t>73</a:t>
            </a:fld>
            <a:endParaRPr lang="en-US" altLang="en-US" smtClean="0">
              <a:latin typeface="Arial" pitchFamily="34" charset="0"/>
              <a:ea typeface="宋体" pitchFamily="2" charset="-122"/>
            </a:endParaRPr>
          </a:p>
        </p:txBody>
      </p:sp>
      <p:sp>
        <p:nvSpPr>
          <p:cNvPr id="6" name="矩形 4"/>
          <p:cNvSpPr/>
          <p:nvPr/>
        </p:nvSpPr>
        <p:spPr>
          <a:xfrm>
            <a:off x="179388" y="3573463"/>
            <a:ext cx="1223962" cy="36036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4"/>
          <p:cNvSpPr/>
          <p:nvPr/>
        </p:nvSpPr>
        <p:spPr>
          <a:xfrm>
            <a:off x="4787900" y="620713"/>
            <a:ext cx="647700" cy="28733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9" name="Picture 8" descr="文献保存.JPG"/>
          <p:cNvPicPr>
            <a:picLocks noChangeAspect="1"/>
          </p:cNvPicPr>
          <p:nvPr/>
        </p:nvPicPr>
        <p:blipFill>
          <a:blip r:embed="rId3" cstate="print"/>
          <a:srcRect/>
          <a:stretch>
            <a:fillRect/>
          </a:stretch>
        </p:blipFill>
        <p:spPr bwMode="auto">
          <a:xfrm>
            <a:off x="3203575" y="1989138"/>
            <a:ext cx="3924300" cy="2667000"/>
          </a:xfrm>
          <a:prstGeom prst="rect">
            <a:avLst/>
          </a:prstGeom>
          <a:noFill/>
          <a:ln w="9525">
            <a:noFill/>
            <a:miter lim="800000"/>
            <a:headEnd/>
            <a:tailEnd/>
          </a:ln>
        </p:spPr>
      </p:pic>
      <p:pic>
        <p:nvPicPr>
          <p:cNvPr id="10" name="Picture 5"/>
          <p:cNvPicPr>
            <a:picLocks noChangeAspect="1" noChangeArrowheads="1"/>
          </p:cNvPicPr>
          <p:nvPr/>
        </p:nvPicPr>
        <p:blipFill>
          <a:blip r:embed="rId4" cstate="print"/>
          <a:srcRect/>
          <a:stretch>
            <a:fillRect/>
          </a:stretch>
        </p:blipFill>
        <p:spPr bwMode="auto">
          <a:xfrm rot="19733810">
            <a:off x="5697538" y="3476625"/>
            <a:ext cx="719137" cy="931863"/>
          </a:xfrm>
          <a:prstGeom prst="rect">
            <a:avLst/>
          </a:prstGeom>
          <a:ln>
            <a:noFill/>
          </a:ln>
          <a:effectLst>
            <a:outerShdw blurRad="292100" dist="139700" dir="2700000" algn="tl" rotWithShape="0">
              <a:srgbClr val="333333">
                <a:alpha val="65000"/>
              </a:srgbClr>
            </a:outerShdw>
          </a:effectLst>
        </p:spPr>
      </p:pic>
      <p:pic>
        <p:nvPicPr>
          <p:cNvPr id="12" name="Picture 6"/>
          <p:cNvPicPr>
            <a:picLocks noChangeAspect="1" noChangeArrowheads="1"/>
          </p:cNvPicPr>
          <p:nvPr/>
        </p:nvPicPr>
        <p:blipFill>
          <a:blip r:embed="rId5" cstate="print"/>
          <a:srcRect/>
          <a:stretch>
            <a:fillRect/>
          </a:stretch>
        </p:blipFill>
        <p:spPr bwMode="auto">
          <a:xfrm rot="-1860000">
            <a:off x="5695950" y="3476625"/>
            <a:ext cx="720725" cy="9302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par>
                          <p:cTn id="18" fill="hold">
                            <p:stCondLst>
                              <p:cond delay="500"/>
                            </p:stCondLst>
                            <p:childTnLst>
                              <p:par>
                                <p:cTn id="19" presetID="2" presetClass="entr" presetSubtype="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fill="hold"/>
                                        <p:tgtEl>
                                          <p:spTgt spid="10"/>
                                        </p:tgtEl>
                                        <p:attrNameLst>
                                          <p:attrName>ppt_x</p:attrName>
                                        </p:attrNameLst>
                                      </p:cBhvr>
                                      <p:tavLst>
                                        <p:tav tm="0">
                                          <p:val>
                                            <p:strVal val="1+#ppt_w/2"/>
                                          </p:val>
                                        </p:tav>
                                        <p:tav tm="100000">
                                          <p:val>
                                            <p:strVal val="#ppt_x"/>
                                          </p:val>
                                        </p:tav>
                                      </p:tavLst>
                                    </p:anim>
                                    <p:anim calcmode="lin" valueType="num">
                                      <p:cBhvr additive="base">
                                        <p:cTn id="22" dur="100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par>
                          <p:cTn id="26" fill="hold">
                            <p:stCondLst>
                              <p:cond delay="1500"/>
                            </p:stCondLst>
                            <p:childTnLst>
                              <p:par>
                                <p:cTn id="27" presetID="35" presetClass="emph" presetSubtype="0" fill="hold" nodeType="afterEffect">
                                  <p:stCondLst>
                                    <p:cond delay="0"/>
                                  </p:stCondLst>
                                  <p:childTnLst>
                                    <p:anim calcmode="discrete" valueType="str">
                                      <p:cBhvr>
                                        <p:cTn id="28" dur="500" fill="hold"/>
                                        <p:tgtEl>
                                          <p:spTgt spid="12"/>
                                        </p:tgtEl>
                                        <p:attrNameLst>
                                          <p:attrName>style.visibility</p:attrName>
                                        </p:attrNameLst>
                                      </p:cBhvr>
                                      <p:tavLst>
                                        <p:tav tm="0">
                                          <p:val>
                                            <p:strVal val="hidden"/>
                                          </p:val>
                                        </p:tav>
                                        <p:tav tm="50000">
                                          <p:val>
                                            <p:strVal val="visible"/>
                                          </p:val>
                                        </p:tav>
                                      </p:tavLst>
                                    </p:anim>
                                  </p:childTnLst>
                                </p:cTn>
                              </p:par>
                            </p:childTnLst>
                          </p:cTn>
                        </p:par>
                        <p:par>
                          <p:cTn id="29" fill="hold">
                            <p:stCondLst>
                              <p:cond delay="2000"/>
                            </p:stCondLst>
                            <p:childTnLst>
                              <p:par>
                                <p:cTn id="30" presetID="1" presetClass="exit" presetSubtype="0" fill="hold" nodeType="afterEffect">
                                  <p:stCondLst>
                                    <p:cond delay="0"/>
                                  </p:stCondLst>
                                  <p:childTnLst>
                                    <p:set>
                                      <p:cBhvr>
                                        <p:cTn id="3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4"/>
          <p:cNvPicPr>
            <a:picLocks noChangeAspect="1" noChangeArrowheads="1"/>
          </p:cNvPicPr>
          <p:nvPr/>
        </p:nvPicPr>
        <p:blipFill>
          <a:blip r:embed="rId3" cstate="print"/>
          <a:srcRect/>
          <a:stretch>
            <a:fillRect/>
          </a:stretch>
        </p:blipFill>
        <p:spPr bwMode="auto">
          <a:xfrm>
            <a:off x="0" y="0"/>
            <a:ext cx="8353425" cy="6858000"/>
          </a:xfrm>
          <a:prstGeom prst="rect">
            <a:avLst/>
          </a:prstGeom>
          <a:noFill/>
          <a:ln w="9525">
            <a:noFill/>
            <a:miter lim="800000"/>
            <a:headEnd/>
            <a:tailEnd/>
          </a:ln>
        </p:spPr>
      </p:pic>
      <p:sp>
        <p:nvSpPr>
          <p:cNvPr id="30723" name="Slide Number Placeholder 3"/>
          <p:cNvSpPr>
            <a:spLocks noGrp="1"/>
          </p:cNvSpPr>
          <p:nvPr>
            <p:ph type="sldNum" sz="quarter" idx="11"/>
          </p:nvPr>
        </p:nvSpPr>
        <p:spPr>
          <a:noFill/>
        </p:spPr>
        <p:txBody>
          <a:bodyPr/>
          <a:lstStyle/>
          <a:p>
            <a:fld id="{51E5E505-0343-4FB3-A43B-8C02DDA0BEB0}" type="slidenum">
              <a:rPr lang="en-US" altLang="en-US" smtClean="0">
                <a:latin typeface="Arial" pitchFamily="34" charset="0"/>
                <a:ea typeface="宋体" pitchFamily="2" charset="-122"/>
              </a:rPr>
              <a:pPr/>
              <a:t>74</a:t>
            </a:fld>
            <a:endParaRPr lang="en-US" altLang="en-US" smtClean="0">
              <a:latin typeface="Arial" pitchFamily="34" charset="0"/>
              <a:ea typeface="宋体" pitchFamily="2" charset="-122"/>
            </a:endParaRPr>
          </a:p>
        </p:txBody>
      </p:sp>
      <p:sp>
        <p:nvSpPr>
          <p:cNvPr id="8" name="矩形 4"/>
          <p:cNvSpPr/>
          <p:nvPr/>
        </p:nvSpPr>
        <p:spPr>
          <a:xfrm>
            <a:off x="1908175" y="1268413"/>
            <a:ext cx="935038" cy="28892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4"/>
          <p:cNvSpPr/>
          <p:nvPr/>
        </p:nvSpPr>
        <p:spPr>
          <a:xfrm>
            <a:off x="1331913" y="2349500"/>
            <a:ext cx="720725" cy="2159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Right Arrow 10"/>
          <p:cNvSpPr/>
          <p:nvPr/>
        </p:nvSpPr>
        <p:spPr bwMode="auto">
          <a:xfrm>
            <a:off x="2051720" y="2348880"/>
            <a:ext cx="720080" cy="144016"/>
          </a:xfrm>
          <a:prstGeom prst="rightArrow">
            <a:avLst/>
          </a:prstGeom>
          <a:solidFill>
            <a:schemeClr val="tx2"/>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182880" bIns="0"/>
          <a:lstStyle/>
          <a:p>
            <a:pPr>
              <a:spcBef>
                <a:spcPct val="50000"/>
              </a:spcBef>
              <a:defRPr/>
            </a:pPr>
            <a:endParaRPr lang="en-US" sz="2400">
              <a:latin typeface="Arial" charset="0"/>
            </a:endParaRPr>
          </a:p>
        </p:txBody>
      </p:sp>
      <p:pic>
        <p:nvPicPr>
          <p:cNvPr id="12" name="Picture 11" descr="导入文献.JPG"/>
          <p:cNvPicPr>
            <a:picLocks noChangeAspect="1"/>
          </p:cNvPicPr>
          <p:nvPr/>
        </p:nvPicPr>
        <p:blipFill>
          <a:blip r:embed="rId4" cstate="print"/>
          <a:srcRect/>
          <a:stretch>
            <a:fillRect/>
          </a:stretch>
        </p:blipFill>
        <p:spPr bwMode="auto">
          <a:xfrm>
            <a:off x="2843213" y="1989138"/>
            <a:ext cx="5894387" cy="4102100"/>
          </a:xfrm>
          <a:prstGeom prst="rect">
            <a:avLst/>
          </a:prstGeom>
          <a:noFill/>
          <a:ln w="9525">
            <a:noFill/>
            <a:miter lim="800000"/>
            <a:headEnd/>
            <a:tailEnd/>
          </a:ln>
        </p:spPr>
      </p:pic>
      <p:sp>
        <p:nvSpPr>
          <p:cNvPr id="14" name="矩形 4"/>
          <p:cNvSpPr/>
          <p:nvPr/>
        </p:nvSpPr>
        <p:spPr>
          <a:xfrm>
            <a:off x="2484438" y="2565400"/>
            <a:ext cx="863600" cy="2159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20" name="Picture 5"/>
          <p:cNvPicPr>
            <a:picLocks noChangeAspect="1" noChangeArrowheads="1"/>
          </p:cNvPicPr>
          <p:nvPr/>
        </p:nvPicPr>
        <p:blipFill>
          <a:blip r:embed="rId5" cstate="print"/>
          <a:srcRect/>
          <a:stretch>
            <a:fillRect/>
          </a:stretch>
        </p:blipFill>
        <p:spPr bwMode="auto">
          <a:xfrm rot="19733810">
            <a:off x="7353300" y="5708650"/>
            <a:ext cx="719138" cy="931863"/>
          </a:xfrm>
          <a:prstGeom prst="rect">
            <a:avLst/>
          </a:prstGeom>
          <a:ln>
            <a:noFill/>
          </a:ln>
          <a:effectLst>
            <a:outerShdw blurRad="292100" dist="139700" dir="2700000" algn="tl" rotWithShape="0">
              <a:srgbClr val="333333">
                <a:alpha val="65000"/>
              </a:srgbClr>
            </a:outerShdw>
          </a:effectLst>
        </p:spPr>
      </p:pic>
      <p:pic>
        <p:nvPicPr>
          <p:cNvPr id="21" name="Picture 6"/>
          <p:cNvPicPr>
            <a:picLocks noChangeAspect="1" noChangeArrowheads="1"/>
          </p:cNvPicPr>
          <p:nvPr/>
        </p:nvPicPr>
        <p:blipFill>
          <a:blip r:embed="rId6" cstate="print"/>
          <a:srcRect/>
          <a:stretch>
            <a:fillRect/>
          </a:stretch>
        </p:blipFill>
        <p:spPr bwMode="auto">
          <a:xfrm rot="-1860000">
            <a:off x="7353300" y="5708650"/>
            <a:ext cx="719138" cy="931863"/>
          </a:xfrm>
          <a:prstGeom prst="rect">
            <a:avLst/>
          </a:prstGeom>
          <a:noFill/>
          <a:ln w="9525">
            <a:noFill/>
            <a:miter lim="800000"/>
            <a:headEnd/>
            <a:tailEnd/>
          </a:ln>
        </p:spPr>
      </p:pic>
      <p:grpSp>
        <p:nvGrpSpPr>
          <p:cNvPr id="2" name="Group 28"/>
          <p:cNvGrpSpPr>
            <a:grpSpLocks/>
          </p:cNvGrpSpPr>
          <p:nvPr/>
        </p:nvGrpSpPr>
        <p:grpSpPr bwMode="auto">
          <a:xfrm>
            <a:off x="1793875" y="1125538"/>
            <a:ext cx="6786563" cy="754062"/>
            <a:chOff x="1793373" y="1124744"/>
            <a:chExt cx="6787307" cy="754860"/>
          </a:xfrm>
        </p:grpSpPr>
        <p:grpSp>
          <p:nvGrpSpPr>
            <p:cNvPr id="3" name="Group 17"/>
            <p:cNvGrpSpPr/>
            <p:nvPr/>
          </p:nvGrpSpPr>
          <p:grpSpPr>
            <a:xfrm>
              <a:off x="1793373" y="1124744"/>
              <a:ext cx="2319270" cy="754860"/>
              <a:chOff x="2554" y="1352845"/>
              <a:chExt cx="2319270" cy="754860"/>
            </a:xfrm>
            <a:scene3d>
              <a:camera prst="orthographicFront"/>
              <a:lightRig rig="flat" dir="t"/>
            </a:scene3d>
          </p:grpSpPr>
          <p:sp>
            <p:nvSpPr>
              <p:cNvPr id="27" name="Chevron 26"/>
              <p:cNvSpPr/>
              <p:nvPr/>
            </p:nvSpPr>
            <p:spPr>
              <a:xfrm>
                <a:off x="2554" y="1352845"/>
                <a:ext cx="2319270" cy="754860"/>
              </a:xfrm>
              <a:prstGeom prst="chevron">
                <a:avLst/>
              </a:prstGeom>
              <a:solidFill>
                <a:schemeClr val="tx2"/>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8" name="Chevron 4"/>
              <p:cNvSpPr/>
              <p:nvPr/>
            </p:nvSpPr>
            <p:spPr>
              <a:xfrm>
                <a:off x="379984" y="1352845"/>
                <a:ext cx="1564410"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导入文件</a:t>
                </a:r>
                <a:endParaRPr lang="en-US" sz="2400" dirty="0">
                  <a:latin typeface="Microsoft YaHei" pitchFamily="34" charset="-122"/>
                  <a:ea typeface="Microsoft YaHei" pitchFamily="34" charset="-122"/>
                </a:endParaRPr>
              </a:p>
            </p:txBody>
          </p:sp>
        </p:grpSp>
        <p:grpSp>
          <p:nvGrpSpPr>
            <p:cNvPr id="4" name="Group 18"/>
            <p:cNvGrpSpPr/>
            <p:nvPr/>
          </p:nvGrpSpPr>
          <p:grpSpPr>
            <a:xfrm>
              <a:off x="3923928" y="1124744"/>
              <a:ext cx="2650824" cy="754860"/>
              <a:chOff x="2133109" y="1352845"/>
              <a:chExt cx="2650824" cy="754860"/>
            </a:xfrm>
            <a:scene3d>
              <a:camera prst="orthographicFront"/>
              <a:lightRig rig="flat" dir="t"/>
            </a:scene3d>
          </p:grpSpPr>
          <p:sp>
            <p:nvSpPr>
              <p:cNvPr id="25" name="Chevron 24"/>
              <p:cNvSpPr/>
              <p:nvPr/>
            </p:nvSpPr>
            <p:spPr>
              <a:xfrm>
                <a:off x="2133109" y="1352845"/>
                <a:ext cx="2650824"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6" name="Chevron 6"/>
              <p:cNvSpPr/>
              <p:nvPr/>
            </p:nvSpPr>
            <p:spPr>
              <a:xfrm>
                <a:off x="2510539" y="1352845"/>
                <a:ext cx="1895964"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选择过滤器</a:t>
                </a:r>
                <a:endParaRPr lang="en-US" sz="2400" dirty="0">
                  <a:latin typeface="Microsoft YaHei" pitchFamily="34" charset="-122"/>
                  <a:ea typeface="Microsoft YaHei" pitchFamily="34" charset="-122"/>
                </a:endParaRPr>
              </a:p>
            </p:txBody>
          </p:sp>
        </p:grpSp>
        <p:grpSp>
          <p:nvGrpSpPr>
            <p:cNvPr id="5" name="Group 21"/>
            <p:cNvGrpSpPr/>
            <p:nvPr/>
          </p:nvGrpSpPr>
          <p:grpSpPr>
            <a:xfrm>
              <a:off x="6386037" y="1124744"/>
              <a:ext cx="2194643" cy="754860"/>
              <a:chOff x="4595218" y="1352845"/>
              <a:chExt cx="2194643" cy="754860"/>
            </a:xfrm>
            <a:scene3d>
              <a:camera prst="orthographicFront"/>
              <a:lightRig rig="flat" dir="t"/>
            </a:scene3d>
          </p:grpSpPr>
          <p:sp>
            <p:nvSpPr>
              <p:cNvPr id="23" name="Chevron 22"/>
              <p:cNvSpPr/>
              <p:nvPr/>
            </p:nvSpPr>
            <p:spPr>
              <a:xfrm>
                <a:off x="4595218" y="1352845"/>
                <a:ext cx="2194643"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4" name="Chevron 8"/>
              <p:cNvSpPr/>
              <p:nvPr/>
            </p:nvSpPr>
            <p:spPr>
              <a:xfrm>
                <a:off x="4972648" y="1352845"/>
                <a:ext cx="1439783"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保存位置</a:t>
                </a:r>
                <a:endParaRPr lang="en-US" sz="2400" dirty="0">
                  <a:latin typeface="Microsoft YaHei" pitchFamily="34" charset="-122"/>
                  <a:ea typeface="Microsoft YaHei" pitchFamily="34" charset="-122"/>
                </a:endParaRPr>
              </a:p>
            </p:txBody>
          </p:sp>
        </p:grpSp>
      </p:grpSp>
      <p:grpSp>
        <p:nvGrpSpPr>
          <p:cNvPr id="6" name="Group 29"/>
          <p:cNvGrpSpPr>
            <a:grpSpLocks/>
          </p:cNvGrpSpPr>
          <p:nvPr/>
        </p:nvGrpSpPr>
        <p:grpSpPr bwMode="auto">
          <a:xfrm>
            <a:off x="1817688" y="1125538"/>
            <a:ext cx="6786562" cy="754062"/>
            <a:chOff x="1793373" y="1123948"/>
            <a:chExt cx="6787307" cy="755656"/>
          </a:xfrm>
        </p:grpSpPr>
        <p:grpSp>
          <p:nvGrpSpPr>
            <p:cNvPr id="7" name="Group 17"/>
            <p:cNvGrpSpPr/>
            <p:nvPr/>
          </p:nvGrpSpPr>
          <p:grpSpPr>
            <a:xfrm>
              <a:off x="1793373" y="1124744"/>
              <a:ext cx="2319270" cy="754860"/>
              <a:chOff x="2554" y="1352845"/>
              <a:chExt cx="2319270" cy="754860"/>
            </a:xfrm>
            <a:scene3d>
              <a:camera prst="orthographicFront"/>
              <a:lightRig rig="flat" dir="t"/>
            </a:scene3d>
          </p:grpSpPr>
          <p:sp>
            <p:nvSpPr>
              <p:cNvPr id="38" name="Chevron 37"/>
              <p:cNvSpPr/>
              <p:nvPr/>
            </p:nvSpPr>
            <p:spPr>
              <a:xfrm>
                <a:off x="2554" y="1352845"/>
                <a:ext cx="2319270"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39" name="Chevron 4"/>
              <p:cNvSpPr/>
              <p:nvPr/>
            </p:nvSpPr>
            <p:spPr>
              <a:xfrm>
                <a:off x="379984" y="1352845"/>
                <a:ext cx="1564410"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导入文件</a:t>
                </a:r>
                <a:endParaRPr lang="en-US" sz="2400" dirty="0">
                  <a:latin typeface="Microsoft YaHei" pitchFamily="34" charset="-122"/>
                  <a:ea typeface="Microsoft YaHei" pitchFamily="34" charset="-122"/>
                </a:endParaRPr>
              </a:p>
            </p:txBody>
          </p:sp>
        </p:grpSp>
        <p:grpSp>
          <p:nvGrpSpPr>
            <p:cNvPr id="9" name="Group 18"/>
            <p:cNvGrpSpPr/>
            <p:nvPr/>
          </p:nvGrpSpPr>
          <p:grpSpPr>
            <a:xfrm>
              <a:off x="3923928" y="1123948"/>
              <a:ext cx="2650824" cy="755656"/>
              <a:chOff x="2133109" y="1352049"/>
              <a:chExt cx="2650824" cy="755656"/>
            </a:xfrm>
            <a:scene3d>
              <a:camera prst="orthographicFront"/>
              <a:lightRig rig="flat" dir="t"/>
            </a:scene3d>
          </p:grpSpPr>
          <p:sp>
            <p:nvSpPr>
              <p:cNvPr id="36" name="Chevron 35"/>
              <p:cNvSpPr/>
              <p:nvPr/>
            </p:nvSpPr>
            <p:spPr>
              <a:xfrm>
                <a:off x="2133109" y="1352049"/>
                <a:ext cx="2650824" cy="754860"/>
              </a:xfrm>
              <a:prstGeom prst="chevron">
                <a:avLst/>
              </a:prstGeom>
              <a:solidFill>
                <a:schemeClr val="tx2"/>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37" name="Chevron 6"/>
              <p:cNvSpPr/>
              <p:nvPr/>
            </p:nvSpPr>
            <p:spPr>
              <a:xfrm>
                <a:off x="2510539" y="1352845"/>
                <a:ext cx="1895964"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选择过滤器</a:t>
                </a:r>
                <a:endParaRPr lang="en-US" sz="2400" dirty="0">
                  <a:latin typeface="Microsoft YaHei" pitchFamily="34" charset="-122"/>
                  <a:ea typeface="Microsoft YaHei" pitchFamily="34" charset="-122"/>
                </a:endParaRPr>
              </a:p>
            </p:txBody>
          </p:sp>
        </p:grpSp>
        <p:grpSp>
          <p:nvGrpSpPr>
            <p:cNvPr id="13" name="Group 21"/>
            <p:cNvGrpSpPr/>
            <p:nvPr/>
          </p:nvGrpSpPr>
          <p:grpSpPr>
            <a:xfrm>
              <a:off x="6386037" y="1124744"/>
              <a:ext cx="2194643" cy="754860"/>
              <a:chOff x="4595218" y="1352845"/>
              <a:chExt cx="2194643" cy="754860"/>
            </a:xfrm>
            <a:scene3d>
              <a:camera prst="orthographicFront"/>
              <a:lightRig rig="flat" dir="t"/>
            </a:scene3d>
          </p:grpSpPr>
          <p:sp>
            <p:nvSpPr>
              <p:cNvPr id="34" name="Chevron 33"/>
              <p:cNvSpPr/>
              <p:nvPr/>
            </p:nvSpPr>
            <p:spPr>
              <a:xfrm>
                <a:off x="4595218" y="1352845"/>
                <a:ext cx="2194643"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35" name="Chevron 8"/>
              <p:cNvSpPr/>
              <p:nvPr/>
            </p:nvSpPr>
            <p:spPr>
              <a:xfrm>
                <a:off x="4972648" y="1352845"/>
                <a:ext cx="1439783"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保存位置</a:t>
                </a:r>
                <a:endParaRPr lang="en-US" sz="2400" dirty="0">
                  <a:latin typeface="Microsoft YaHei" pitchFamily="34" charset="-122"/>
                  <a:ea typeface="Microsoft YaHei" pitchFamily="34" charset="-122"/>
                </a:endParaRPr>
              </a:p>
            </p:txBody>
          </p:sp>
        </p:grpSp>
      </p:grpSp>
      <p:sp>
        <p:nvSpPr>
          <p:cNvPr id="30735" name="标题 1"/>
          <p:cNvSpPr>
            <a:spLocks noGrp="1"/>
          </p:cNvSpPr>
          <p:nvPr>
            <p:ph type="title"/>
          </p:nvPr>
        </p:nvSpPr>
        <p:spPr>
          <a:xfrm>
            <a:off x="2383746" y="0"/>
            <a:ext cx="7369175" cy="836613"/>
          </a:xfrm>
        </p:spPr>
        <p:txBody>
          <a:bodyPr/>
          <a:lstStyle/>
          <a:p>
            <a:r>
              <a:rPr lang="en-US" altLang="zh-CN" sz="3200" dirty="0" smtClean="0">
                <a:latin typeface="Microsoft YaHei" pitchFamily="34" charset="-122"/>
                <a:ea typeface="Microsoft YaHei" pitchFamily="34" charset="-122"/>
              </a:rPr>
              <a:t> </a:t>
            </a:r>
            <a:r>
              <a:rPr lang="zh-CN" altLang="en-US" sz="3200" dirty="0" smtClean="0">
                <a:latin typeface="Microsoft YaHei" pitchFamily="34" charset="-122"/>
                <a:ea typeface="Microsoft YaHei" pitchFamily="34" charset="-122"/>
              </a:rPr>
              <a:t>导入文献“三步走”</a:t>
            </a:r>
          </a:p>
        </p:txBody>
      </p:sp>
      <p:pic>
        <p:nvPicPr>
          <p:cNvPr id="40" name="Picture 39" descr="导入文献.JPG"/>
          <p:cNvPicPr>
            <a:picLocks noChangeAspect="1"/>
          </p:cNvPicPr>
          <p:nvPr/>
        </p:nvPicPr>
        <p:blipFill>
          <a:blip r:embed="rId4" cstate="print"/>
          <a:srcRect/>
          <a:stretch>
            <a:fillRect/>
          </a:stretch>
        </p:blipFill>
        <p:spPr bwMode="auto">
          <a:xfrm>
            <a:off x="2843213" y="1989138"/>
            <a:ext cx="5894387" cy="41021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par>
                                <p:cTn id="18" presetID="29"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ppt_x</p:attrName>
                                        </p:attrNameLst>
                                      </p:cBhvr>
                                      <p:tavLst>
                                        <p:tav tm="0">
                                          <p:val>
                                            <p:strVal val="#ppt_x-.2"/>
                                          </p:val>
                                        </p:tav>
                                        <p:tav tm="100000">
                                          <p:val>
                                            <p:strVal val="#ppt_x"/>
                                          </p:val>
                                        </p:tav>
                                      </p:tavLst>
                                    </p:anim>
                                    <p:anim calcmode="lin" valueType="num">
                                      <p:cBhvr>
                                        <p:cTn id="2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par>
                          <p:cTn id="28" fill="hold">
                            <p:stCondLst>
                              <p:cond delay="500"/>
                            </p:stCondLst>
                            <p:childTnLst>
                              <p:par>
                                <p:cTn id="29" presetID="2" presetClass="entr" presetSubtype="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1+#ppt_w/2"/>
                                          </p:val>
                                        </p:tav>
                                        <p:tav tm="100000">
                                          <p:val>
                                            <p:strVal val="#ppt_x"/>
                                          </p:val>
                                        </p:tav>
                                      </p:tavLst>
                                    </p:anim>
                                    <p:anim calcmode="lin" valueType="num">
                                      <p:cBhvr additive="base">
                                        <p:cTn id="32" dur="10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childTnLst>
                                </p:cTn>
                              </p:par>
                            </p:childTnLst>
                          </p:cTn>
                        </p:par>
                        <p:par>
                          <p:cTn id="36" fill="hold">
                            <p:stCondLst>
                              <p:cond delay="1500"/>
                            </p:stCondLst>
                            <p:childTnLst>
                              <p:par>
                                <p:cTn id="37" presetID="35" presetClass="emph" presetSubtype="0" fill="hold" nodeType="afterEffect">
                                  <p:stCondLst>
                                    <p:cond delay="0"/>
                                  </p:stCondLst>
                                  <p:childTnLst>
                                    <p:anim calcmode="discrete" valueType="str">
                                      <p:cBhvr>
                                        <p:cTn id="38" dur="500" fill="hold"/>
                                        <p:tgtEl>
                                          <p:spTgt spid="21"/>
                                        </p:tgtEl>
                                        <p:attrNameLst>
                                          <p:attrName>style.visibility</p:attrName>
                                        </p:attrNameLst>
                                      </p:cBhvr>
                                      <p:tavLst>
                                        <p:tav tm="0">
                                          <p:val>
                                            <p:strVal val="hidden"/>
                                          </p:val>
                                        </p:tav>
                                        <p:tav tm="50000">
                                          <p:val>
                                            <p:strVal val="visible"/>
                                          </p:val>
                                        </p:tav>
                                      </p:tavLst>
                                    </p:anim>
                                  </p:childTnLst>
                                </p:cTn>
                              </p:par>
                            </p:childTnLst>
                          </p:cTn>
                        </p:par>
                        <p:par>
                          <p:cTn id="39" fill="hold">
                            <p:stCondLst>
                              <p:cond delay="2000"/>
                            </p:stCondLst>
                            <p:childTnLst>
                              <p:par>
                                <p:cTn id="40" presetID="1" presetClass="exit" presetSubtype="0" fill="hold" nodeType="afterEffect">
                                  <p:stCondLst>
                                    <p:cond delay="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2"/>
                                        </p:tgtEl>
                                      </p:cBhvr>
                                    </p:animEffect>
                                    <p:set>
                                      <p:cBhvr>
                                        <p:cTn id="46" dur="1" fill="hold">
                                          <p:stCondLst>
                                            <p:cond delay="499"/>
                                          </p:stCondLst>
                                        </p:cTn>
                                        <p:tgtEl>
                                          <p:spTgt spid="12"/>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1"/>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checkerboard(across)">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slide(fromBottom)">
                                      <p:cBhvr>
                                        <p:cTn id="69" dur="500"/>
                                        <p:tgtEl>
                                          <p:spTgt spid="4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40"/>
                                        </p:tgtEl>
                                      </p:cBhvr>
                                    </p:animEffect>
                                    <p:set>
                                      <p:cBhvr>
                                        <p:cTn id="74"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0" grpId="1" animBg="1"/>
      <p:bldP spid="1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3"/>
          <p:cNvPicPr>
            <a:picLocks noChangeAspect="1" noChangeArrowheads="1"/>
          </p:cNvPicPr>
          <p:nvPr/>
        </p:nvPicPr>
        <p:blipFill>
          <a:blip r:embed="rId2" cstate="print"/>
          <a:srcRect/>
          <a:stretch>
            <a:fillRect/>
          </a:stretch>
        </p:blipFill>
        <p:spPr bwMode="auto">
          <a:xfrm>
            <a:off x="0" y="0"/>
            <a:ext cx="9129713" cy="6375400"/>
          </a:xfrm>
          <a:prstGeom prst="rect">
            <a:avLst/>
          </a:prstGeom>
          <a:noFill/>
          <a:ln w="9525">
            <a:noFill/>
            <a:miter lim="800000"/>
            <a:headEnd/>
            <a:tailEnd/>
          </a:ln>
        </p:spPr>
      </p:pic>
      <p:sp>
        <p:nvSpPr>
          <p:cNvPr id="31747" name="Slide Number Placeholder 3"/>
          <p:cNvSpPr>
            <a:spLocks noGrp="1"/>
          </p:cNvSpPr>
          <p:nvPr>
            <p:ph type="sldNum" sz="quarter" idx="11"/>
          </p:nvPr>
        </p:nvSpPr>
        <p:spPr>
          <a:noFill/>
        </p:spPr>
        <p:txBody>
          <a:bodyPr/>
          <a:lstStyle/>
          <a:p>
            <a:fld id="{DE7B5934-8E42-443A-BD81-035DB9F2AE59}" type="slidenum">
              <a:rPr lang="en-US" altLang="en-US" smtClean="0">
                <a:latin typeface="Arial" pitchFamily="34" charset="0"/>
                <a:ea typeface="宋体" pitchFamily="2" charset="-122"/>
              </a:rPr>
              <a:pPr/>
              <a:t>75</a:t>
            </a:fld>
            <a:endParaRPr lang="en-US" altLang="en-US" smtClean="0">
              <a:latin typeface="Arial" pitchFamily="34" charset="0"/>
              <a:ea typeface="宋体" pitchFamily="2" charset="-122"/>
            </a:endParaRPr>
          </a:p>
        </p:txBody>
      </p:sp>
      <p:sp>
        <p:nvSpPr>
          <p:cNvPr id="6" name="矩形 4"/>
          <p:cNvSpPr/>
          <p:nvPr/>
        </p:nvSpPr>
        <p:spPr>
          <a:xfrm>
            <a:off x="5940425" y="2205038"/>
            <a:ext cx="1008063" cy="2159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8" name="Picture 5"/>
          <p:cNvPicPr>
            <a:picLocks noChangeAspect="1" noChangeArrowheads="1"/>
          </p:cNvPicPr>
          <p:nvPr/>
        </p:nvPicPr>
        <p:blipFill>
          <a:blip r:embed="rId3" cstate="print"/>
          <a:srcRect/>
          <a:stretch>
            <a:fillRect/>
          </a:stretch>
        </p:blipFill>
        <p:spPr bwMode="auto">
          <a:xfrm rot="19733810">
            <a:off x="7929563" y="2108200"/>
            <a:ext cx="720725" cy="931863"/>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4" cstate="print"/>
          <a:srcRect/>
          <a:stretch>
            <a:fillRect/>
          </a:stretch>
        </p:blipFill>
        <p:spPr bwMode="auto">
          <a:xfrm rot="-1860000">
            <a:off x="7929563" y="2108200"/>
            <a:ext cx="720725" cy="931863"/>
          </a:xfrm>
          <a:prstGeom prst="rect">
            <a:avLst/>
          </a:prstGeom>
          <a:noFill/>
          <a:ln w="9525">
            <a:noFill/>
            <a:miter lim="800000"/>
            <a:headEnd/>
            <a:tailEnd/>
          </a:ln>
        </p:spPr>
      </p:pic>
      <p:grpSp>
        <p:nvGrpSpPr>
          <p:cNvPr id="2" name="Group 9"/>
          <p:cNvGrpSpPr>
            <a:grpSpLocks/>
          </p:cNvGrpSpPr>
          <p:nvPr/>
        </p:nvGrpSpPr>
        <p:grpSpPr bwMode="auto">
          <a:xfrm>
            <a:off x="1817688" y="1125538"/>
            <a:ext cx="6786562" cy="754062"/>
            <a:chOff x="1793373" y="1124744"/>
            <a:chExt cx="6787307" cy="754860"/>
          </a:xfrm>
        </p:grpSpPr>
        <p:grpSp>
          <p:nvGrpSpPr>
            <p:cNvPr id="3" name="Group 17"/>
            <p:cNvGrpSpPr/>
            <p:nvPr/>
          </p:nvGrpSpPr>
          <p:grpSpPr>
            <a:xfrm>
              <a:off x="1793373" y="1124744"/>
              <a:ext cx="2319270" cy="754860"/>
              <a:chOff x="2554" y="1352845"/>
              <a:chExt cx="2319270" cy="754860"/>
            </a:xfrm>
            <a:scene3d>
              <a:camera prst="orthographicFront"/>
              <a:lightRig rig="flat" dir="t"/>
            </a:scene3d>
          </p:grpSpPr>
          <p:sp>
            <p:nvSpPr>
              <p:cNvPr id="18" name="Chevron 17"/>
              <p:cNvSpPr/>
              <p:nvPr/>
            </p:nvSpPr>
            <p:spPr>
              <a:xfrm>
                <a:off x="2554" y="1352845"/>
                <a:ext cx="2319270"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9" name="Chevron 4"/>
              <p:cNvSpPr/>
              <p:nvPr/>
            </p:nvSpPr>
            <p:spPr>
              <a:xfrm>
                <a:off x="379984" y="1352845"/>
                <a:ext cx="1564410"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导入文件</a:t>
                </a:r>
                <a:endParaRPr lang="en-US" sz="2400" dirty="0">
                  <a:latin typeface="Microsoft YaHei" pitchFamily="34" charset="-122"/>
                  <a:ea typeface="Microsoft YaHei" pitchFamily="34" charset="-122"/>
                </a:endParaRPr>
              </a:p>
            </p:txBody>
          </p:sp>
        </p:grpSp>
        <p:grpSp>
          <p:nvGrpSpPr>
            <p:cNvPr id="4" name="Group 18"/>
            <p:cNvGrpSpPr/>
            <p:nvPr/>
          </p:nvGrpSpPr>
          <p:grpSpPr>
            <a:xfrm>
              <a:off x="3923928" y="1124744"/>
              <a:ext cx="2650824" cy="754860"/>
              <a:chOff x="2133109" y="1352845"/>
              <a:chExt cx="2650824" cy="754860"/>
            </a:xfrm>
            <a:scene3d>
              <a:camera prst="orthographicFront"/>
              <a:lightRig rig="flat" dir="t"/>
            </a:scene3d>
          </p:grpSpPr>
          <p:sp>
            <p:nvSpPr>
              <p:cNvPr id="16" name="Chevron 15"/>
              <p:cNvSpPr/>
              <p:nvPr/>
            </p:nvSpPr>
            <p:spPr>
              <a:xfrm>
                <a:off x="2133109" y="1352845"/>
                <a:ext cx="2650824" cy="754860"/>
              </a:xfrm>
              <a:prstGeom prst="chevron">
                <a:avLst/>
              </a:prstGeom>
              <a:solidFill>
                <a:schemeClr val="tx2"/>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7" name="Chevron 6"/>
              <p:cNvSpPr/>
              <p:nvPr/>
            </p:nvSpPr>
            <p:spPr>
              <a:xfrm>
                <a:off x="2510539" y="1352845"/>
                <a:ext cx="1895964"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选择过滤器</a:t>
                </a:r>
                <a:endParaRPr lang="en-US" sz="2400" dirty="0">
                  <a:latin typeface="Microsoft YaHei" pitchFamily="34" charset="-122"/>
                  <a:ea typeface="Microsoft YaHei" pitchFamily="34" charset="-122"/>
                </a:endParaRPr>
              </a:p>
            </p:txBody>
          </p:sp>
        </p:grpSp>
        <p:grpSp>
          <p:nvGrpSpPr>
            <p:cNvPr id="5" name="Group 21"/>
            <p:cNvGrpSpPr/>
            <p:nvPr/>
          </p:nvGrpSpPr>
          <p:grpSpPr>
            <a:xfrm>
              <a:off x="6386037" y="1124744"/>
              <a:ext cx="2194643" cy="754860"/>
              <a:chOff x="4595218" y="1352845"/>
              <a:chExt cx="2194643" cy="754860"/>
            </a:xfrm>
            <a:scene3d>
              <a:camera prst="orthographicFront"/>
              <a:lightRig rig="flat" dir="t"/>
            </a:scene3d>
          </p:grpSpPr>
          <p:sp>
            <p:nvSpPr>
              <p:cNvPr id="14" name="Chevron 13"/>
              <p:cNvSpPr/>
              <p:nvPr/>
            </p:nvSpPr>
            <p:spPr>
              <a:xfrm>
                <a:off x="4595218" y="1352845"/>
                <a:ext cx="2194643"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Chevron 8"/>
              <p:cNvSpPr/>
              <p:nvPr/>
            </p:nvSpPr>
            <p:spPr>
              <a:xfrm>
                <a:off x="4972648" y="1352845"/>
                <a:ext cx="1439783"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保存位置</a:t>
                </a:r>
                <a:endParaRPr lang="en-US" sz="2400" dirty="0">
                  <a:latin typeface="Microsoft YaHei" pitchFamily="34" charset="-122"/>
                  <a:ea typeface="Microsoft YaHei" pitchFamily="34" charset="-122"/>
                </a:endParaRPr>
              </a:p>
            </p:txBody>
          </p:sp>
        </p:grpSp>
      </p:grpSp>
      <p:sp>
        <p:nvSpPr>
          <p:cNvPr id="20" name="Rectangle 19"/>
          <p:cNvSpPr/>
          <p:nvPr/>
        </p:nvSpPr>
        <p:spPr>
          <a:xfrm>
            <a:off x="4499992" y="4437112"/>
            <a:ext cx="4365298" cy="646331"/>
          </a:xfrm>
          <a:prstGeom prst="rect">
            <a:avLst/>
          </a:prstGeom>
          <a:noFill/>
        </p:spPr>
        <p:txBody>
          <a:bodyPr wrap="none">
            <a:spAutoFit/>
          </a:bodyPr>
          <a:lstStyle/>
          <a:p>
            <a:pPr algn="ctr">
              <a:defRPr/>
            </a:pPr>
            <a:r>
              <a:rPr lang="en-US" sz="3600" b="1" cap="all" dirty="0">
                <a:ln w="9000" cmpd="sng">
                  <a:solidFill>
                    <a:schemeClr val="accent4">
                      <a:shade val="50000"/>
                      <a:satMod val="120000"/>
                    </a:schemeClr>
                  </a:solidFill>
                  <a:prstDash val="solid"/>
                </a:ln>
                <a:effectLst>
                  <a:reflection blurRad="12700" stA="28000" endPos="45000" dist="1000" dir="5400000" sy="-100000" algn="bl" rotWithShape="0"/>
                </a:effectLst>
                <a:cs typeface="+mn-cs"/>
              </a:rPr>
              <a:t>ENDNOTE IMPORT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childTnLst>
                                </p:cTn>
                              </p:par>
                            </p:childTnLst>
                          </p:cTn>
                        </p:par>
                        <p:par>
                          <p:cTn id="12" fill="hold">
                            <p:stCondLst>
                              <p:cond delay="0"/>
                            </p:stCondLst>
                            <p:childTnLst>
                              <p:par>
                                <p:cTn id="13" presetID="2" presetClass="entr" presetSubtype="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000"/>
                            </p:stCondLst>
                            <p:childTnLst>
                              <p:par>
                                <p:cTn id="21" presetID="35" presetClass="emph" presetSubtype="0" fill="hold" nodeType="afterEffect">
                                  <p:stCondLst>
                                    <p:cond delay="0"/>
                                  </p:stCondLst>
                                  <p:childTnLst>
                                    <p:anim calcmode="discrete" valueType="str">
                                      <p:cBhvr>
                                        <p:cTn id="22" dur="500" fill="hold"/>
                                        <p:tgtEl>
                                          <p:spTgt spid="9"/>
                                        </p:tgtEl>
                                        <p:attrNameLst>
                                          <p:attrName>style.visibility</p:attrName>
                                        </p:attrNameLst>
                                      </p:cBhvr>
                                      <p:tavLst>
                                        <p:tav tm="0">
                                          <p:val>
                                            <p:strVal val="hidden"/>
                                          </p:val>
                                        </p:tav>
                                        <p:tav tm="50000">
                                          <p:val>
                                            <p:strVal val="visible"/>
                                          </p:val>
                                        </p:tav>
                                      </p:tavLst>
                                    </p:anim>
                                  </p:childTnLst>
                                </p:cTn>
                              </p:par>
                            </p:childTnLst>
                          </p:cTn>
                        </p:par>
                        <p:par>
                          <p:cTn id="23" fill="hold">
                            <p:stCondLst>
                              <p:cond delay="1500"/>
                            </p:stCondLst>
                            <p:childTnLst>
                              <p:par>
                                <p:cTn id="24" presetID="1" presetClass="exit" presetSubtype="0" fill="hold" nodeType="afterEffect">
                                  <p:stCondLst>
                                    <p:cond delay="0"/>
                                  </p:stCondLst>
                                  <p:childTnLst>
                                    <p:set>
                                      <p:cBhvr>
                                        <p:cTn id="25" dur="1" fill="hold">
                                          <p:stCondLst>
                                            <p:cond delay="0"/>
                                          </p:stCondLst>
                                        </p:cTn>
                                        <p:tgtEl>
                                          <p:spTgt spid="9"/>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9"/>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1"/>
          <p:cNvPicPr>
            <a:picLocks noChangeAspect="1" noChangeArrowheads="1"/>
          </p:cNvPicPr>
          <p:nvPr/>
        </p:nvPicPr>
        <p:blipFill>
          <a:blip r:embed="rId2" cstate="print"/>
          <a:srcRect/>
          <a:stretch>
            <a:fillRect/>
          </a:stretch>
        </p:blipFill>
        <p:spPr bwMode="auto">
          <a:xfrm>
            <a:off x="0" y="0"/>
            <a:ext cx="9144000" cy="6805613"/>
          </a:xfrm>
          <a:prstGeom prst="rect">
            <a:avLst/>
          </a:prstGeom>
          <a:noFill/>
          <a:ln w="9525">
            <a:noFill/>
            <a:miter lim="800000"/>
            <a:headEnd/>
            <a:tailEnd/>
          </a:ln>
        </p:spPr>
      </p:pic>
      <p:sp>
        <p:nvSpPr>
          <p:cNvPr id="32771" name="Title 1"/>
          <p:cNvSpPr>
            <a:spLocks noGrp="1"/>
          </p:cNvSpPr>
          <p:nvPr>
            <p:ph type="title"/>
          </p:nvPr>
        </p:nvSpPr>
        <p:spPr/>
        <p:txBody>
          <a:bodyPr/>
          <a:lstStyle/>
          <a:p>
            <a:endParaRPr lang="en-US" smtClean="0"/>
          </a:p>
        </p:txBody>
      </p:sp>
      <p:sp>
        <p:nvSpPr>
          <p:cNvPr id="32772" name="Content Placeholder 2"/>
          <p:cNvSpPr>
            <a:spLocks noGrp="1"/>
          </p:cNvSpPr>
          <p:nvPr>
            <p:ph idx="1"/>
          </p:nvPr>
        </p:nvSpPr>
        <p:spPr/>
        <p:txBody>
          <a:bodyPr/>
          <a:lstStyle/>
          <a:p>
            <a:endParaRPr lang="en-US" smtClean="0"/>
          </a:p>
        </p:txBody>
      </p:sp>
      <p:sp>
        <p:nvSpPr>
          <p:cNvPr id="32773" name="Slide Number Placeholder 3"/>
          <p:cNvSpPr>
            <a:spLocks noGrp="1"/>
          </p:cNvSpPr>
          <p:nvPr>
            <p:ph type="sldNum" sz="quarter" idx="11"/>
          </p:nvPr>
        </p:nvSpPr>
        <p:spPr>
          <a:noFill/>
        </p:spPr>
        <p:txBody>
          <a:bodyPr/>
          <a:lstStyle/>
          <a:p>
            <a:fld id="{16BDD768-02B6-4494-99E6-BFFA39706482}" type="slidenum">
              <a:rPr lang="en-US" altLang="en-US" smtClean="0">
                <a:latin typeface="Arial" pitchFamily="34" charset="0"/>
                <a:ea typeface="宋体" pitchFamily="2" charset="-122"/>
              </a:rPr>
              <a:pPr/>
              <a:t>76</a:t>
            </a:fld>
            <a:endParaRPr lang="en-US" altLang="en-US" smtClean="0">
              <a:latin typeface="Arial" pitchFamily="34" charset="0"/>
              <a:ea typeface="宋体" pitchFamily="2" charset="-122"/>
            </a:endParaRPr>
          </a:p>
        </p:txBody>
      </p:sp>
      <p:sp>
        <p:nvSpPr>
          <p:cNvPr id="6" name="矩形 4"/>
          <p:cNvSpPr/>
          <p:nvPr/>
        </p:nvSpPr>
        <p:spPr>
          <a:xfrm>
            <a:off x="1476375" y="3141663"/>
            <a:ext cx="1081088" cy="14446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Group 6"/>
          <p:cNvGrpSpPr>
            <a:grpSpLocks/>
          </p:cNvGrpSpPr>
          <p:nvPr/>
        </p:nvGrpSpPr>
        <p:grpSpPr bwMode="auto">
          <a:xfrm>
            <a:off x="1817688" y="1125538"/>
            <a:ext cx="6786562" cy="754062"/>
            <a:chOff x="1793373" y="1124744"/>
            <a:chExt cx="6787307" cy="754860"/>
          </a:xfrm>
        </p:grpSpPr>
        <p:grpSp>
          <p:nvGrpSpPr>
            <p:cNvPr id="3" name="Group 17"/>
            <p:cNvGrpSpPr/>
            <p:nvPr/>
          </p:nvGrpSpPr>
          <p:grpSpPr>
            <a:xfrm>
              <a:off x="1793373" y="1124744"/>
              <a:ext cx="2319270" cy="754860"/>
              <a:chOff x="2554" y="1352845"/>
              <a:chExt cx="2319270" cy="754860"/>
            </a:xfrm>
            <a:scene3d>
              <a:camera prst="orthographicFront"/>
              <a:lightRig rig="flat" dir="t"/>
            </a:scene3d>
          </p:grpSpPr>
          <p:sp>
            <p:nvSpPr>
              <p:cNvPr id="15" name="Chevron 14"/>
              <p:cNvSpPr/>
              <p:nvPr/>
            </p:nvSpPr>
            <p:spPr>
              <a:xfrm>
                <a:off x="2554" y="1352845"/>
                <a:ext cx="2319270"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6" name="Chevron 4"/>
              <p:cNvSpPr/>
              <p:nvPr/>
            </p:nvSpPr>
            <p:spPr>
              <a:xfrm>
                <a:off x="379984" y="1352845"/>
                <a:ext cx="1564410"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导入文件</a:t>
                </a:r>
                <a:endParaRPr lang="en-US" sz="2400" dirty="0">
                  <a:latin typeface="Microsoft YaHei" pitchFamily="34" charset="-122"/>
                  <a:ea typeface="Microsoft YaHei" pitchFamily="34" charset="-122"/>
                </a:endParaRPr>
              </a:p>
            </p:txBody>
          </p:sp>
        </p:grpSp>
        <p:grpSp>
          <p:nvGrpSpPr>
            <p:cNvPr id="4" name="Group 18"/>
            <p:cNvGrpSpPr/>
            <p:nvPr/>
          </p:nvGrpSpPr>
          <p:grpSpPr>
            <a:xfrm>
              <a:off x="3923928" y="1124744"/>
              <a:ext cx="2650824" cy="754860"/>
              <a:chOff x="2133109" y="1352845"/>
              <a:chExt cx="2650824" cy="754860"/>
            </a:xfrm>
            <a:scene3d>
              <a:camera prst="orthographicFront"/>
              <a:lightRig rig="flat" dir="t"/>
            </a:scene3d>
          </p:grpSpPr>
          <p:sp>
            <p:nvSpPr>
              <p:cNvPr id="13" name="Chevron 12"/>
              <p:cNvSpPr/>
              <p:nvPr/>
            </p:nvSpPr>
            <p:spPr>
              <a:xfrm>
                <a:off x="2133109" y="1352845"/>
                <a:ext cx="2650824" cy="754860"/>
              </a:xfrm>
              <a:prstGeom prst="chevron">
                <a:avLst/>
              </a:prstGeom>
              <a:solidFill>
                <a:schemeClr val="tx2"/>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Chevron 6"/>
              <p:cNvSpPr/>
              <p:nvPr/>
            </p:nvSpPr>
            <p:spPr>
              <a:xfrm>
                <a:off x="2510539" y="1352845"/>
                <a:ext cx="1895964"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选择过滤器</a:t>
                </a:r>
                <a:endParaRPr lang="en-US" sz="2400" dirty="0">
                  <a:latin typeface="Microsoft YaHei" pitchFamily="34" charset="-122"/>
                  <a:ea typeface="Microsoft YaHei" pitchFamily="34" charset="-122"/>
                </a:endParaRPr>
              </a:p>
            </p:txBody>
          </p:sp>
        </p:grpSp>
        <p:grpSp>
          <p:nvGrpSpPr>
            <p:cNvPr id="5" name="Group 21"/>
            <p:cNvGrpSpPr/>
            <p:nvPr/>
          </p:nvGrpSpPr>
          <p:grpSpPr>
            <a:xfrm>
              <a:off x="6386037" y="1124744"/>
              <a:ext cx="2194643" cy="754860"/>
              <a:chOff x="4595218" y="1352845"/>
              <a:chExt cx="2194643" cy="754860"/>
            </a:xfrm>
            <a:scene3d>
              <a:camera prst="orthographicFront"/>
              <a:lightRig rig="flat" dir="t"/>
            </a:scene3d>
          </p:grpSpPr>
          <p:sp>
            <p:nvSpPr>
              <p:cNvPr id="11" name="Chevron 10"/>
              <p:cNvSpPr/>
              <p:nvPr/>
            </p:nvSpPr>
            <p:spPr>
              <a:xfrm>
                <a:off x="4595218" y="1352845"/>
                <a:ext cx="2194643"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2" name="Chevron 8"/>
              <p:cNvSpPr/>
              <p:nvPr/>
            </p:nvSpPr>
            <p:spPr>
              <a:xfrm>
                <a:off x="4972648" y="1352845"/>
                <a:ext cx="1439783"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保存位置</a:t>
                </a:r>
                <a:endParaRPr lang="en-US" sz="2400" dirty="0">
                  <a:latin typeface="Microsoft YaHei" pitchFamily="34" charset="-122"/>
                  <a:ea typeface="Microsoft YaHei" pitchFamily="34" charset="-122"/>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5"/>
          <p:cNvPicPr>
            <a:picLocks noChangeAspect="1" noChangeArrowheads="1"/>
          </p:cNvPicPr>
          <p:nvPr/>
        </p:nvPicPr>
        <p:blipFill>
          <a:blip r:embed="rId2" cstate="print"/>
          <a:srcRect/>
          <a:stretch>
            <a:fillRect/>
          </a:stretch>
        </p:blipFill>
        <p:spPr bwMode="auto">
          <a:xfrm>
            <a:off x="0" y="0"/>
            <a:ext cx="9144000" cy="6589713"/>
          </a:xfrm>
          <a:prstGeom prst="rect">
            <a:avLst/>
          </a:prstGeom>
          <a:noFill/>
          <a:ln w="9525">
            <a:noFill/>
            <a:miter lim="800000"/>
            <a:headEnd/>
            <a:tailEnd/>
          </a:ln>
        </p:spPr>
      </p:pic>
      <p:sp>
        <p:nvSpPr>
          <p:cNvPr id="33795" name="Slide Number Placeholder 3"/>
          <p:cNvSpPr>
            <a:spLocks noGrp="1"/>
          </p:cNvSpPr>
          <p:nvPr>
            <p:ph type="sldNum" sz="quarter" idx="11"/>
          </p:nvPr>
        </p:nvSpPr>
        <p:spPr>
          <a:noFill/>
        </p:spPr>
        <p:txBody>
          <a:bodyPr/>
          <a:lstStyle/>
          <a:p>
            <a:fld id="{C3E801E1-4922-41E8-873A-DADCEF2C0D06}" type="slidenum">
              <a:rPr lang="en-US" altLang="en-US" smtClean="0">
                <a:latin typeface="Arial" pitchFamily="34" charset="0"/>
                <a:ea typeface="宋体" pitchFamily="2" charset="-122"/>
              </a:rPr>
              <a:pPr/>
              <a:t>77</a:t>
            </a:fld>
            <a:endParaRPr lang="en-US" altLang="en-US" smtClean="0">
              <a:latin typeface="Arial" pitchFamily="34" charset="0"/>
              <a:ea typeface="宋体" pitchFamily="2" charset="-122"/>
            </a:endParaRPr>
          </a:p>
        </p:txBody>
      </p:sp>
      <p:pic>
        <p:nvPicPr>
          <p:cNvPr id="12" name="Picture 5"/>
          <p:cNvPicPr>
            <a:picLocks noChangeAspect="1" noChangeArrowheads="1"/>
          </p:cNvPicPr>
          <p:nvPr/>
        </p:nvPicPr>
        <p:blipFill>
          <a:blip r:embed="rId3" cstate="print"/>
          <a:srcRect/>
          <a:stretch>
            <a:fillRect/>
          </a:stretch>
        </p:blipFill>
        <p:spPr bwMode="auto">
          <a:xfrm rot="19733810">
            <a:off x="1663700" y="3259138"/>
            <a:ext cx="719138" cy="931862"/>
          </a:xfrm>
          <a:prstGeom prst="rect">
            <a:avLst/>
          </a:prstGeom>
          <a:ln>
            <a:noFill/>
          </a:ln>
          <a:effectLst>
            <a:outerShdw blurRad="292100" dist="139700" dir="2700000" algn="tl" rotWithShape="0">
              <a:srgbClr val="333333">
                <a:alpha val="65000"/>
              </a:srgbClr>
            </a:outerShdw>
          </a:effectLst>
        </p:spPr>
      </p:pic>
      <p:pic>
        <p:nvPicPr>
          <p:cNvPr id="13" name="Picture 6"/>
          <p:cNvPicPr>
            <a:picLocks noChangeAspect="1" noChangeArrowheads="1"/>
          </p:cNvPicPr>
          <p:nvPr/>
        </p:nvPicPr>
        <p:blipFill>
          <a:blip r:embed="rId4" cstate="print"/>
          <a:srcRect/>
          <a:stretch>
            <a:fillRect/>
          </a:stretch>
        </p:blipFill>
        <p:spPr bwMode="auto">
          <a:xfrm rot="-1860000">
            <a:off x="1663700" y="3259138"/>
            <a:ext cx="719138" cy="931862"/>
          </a:xfrm>
          <a:prstGeom prst="rect">
            <a:avLst/>
          </a:prstGeom>
          <a:noFill/>
          <a:ln w="9525">
            <a:noFill/>
            <a:miter lim="800000"/>
            <a:headEnd/>
            <a:tailEnd/>
          </a:ln>
        </p:spPr>
      </p:pic>
      <p:pic>
        <p:nvPicPr>
          <p:cNvPr id="14" name="Picture 5"/>
          <p:cNvPicPr>
            <a:picLocks noChangeAspect="1" noChangeArrowheads="1"/>
          </p:cNvPicPr>
          <p:nvPr/>
        </p:nvPicPr>
        <p:blipFill>
          <a:blip r:embed="rId3" cstate="print"/>
          <a:srcRect/>
          <a:stretch>
            <a:fillRect/>
          </a:stretch>
        </p:blipFill>
        <p:spPr bwMode="auto">
          <a:xfrm rot="19733810">
            <a:off x="6634163" y="3763963"/>
            <a:ext cx="719137" cy="931862"/>
          </a:xfrm>
          <a:prstGeom prst="rect">
            <a:avLst/>
          </a:prstGeom>
          <a:ln>
            <a:noFill/>
          </a:ln>
          <a:effectLst>
            <a:outerShdw blurRad="292100" dist="139700" dir="2700000" algn="tl" rotWithShape="0">
              <a:srgbClr val="333333">
                <a:alpha val="65000"/>
              </a:srgbClr>
            </a:outerShdw>
          </a:effectLst>
        </p:spPr>
      </p:pic>
      <p:pic>
        <p:nvPicPr>
          <p:cNvPr id="15" name="Picture 6"/>
          <p:cNvPicPr>
            <a:picLocks noChangeAspect="1" noChangeArrowheads="1"/>
          </p:cNvPicPr>
          <p:nvPr/>
        </p:nvPicPr>
        <p:blipFill>
          <a:blip r:embed="rId4" cstate="print"/>
          <a:srcRect/>
          <a:stretch>
            <a:fillRect/>
          </a:stretch>
        </p:blipFill>
        <p:spPr bwMode="auto">
          <a:xfrm rot="-1860000">
            <a:off x="6632575" y="3763963"/>
            <a:ext cx="720725" cy="931862"/>
          </a:xfrm>
          <a:prstGeom prst="rect">
            <a:avLst/>
          </a:prstGeom>
          <a:noFill/>
          <a:ln w="9525">
            <a:noFill/>
            <a:miter lim="800000"/>
            <a:headEnd/>
            <a:tailEnd/>
          </a:ln>
        </p:spPr>
      </p:pic>
      <p:grpSp>
        <p:nvGrpSpPr>
          <p:cNvPr id="2" name="Group 10"/>
          <p:cNvGrpSpPr>
            <a:grpSpLocks/>
          </p:cNvGrpSpPr>
          <p:nvPr/>
        </p:nvGrpSpPr>
        <p:grpSpPr bwMode="auto">
          <a:xfrm>
            <a:off x="1817688" y="1125538"/>
            <a:ext cx="6786562" cy="754062"/>
            <a:chOff x="1793373" y="1124744"/>
            <a:chExt cx="6787307" cy="754860"/>
          </a:xfrm>
        </p:grpSpPr>
        <p:grpSp>
          <p:nvGrpSpPr>
            <p:cNvPr id="3" name="Group 17"/>
            <p:cNvGrpSpPr/>
            <p:nvPr/>
          </p:nvGrpSpPr>
          <p:grpSpPr>
            <a:xfrm>
              <a:off x="1793373" y="1124744"/>
              <a:ext cx="2319270" cy="754860"/>
              <a:chOff x="2554" y="1352845"/>
              <a:chExt cx="2319270" cy="754860"/>
            </a:xfrm>
            <a:scene3d>
              <a:camera prst="orthographicFront"/>
              <a:lightRig rig="flat" dir="t"/>
            </a:scene3d>
          </p:grpSpPr>
          <p:sp>
            <p:nvSpPr>
              <p:cNvPr id="23" name="Chevron 22"/>
              <p:cNvSpPr/>
              <p:nvPr/>
            </p:nvSpPr>
            <p:spPr>
              <a:xfrm>
                <a:off x="2554" y="1352845"/>
                <a:ext cx="2319270"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4" name="Chevron 4"/>
              <p:cNvSpPr/>
              <p:nvPr/>
            </p:nvSpPr>
            <p:spPr>
              <a:xfrm>
                <a:off x="379984" y="1352845"/>
                <a:ext cx="1564410"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导入文件</a:t>
                </a:r>
                <a:endParaRPr lang="en-US" sz="2400" dirty="0">
                  <a:latin typeface="Microsoft YaHei" pitchFamily="34" charset="-122"/>
                  <a:ea typeface="Microsoft YaHei" pitchFamily="34" charset="-122"/>
                </a:endParaRPr>
              </a:p>
            </p:txBody>
          </p:sp>
        </p:grpSp>
        <p:grpSp>
          <p:nvGrpSpPr>
            <p:cNvPr id="4" name="Group 18"/>
            <p:cNvGrpSpPr/>
            <p:nvPr/>
          </p:nvGrpSpPr>
          <p:grpSpPr>
            <a:xfrm>
              <a:off x="3923928" y="1124744"/>
              <a:ext cx="2650824" cy="754860"/>
              <a:chOff x="2133109" y="1352845"/>
              <a:chExt cx="2650824" cy="754860"/>
            </a:xfrm>
            <a:scene3d>
              <a:camera prst="orthographicFront"/>
              <a:lightRig rig="flat" dir="t"/>
            </a:scene3d>
          </p:grpSpPr>
          <p:sp>
            <p:nvSpPr>
              <p:cNvPr id="21" name="Chevron 20"/>
              <p:cNvSpPr/>
              <p:nvPr/>
            </p:nvSpPr>
            <p:spPr>
              <a:xfrm>
                <a:off x="2133109" y="1352845"/>
                <a:ext cx="2650824" cy="754860"/>
              </a:xfrm>
              <a:prstGeom prst="chevron">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2" name="Chevron 6"/>
              <p:cNvSpPr/>
              <p:nvPr/>
            </p:nvSpPr>
            <p:spPr>
              <a:xfrm>
                <a:off x="2510539" y="1352845"/>
                <a:ext cx="1895964"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选择过滤器</a:t>
                </a:r>
                <a:endParaRPr lang="en-US" sz="2400" dirty="0">
                  <a:latin typeface="Microsoft YaHei" pitchFamily="34" charset="-122"/>
                  <a:ea typeface="Microsoft YaHei" pitchFamily="34" charset="-122"/>
                </a:endParaRPr>
              </a:p>
            </p:txBody>
          </p:sp>
        </p:grpSp>
        <p:grpSp>
          <p:nvGrpSpPr>
            <p:cNvPr id="5" name="Group 21"/>
            <p:cNvGrpSpPr/>
            <p:nvPr/>
          </p:nvGrpSpPr>
          <p:grpSpPr>
            <a:xfrm>
              <a:off x="6386037" y="1124744"/>
              <a:ext cx="2194643" cy="754860"/>
              <a:chOff x="4595218" y="1352845"/>
              <a:chExt cx="2194643" cy="754860"/>
            </a:xfrm>
            <a:scene3d>
              <a:camera prst="orthographicFront"/>
              <a:lightRig rig="flat" dir="t"/>
            </a:scene3d>
          </p:grpSpPr>
          <p:sp>
            <p:nvSpPr>
              <p:cNvPr id="19" name="Chevron 18"/>
              <p:cNvSpPr/>
              <p:nvPr/>
            </p:nvSpPr>
            <p:spPr>
              <a:xfrm>
                <a:off x="4595218" y="1352845"/>
                <a:ext cx="2194643" cy="754860"/>
              </a:xfrm>
              <a:prstGeom prst="chevron">
                <a:avLst/>
              </a:prstGeom>
              <a:solidFill>
                <a:schemeClr val="tx2"/>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0" name="Chevron 8"/>
              <p:cNvSpPr/>
              <p:nvPr/>
            </p:nvSpPr>
            <p:spPr>
              <a:xfrm>
                <a:off x="4972648" y="1352845"/>
                <a:ext cx="1439783" cy="754860"/>
              </a:xfrm>
              <a:prstGeom prst="rect">
                <a:avLst/>
              </a:prstGeom>
              <a:sp3d/>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a:lnSpc>
                    <a:spcPct val="90000"/>
                  </a:lnSpc>
                  <a:spcAft>
                    <a:spcPct val="35000"/>
                  </a:spcAft>
                  <a:defRPr/>
                </a:pPr>
                <a:r>
                  <a:rPr lang="zh-CN" altLang="en-US" sz="2400" dirty="0">
                    <a:latin typeface="Microsoft YaHei" pitchFamily="34" charset="-122"/>
                    <a:ea typeface="Microsoft YaHei" pitchFamily="34" charset="-122"/>
                  </a:rPr>
                  <a:t>保存位置</a:t>
                </a:r>
                <a:endParaRPr lang="en-US" sz="2400" dirty="0">
                  <a:latin typeface="Microsoft YaHei" pitchFamily="34" charset="-122"/>
                  <a:ea typeface="Microsoft YaHei" pitchFamily="34" charset="-122"/>
                </a:endParaRPr>
              </a:p>
            </p:txBody>
          </p:sp>
        </p:grpSp>
      </p:grpSp>
      <p:pic>
        <p:nvPicPr>
          <p:cNvPr id="133136" name="Picture 16"/>
          <p:cNvPicPr>
            <a:picLocks noChangeAspect="1" noChangeArrowheads="1"/>
          </p:cNvPicPr>
          <p:nvPr/>
        </p:nvPicPr>
        <p:blipFill>
          <a:blip r:embed="rId5" cstate="print"/>
          <a:srcRect/>
          <a:stretch>
            <a:fillRect/>
          </a:stretch>
        </p:blipFill>
        <p:spPr bwMode="auto">
          <a:xfrm>
            <a:off x="2297113" y="4652963"/>
            <a:ext cx="4111625" cy="431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par>
                          <p:cTn id="12" fill="hold">
                            <p:stCondLst>
                              <p:cond delay="1000"/>
                            </p:stCondLst>
                            <p:childTnLst>
                              <p:par>
                                <p:cTn id="13" presetID="35" presetClass="emph" presetSubtype="0" fill="hold" nodeType="afterEffect">
                                  <p:stCondLst>
                                    <p:cond delay="0"/>
                                  </p:stCondLst>
                                  <p:childTnLst>
                                    <p:anim calcmode="discrete" valueType="str">
                                      <p:cBhvr>
                                        <p:cTn id="14" dur="500" fill="hold"/>
                                        <p:tgtEl>
                                          <p:spTgt spid="13"/>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1" presetClass="exit" presetSubtype="0" fill="hold" nodeType="afterEffect">
                                  <p:stCondLst>
                                    <p:cond delay="0"/>
                                  </p:stCondLst>
                                  <p:childTnLst>
                                    <p:set>
                                      <p:cBhvr>
                                        <p:cTn id="17" dur="1" fill="hold">
                                          <p:stCondLst>
                                            <p:cond delay="0"/>
                                          </p:stCondLst>
                                        </p:cTn>
                                        <p:tgtEl>
                                          <p:spTgt spid="13"/>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3"/>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6"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000" fill="hold"/>
                                        <p:tgtEl>
                                          <p:spTgt spid="14"/>
                                        </p:tgtEl>
                                        <p:attrNameLst>
                                          <p:attrName>ppt_x</p:attrName>
                                        </p:attrNameLst>
                                      </p:cBhvr>
                                      <p:tavLst>
                                        <p:tav tm="0">
                                          <p:val>
                                            <p:strVal val="1+#ppt_w/2"/>
                                          </p:val>
                                        </p:tav>
                                        <p:tav tm="100000">
                                          <p:val>
                                            <p:strVal val="#ppt_x"/>
                                          </p:val>
                                        </p:tav>
                                      </p:tavLst>
                                    </p:anim>
                                    <p:anim calcmode="lin" valueType="num">
                                      <p:cBhvr additive="base">
                                        <p:cTn id="27" dur="100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1000"/>
                            </p:stCondLst>
                            <p:childTnLst>
                              <p:par>
                                <p:cTn id="32" presetID="35" presetClass="emph" presetSubtype="0" fill="hold" nodeType="afterEffect">
                                  <p:stCondLst>
                                    <p:cond delay="0"/>
                                  </p:stCondLst>
                                  <p:childTnLst>
                                    <p:anim calcmode="discrete" valueType="str">
                                      <p:cBhvr>
                                        <p:cTn id="33" dur="500" fill="hold"/>
                                        <p:tgtEl>
                                          <p:spTgt spid="15"/>
                                        </p:tgtEl>
                                        <p:attrNameLst>
                                          <p:attrName>style.visibility</p:attrName>
                                        </p:attrNameLst>
                                      </p:cBhvr>
                                      <p:tavLst>
                                        <p:tav tm="0">
                                          <p:val>
                                            <p:strVal val="hidden"/>
                                          </p:val>
                                        </p:tav>
                                        <p:tav tm="50000">
                                          <p:val>
                                            <p:strVal val="visible"/>
                                          </p:val>
                                        </p:tav>
                                      </p:tavLst>
                                    </p:anim>
                                  </p:childTnLst>
                                </p:cTn>
                              </p:par>
                            </p:childTnLst>
                          </p:cTn>
                        </p:par>
                        <p:par>
                          <p:cTn id="34" fill="hold">
                            <p:stCondLst>
                              <p:cond delay="1500"/>
                            </p:stCondLst>
                            <p:childTnLst>
                              <p:par>
                                <p:cTn id="35" presetID="1" presetClass="exit" presetSubtype="0" fill="hold" nodeType="after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3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0"/>
          <p:cNvPicPr>
            <a:picLocks noChangeAspect="1" noChangeArrowheads="1"/>
          </p:cNvPicPr>
          <p:nvPr/>
        </p:nvPicPr>
        <p:blipFill>
          <a:blip r:embed="rId2" cstate="print"/>
          <a:srcRect/>
          <a:stretch>
            <a:fillRect/>
          </a:stretch>
        </p:blipFill>
        <p:spPr bwMode="auto">
          <a:xfrm>
            <a:off x="0" y="0"/>
            <a:ext cx="9144000" cy="6818313"/>
          </a:xfrm>
          <a:prstGeom prst="rect">
            <a:avLst/>
          </a:prstGeom>
          <a:noFill/>
          <a:ln w="9525">
            <a:noFill/>
            <a:miter lim="800000"/>
            <a:headEnd/>
            <a:tailEnd/>
          </a:ln>
        </p:spPr>
      </p:pic>
      <p:sp>
        <p:nvSpPr>
          <p:cNvPr id="34819" name="Title 1"/>
          <p:cNvSpPr>
            <a:spLocks noGrp="1"/>
          </p:cNvSpPr>
          <p:nvPr>
            <p:ph type="title"/>
          </p:nvPr>
        </p:nvSpPr>
        <p:spPr/>
        <p:txBody>
          <a:bodyPr/>
          <a:lstStyle/>
          <a:p>
            <a:endParaRPr lang="en-US" smtClean="0"/>
          </a:p>
        </p:txBody>
      </p:sp>
      <p:sp>
        <p:nvSpPr>
          <p:cNvPr id="34820" name="Slide Number Placeholder 3"/>
          <p:cNvSpPr>
            <a:spLocks noGrp="1"/>
          </p:cNvSpPr>
          <p:nvPr>
            <p:ph type="sldNum" sz="quarter" idx="11"/>
          </p:nvPr>
        </p:nvSpPr>
        <p:spPr>
          <a:noFill/>
        </p:spPr>
        <p:txBody>
          <a:bodyPr/>
          <a:lstStyle/>
          <a:p>
            <a:fld id="{04D18EF3-41A6-4AC3-BB4F-F6B364EA4A9F}" type="slidenum">
              <a:rPr lang="en-US" altLang="en-US" smtClean="0">
                <a:latin typeface="Arial" pitchFamily="34" charset="0"/>
                <a:ea typeface="宋体" pitchFamily="2" charset="-122"/>
              </a:rPr>
              <a:pPr/>
              <a:t>78</a:t>
            </a:fld>
            <a:endParaRPr lang="en-US" altLang="en-US" smtClean="0">
              <a:latin typeface="Arial" pitchFamily="34" charset="0"/>
              <a:ea typeface="宋体" pitchFamily="2" charset="-122"/>
            </a:endParaRPr>
          </a:p>
        </p:txBody>
      </p:sp>
      <p:sp>
        <p:nvSpPr>
          <p:cNvPr id="6" name="矩形 4"/>
          <p:cNvSpPr/>
          <p:nvPr/>
        </p:nvSpPr>
        <p:spPr>
          <a:xfrm>
            <a:off x="179388" y="3068638"/>
            <a:ext cx="1081087" cy="2159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Right Arrow 6"/>
          <p:cNvSpPr/>
          <p:nvPr/>
        </p:nvSpPr>
        <p:spPr bwMode="auto">
          <a:xfrm>
            <a:off x="1259632" y="3068960"/>
            <a:ext cx="720080" cy="216024"/>
          </a:xfrm>
          <a:prstGeom prst="rightArrow">
            <a:avLst/>
          </a:prstGeom>
          <a:solidFill>
            <a:schemeClr val="tx2"/>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tIns="0" rIns="182880" bIns="0"/>
          <a:lstStyle/>
          <a:p>
            <a:pPr>
              <a:spcBef>
                <a:spcPct val="50000"/>
              </a:spcBef>
              <a:defRPr/>
            </a:pPr>
            <a:endParaRPr lang="en-US" sz="2400">
              <a:latin typeface="Arial" charset="0"/>
            </a:endParaRPr>
          </a:p>
        </p:txBody>
      </p:sp>
      <p:sp>
        <p:nvSpPr>
          <p:cNvPr id="8" name="矩形 4"/>
          <p:cNvSpPr/>
          <p:nvPr/>
        </p:nvSpPr>
        <p:spPr>
          <a:xfrm>
            <a:off x="1979613" y="1844675"/>
            <a:ext cx="6985000" cy="48974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1"/>
          <p:cNvPicPr>
            <a:picLocks noChangeAspect="1" noChangeArrowheads="1"/>
          </p:cNvPicPr>
          <p:nvPr/>
        </p:nvPicPr>
        <p:blipFill>
          <a:blip r:embed="rId3" cstate="print"/>
          <a:srcRect/>
          <a:stretch>
            <a:fillRect/>
          </a:stretch>
        </p:blipFill>
        <p:spPr bwMode="auto">
          <a:xfrm>
            <a:off x="0" y="620713"/>
            <a:ext cx="9885363" cy="5545137"/>
          </a:xfrm>
          <a:prstGeom prst="rect">
            <a:avLst/>
          </a:prstGeom>
          <a:noFill/>
          <a:ln w="9525">
            <a:noFill/>
            <a:miter lim="800000"/>
            <a:headEnd/>
            <a:tailEnd/>
          </a:ln>
        </p:spPr>
      </p:pic>
      <p:sp>
        <p:nvSpPr>
          <p:cNvPr id="37891" name="标题 1"/>
          <p:cNvSpPr>
            <a:spLocks noGrp="1"/>
          </p:cNvSpPr>
          <p:nvPr>
            <p:ph type="title"/>
          </p:nvPr>
        </p:nvSpPr>
        <p:spPr>
          <a:xfrm>
            <a:off x="280988" y="-193675"/>
            <a:ext cx="8323262" cy="836613"/>
          </a:xfrm>
        </p:spPr>
        <p:txBody>
          <a:bodyPr/>
          <a:lstStyle/>
          <a:p>
            <a:r>
              <a:rPr lang="zh-CN" altLang="en-US" smtClean="0">
                <a:latin typeface="Microsoft YaHei" pitchFamily="34" charset="-122"/>
                <a:ea typeface="Microsoft YaHei" pitchFamily="34" charset="-122"/>
              </a:rPr>
              <a:t>小插件：实现</a:t>
            </a:r>
            <a:r>
              <a:rPr lang="en-US" altLang="zh-CN" smtClean="0">
                <a:latin typeface="Microsoft YaHei" pitchFamily="34" charset="-122"/>
                <a:ea typeface="Microsoft YaHei" pitchFamily="34" charset="-122"/>
              </a:rPr>
              <a:t>word</a:t>
            </a:r>
            <a:r>
              <a:rPr lang="zh-CN" altLang="en-US" smtClean="0">
                <a:latin typeface="Microsoft YaHei" pitchFamily="34" charset="-122"/>
                <a:ea typeface="Microsoft YaHei" pitchFamily="34" charset="-122"/>
              </a:rPr>
              <a:t>与</a:t>
            </a:r>
            <a:r>
              <a:rPr lang="en-US" altLang="zh-CN" smtClean="0">
                <a:latin typeface="Microsoft YaHei" pitchFamily="34" charset="-122"/>
                <a:ea typeface="Microsoft YaHei" pitchFamily="34" charset="-122"/>
              </a:rPr>
              <a:t>Endnote</a:t>
            </a:r>
            <a:r>
              <a:rPr lang="en-US" altLang="zh-CN" baseline="30000" smtClean="0">
                <a:latin typeface="Microsoft YaHei" pitchFamily="34" charset="-122"/>
                <a:ea typeface="Microsoft YaHei" pitchFamily="34" charset="-122"/>
              </a:rPr>
              <a:t>®</a:t>
            </a:r>
            <a:r>
              <a:rPr lang="en-US" altLang="zh-CN" smtClean="0">
                <a:latin typeface="Microsoft YaHei" pitchFamily="34" charset="-122"/>
                <a:ea typeface="Microsoft YaHei" pitchFamily="34" charset="-122"/>
              </a:rPr>
              <a:t> online</a:t>
            </a:r>
            <a:r>
              <a:rPr lang="zh-CN" altLang="en-US" smtClean="0">
                <a:latin typeface="Microsoft YaHei" pitchFamily="34" charset="-122"/>
                <a:ea typeface="Microsoft YaHei" pitchFamily="34" charset="-122"/>
              </a:rPr>
              <a:t>之间的对接</a:t>
            </a:r>
          </a:p>
        </p:txBody>
      </p:sp>
      <p:sp>
        <p:nvSpPr>
          <p:cNvPr id="10" name="矩形 4"/>
          <p:cNvSpPr/>
          <p:nvPr/>
        </p:nvSpPr>
        <p:spPr>
          <a:xfrm>
            <a:off x="1979613" y="1341438"/>
            <a:ext cx="576262" cy="2159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5"/>
          <p:cNvSpPr/>
          <p:nvPr/>
        </p:nvSpPr>
        <p:spPr>
          <a:xfrm>
            <a:off x="323850" y="1916113"/>
            <a:ext cx="1655763" cy="28892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894" name="Slide Number Placeholder 8"/>
          <p:cNvSpPr>
            <a:spLocks noGrp="1"/>
          </p:cNvSpPr>
          <p:nvPr>
            <p:ph type="sldNum" sz="quarter" idx="11"/>
          </p:nvPr>
        </p:nvSpPr>
        <p:spPr>
          <a:noFill/>
        </p:spPr>
        <p:txBody>
          <a:bodyPr/>
          <a:lstStyle/>
          <a:p>
            <a:fld id="{2EE1456E-DE3B-45D7-B248-2842AA11CDCA}" type="slidenum">
              <a:rPr lang="en-US" altLang="en-US" smtClean="0">
                <a:latin typeface="Arial" pitchFamily="34" charset="0"/>
                <a:ea typeface="宋体" pitchFamily="2" charset="-122"/>
              </a:rPr>
              <a:pPr/>
              <a:t>79</a:t>
            </a:fld>
            <a:endParaRPr lang="en-US" altLang="en-US" smtClean="0">
              <a:latin typeface="Arial" pitchFamily="34" charset="0"/>
              <a:ea typeface="宋体" pitchFamily="2" charset="-122"/>
            </a:endParaRPr>
          </a:p>
        </p:txBody>
      </p:sp>
      <p:sp>
        <p:nvSpPr>
          <p:cNvPr id="37895" name="Rounded Rectangle 6"/>
          <p:cNvSpPr>
            <a:spLocks noChangeArrowheads="1"/>
          </p:cNvSpPr>
          <p:nvPr/>
        </p:nvSpPr>
        <p:spPr bwMode="auto">
          <a:xfrm>
            <a:off x="3924300" y="3357563"/>
            <a:ext cx="1584325" cy="287337"/>
          </a:xfrm>
          <a:prstGeom prst="roundRect">
            <a:avLst>
              <a:gd name="adj" fmla="val 16667"/>
            </a:avLst>
          </a:prstGeom>
          <a:noFill/>
          <a:ln w="9525" algn="ctr">
            <a:noFill/>
            <a:round/>
            <a:headEnd/>
            <a:tailEnd/>
          </a:ln>
        </p:spPr>
        <p:txBody>
          <a:bodyPr lIns="0" tIns="0" rIns="182880" bIns="0"/>
          <a:lstStyle/>
          <a:p>
            <a:pPr>
              <a:spcBef>
                <a:spcPct val="50000"/>
              </a:spcBef>
            </a:pPr>
            <a:endParaRPr lang="en-US" sz="2400"/>
          </a:p>
        </p:txBody>
      </p:sp>
      <p:sp>
        <p:nvSpPr>
          <p:cNvPr id="8" name="TextBox 7"/>
          <p:cNvSpPr txBox="1"/>
          <p:nvPr/>
        </p:nvSpPr>
        <p:spPr>
          <a:xfrm>
            <a:off x="395536" y="1412776"/>
            <a:ext cx="1584176" cy="369332"/>
          </a:xfrm>
          <a:prstGeom prst="rect">
            <a:avLst/>
          </a:prstGeom>
          <a:solidFill>
            <a:schemeClr val="tx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r>
              <a:rPr lang="zh-CN" altLang="en-US">
                <a:solidFill>
                  <a:schemeClr val="bg1"/>
                </a:solidFill>
                <a:latin typeface="Microsoft YaHei" pitchFamily="34" charset="-122"/>
                <a:ea typeface="Microsoft YaHei" pitchFamily="34" charset="-122"/>
                <a:cs typeface="Microsoft Sans Serif" pitchFamily="34" charset="0"/>
              </a:rPr>
              <a:t>边写作边引用</a:t>
            </a:r>
            <a:endParaRPr lang="en-US">
              <a:solidFill>
                <a:schemeClr val="bg1"/>
              </a:solidFill>
              <a:latin typeface="Microsoft YaHei" pitchFamily="34" charset="-122"/>
              <a:ea typeface="Microsoft YaHei" pitchFamily="34" charset="-122"/>
              <a:cs typeface="Microsoft Sans Serif"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p:txBody>
          <a:bodyPr/>
          <a:lstStyle/>
          <a:p>
            <a:endParaRPr lang="zh-CN" altLang="en-US" smtClean="0">
              <a:ea typeface="宋体" pitchFamily="2" charset="-122"/>
            </a:endParaRPr>
          </a:p>
        </p:txBody>
      </p:sp>
      <p:sp>
        <p:nvSpPr>
          <p:cNvPr id="38915" name="内容占位符 2"/>
          <p:cNvSpPr>
            <a:spLocks noGrp="1"/>
          </p:cNvSpPr>
          <p:nvPr>
            <p:ph idx="1"/>
          </p:nvPr>
        </p:nvSpPr>
        <p:spPr/>
        <p:txBody>
          <a:bodyPr/>
          <a:lstStyle/>
          <a:p>
            <a:endParaRPr lang="zh-CN" altLang="en-US" smtClean="0">
              <a:ea typeface="宋体" pitchFamily="2" charset="-122"/>
            </a:endParaRPr>
          </a:p>
        </p:txBody>
      </p:sp>
      <p:pic>
        <p:nvPicPr>
          <p:cNvPr id="38916" name="Picture 2"/>
          <p:cNvPicPr>
            <a:picLocks noChangeAspect="1" noChangeArrowheads="1"/>
          </p:cNvPicPr>
          <p:nvPr/>
        </p:nvPicPr>
        <p:blipFill>
          <a:blip r:embed="rId3" cstate="print"/>
          <a:srcRect/>
          <a:stretch>
            <a:fillRect/>
          </a:stretch>
        </p:blipFill>
        <p:spPr bwMode="auto">
          <a:xfrm>
            <a:off x="-211138" y="720725"/>
            <a:ext cx="9412288" cy="5559425"/>
          </a:xfrm>
          <a:prstGeom prst="rect">
            <a:avLst/>
          </a:prstGeom>
          <a:noFill/>
          <a:ln w="9525">
            <a:noFill/>
            <a:miter lim="800000"/>
            <a:headEnd/>
            <a:tailEnd/>
          </a:ln>
        </p:spPr>
      </p:pic>
      <p:sp>
        <p:nvSpPr>
          <p:cNvPr id="5" name="矩形 4"/>
          <p:cNvSpPr/>
          <p:nvPr/>
        </p:nvSpPr>
        <p:spPr>
          <a:xfrm>
            <a:off x="2851150" y="860425"/>
            <a:ext cx="752475" cy="32226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918" name="标题 1"/>
          <p:cNvSpPr txBox="1">
            <a:spLocks/>
          </p:cNvSpPr>
          <p:nvPr/>
        </p:nvSpPr>
        <p:spPr bwMode="auto">
          <a:xfrm>
            <a:off x="212725" y="-247650"/>
            <a:ext cx="8175625" cy="836613"/>
          </a:xfrm>
          <a:prstGeom prst="rect">
            <a:avLst/>
          </a:prstGeom>
          <a:noFill/>
          <a:ln w="9525">
            <a:noFill/>
            <a:miter lim="800000"/>
            <a:headEnd/>
            <a:tailEnd/>
          </a:ln>
        </p:spPr>
        <p:txBody>
          <a:bodyPr lIns="0" tIns="0" rIns="0" bIns="0" anchor="b"/>
          <a:lstStyle/>
          <a:p>
            <a:pPr eaLnBrk="0" hangingPunct="0">
              <a:lnSpc>
                <a:spcPct val="90000"/>
              </a:lnSpc>
            </a:pPr>
            <a:r>
              <a:rPr lang="zh-CN" altLang="en-US" sz="2800">
                <a:solidFill>
                  <a:schemeClr val="tx2"/>
                </a:solidFill>
                <a:latin typeface="Microsoft YaHei" pitchFamily="34" charset="-122"/>
                <a:ea typeface="Microsoft YaHei" pitchFamily="34" charset="-122"/>
              </a:rPr>
              <a:t>小插件：实现</a:t>
            </a:r>
            <a:r>
              <a:rPr lang="en-US" altLang="zh-CN" sz="2800">
                <a:solidFill>
                  <a:schemeClr val="tx2"/>
                </a:solidFill>
                <a:latin typeface="Microsoft YaHei" pitchFamily="34" charset="-122"/>
                <a:ea typeface="Microsoft YaHei" pitchFamily="34" charset="-122"/>
              </a:rPr>
              <a:t>word</a:t>
            </a:r>
            <a:r>
              <a:rPr lang="zh-CN" altLang="en-US" sz="2800">
                <a:solidFill>
                  <a:schemeClr val="tx2"/>
                </a:solidFill>
                <a:latin typeface="Microsoft YaHei" pitchFamily="34" charset="-122"/>
                <a:ea typeface="Microsoft YaHei" pitchFamily="34" charset="-122"/>
              </a:rPr>
              <a:t>与</a:t>
            </a:r>
            <a:r>
              <a:rPr lang="en-US" altLang="zh-CN" sz="2800">
                <a:solidFill>
                  <a:schemeClr val="tx2"/>
                </a:solidFill>
                <a:latin typeface="Microsoft YaHei" pitchFamily="34" charset="-122"/>
                <a:ea typeface="Microsoft YaHei" pitchFamily="34" charset="-122"/>
              </a:rPr>
              <a:t>Endnote</a:t>
            </a:r>
            <a:r>
              <a:rPr lang="en-US" altLang="zh-CN" sz="2800" baseline="30000">
                <a:solidFill>
                  <a:schemeClr val="tx2"/>
                </a:solidFill>
                <a:latin typeface="Microsoft YaHei" pitchFamily="34" charset="-122"/>
                <a:ea typeface="Microsoft YaHei" pitchFamily="34" charset="-122"/>
              </a:rPr>
              <a:t>® </a:t>
            </a:r>
            <a:r>
              <a:rPr lang="en-US" altLang="zh-CN" sz="2800">
                <a:solidFill>
                  <a:schemeClr val="tx2"/>
                </a:solidFill>
                <a:latin typeface="Microsoft YaHei" pitchFamily="34" charset="-122"/>
                <a:ea typeface="Microsoft YaHei" pitchFamily="34" charset="-122"/>
              </a:rPr>
              <a:t> online</a:t>
            </a:r>
            <a:r>
              <a:rPr lang="zh-CN" altLang="en-US" sz="2800">
                <a:solidFill>
                  <a:schemeClr val="tx2"/>
                </a:solidFill>
                <a:latin typeface="Microsoft YaHei" pitchFamily="34" charset="-122"/>
                <a:ea typeface="Microsoft YaHei" pitchFamily="34" charset="-122"/>
              </a:rPr>
              <a:t>之间的对接</a:t>
            </a:r>
          </a:p>
        </p:txBody>
      </p:sp>
      <p:sp>
        <p:nvSpPr>
          <p:cNvPr id="38919" name="Slide Number Placeholder 6"/>
          <p:cNvSpPr>
            <a:spLocks noGrp="1"/>
          </p:cNvSpPr>
          <p:nvPr>
            <p:ph type="sldNum" sz="quarter" idx="11"/>
          </p:nvPr>
        </p:nvSpPr>
        <p:spPr>
          <a:noFill/>
        </p:spPr>
        <p:txBody>
          <a:bodyPr/>
          <a:lstStyle/>
          <a:p>
            <a:fld id="{08234E0C-1917-476C-8408-D56A2B377CEA}" type="slidenum">
              <a:rPr lang="en-US" altLang="en-US" smtClean="0">
                <a:latin typeface="Arial" pitchFamily="34" charset="0"/>
                <a:ea typeface="宋体" pitchFamily="2" charset="-122"/>
              </a:rPr>
              <a:pPr/>
              <a:t>80</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p:txBody>
          <a:bodyPr/>
          <a:lstStyle/>
          <a:p>
            <a:endParaRPr lang="zh-CN" altLang="en-US" smtClean="0">
              <a:ea typeface="宋体" pitchFamily="2" charset="-122"/>
            </a:endParaRPr>
          </a:p>
        </p:txBody>
      </p:sp>
      <p:sp>
        <p:nvSpPr>
          <p:cNvPr id="39939" name="内容占位符 2"/>
          <p:cNvSpPr>
            <a:spLocks noGrp="1"/>
          </p:cNvSpPr>
          <p:nvPr>
            <p:ph idx="1"/>
          </p:nvPr>
        </p:nvSpPr>
        <p:spPr/>
        <p:txBody>
          <a:bodyPr/>
          <a:lstStyle/>
          <a:p>
            <a:endParaRPr lang="zh-CN" altLang="en-US" smtClean="0">
              <a:ea typeface="宋体" pitchFamily="2" charset="-122"/>
            </a:endParaRPr>
          </a:p>
        </p:txBody>
      </p:sp>
      <p:pic>
        <p:nvPicPr>
          <p:cNvPr id="39940" name="Picture 2"/>
          <p:cNvPicPr>
            <a:picLocks noChangeAspect="1" noChangeArrowheads="1"/>
          </p:cNvPicPr>
          <p:nvPr/>
        </p:nvPicPr>
        <p:blipFill>
          <a:blip r:embed="rId3" cstate="print"/>
          <a:srcRect/>
          <a:stretch>
            <a:fillRect/>
          </a:stretch>
        </p:blipFill>
        <p:spPr bwMode="auto">
          <a:xfrm>
            <a:off x="-14288" y="879475"/>
            <a:ext cx="9923463" cy="5240338"/>
          </a:xfrm>
          <a:prstGeom prst="rect">
            <a:avLst/>
          </a:prstGeom>
          <a:noFill/>
          <a:ln w="9525">
            <a:noFill/>
            <a:miter lim="800000"/>
            <a:headEnd/>
            <a:tailEnd/>
          </a:ln>
        </p:spPr>
      </p:pic>
      <p:sp>
        <p:nvSpPr>
          <p:cNvPr id="5" name="标题 1"/>
          <p:cNvSpPr txBox="1">
            <a:spLocks/>
          </p:cNvSpPr>
          <p:nvPr/>
        </p:nvSpPr>
        <p:spPr bwMode="auto">
          <a:xfrm>
            <a:off x="212725" y="-85725"/>
            <a:ext cx="7369175" cy="836613"/>
          </a:xfrm>
          <a:prstGeom prst="rect">
            <a:avLst/>
          </a:prstGeom>
          <a:noFill/>
          <a:ln w="9525">
            <a:noFill/>
            <a:miter lim="800000"/>
            <a:headEnd/>
            <a:tailEnd/>
          </a:ln>
        </p:spPr>
        <p:txBody>
          <a:bodyPr lIns="0" tIns="0" rIns="0" bIns="0" anchor="b"/>
          <a:lstStyle/>
          <a:p>
            <a:pPr eaLnBrk="0" hangingPunct="0">
              <a:lnSpc>
                <a:spcPct val="90000"/>
              </a:lnSpc>
            </a:pPr>
            <a:r>
              <a:rPr lang="zh-CN" altLang="en-US" sz="2800">
                <a:solidFill>
                  <a:schemeClr val="tx2"/>
                </a:solidFill>
                <a:latin typeface="Microsoft YaHei" pitchFamily="34" charset="-122"/>
                <a:ea typeface="Microsoft YaHei" pitchFamily="34" charset="-122"/>
              </a:rPr>
              <a:t>如何插入参考文献？</a:t>
            </a:r>
          </a:p>
        </p:txBody>
      </p:sp>
      <p:grpSp>
        <p:nvGrpSpPr>
          <p:cNvPr id="2" name="组合 19"/>
          <p:cNvGrpSpPr>
            <a:grpSpLocks/>
          </p:cNvGrpSpPr>
          <p:nvPr/>
        </p:nvGrpSpPr>
        <p:grpSpPr bwMode="auto">
          <a:xfrm>
            <a:off x="0" y="1035050"/>
            <a:ext cx="4791075" cy="1022350"/>
            <a:chOff x="0" y="1035424"/>
            <a:chExt cx="4791636" cy="1021976"/>
          </a:xfrm>
        </p:grpSpPr>
        <p:cxnSp>
          <p:nvCxnSpPr>
            <p:cNvPr id="15" name="直接连接符 14"/>
            <p:cNvCxnSpPr/>
            <p:nvPr/>
          </p:nvCxnSpPr>
          <p:spPr>
            <a:xfrm>
              <a:off x="0" y="1232202"/>
              <a:ext cx="3254756" cy="1904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227766" y="1048119"/>
              <a:ext cx="806544" cy="1428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0" y="2035183"/>
              <a:ext cx="4774172" cy="2221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774172" y="1254419"/>
              <a:ext cx="4763" cy="77600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0" y="1246485"/>
              <a:ext cx="4764" cy="7744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980329" y="1251245"/>
              <a:ext cx="811307" cy="1745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3993031" y="1035424"/>
              <a:ext cx="14289" cy="20153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3232528" y="1052881"/>
              <a:ext cx="12701" cy="20153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0" y="1331913"/>
            <a:ext cx="457200" cy="60483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矩形 17"/>
          <p:cNvSpPr/>
          <p:nvPr/>
        </p:nvSpPr>
        <p:spPr>
          <a:xfrm>
            <a:off x="1625600" y="1270000"/>
            <a:ext cx="1744663" cy="17621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945" name="Slide Number Placeholder 19"/>
          <p:cNvSpPr>
            <a:spLocks noGrp="1"/>
          </p:cNvSpPr>
          <p:nvPr>
            <p:ph type="sldNum" sz="quarter" idx="11"/>
          </p:nvPr>
        </p:nvSpPr>
        <p:spPr>
          <a:noFill/>
        </p:spPr>
        <p:txBody>
          <a:bodyPr/>
          <a:lstStyle/>
          <a:p>
            <a:fld id="{2F88E3F9-FFF3-40C3-830D-F03A95BA5E47}" type="slidenum">
              <a:rPr lang="en-US" altLang="en-US" smtClean="0">
                <a:latin typeface="Arial" pitchFamily="34" charset="0"/>
                <a:ea typeface="宋体" pitchFamily="2" charset="-122"/>
              </a:rPr>
              <a:pPr/>
              <a:t>81</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heckerboard(across)">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heckerboard(across)">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animBg="1"/>
      <p:bldP spid="1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p:txBody>
          <a:bodyPr/>
          <a:lstStyle/>
          <a:p>
            <a:endParaRPr lang="zh-CN" altLang="en-US" smtClean="0">
              <a:ea typeface="宋体" pitchFamily="2" charset="-122"/>
            </a:endParaRPr>
          </a:p>
        </p:txBody>
      </p:sp>
      <p:sp>
        <p:nvSpPr>
          <p:cNvPr id="40963" name="内容占位符 2"/>
          <p:cNvSpPr>
            <a:spLocks noGrp="1"/>
          </p:cNvSpPr>
          <p:nvPr>
            <p:ph idx="1"/>
          </p:nvPr>
        </p:nvSpPr>
        <p:spPr/>
        <p:txBody>
          <a:bodyPr/>
          <a:lstStyle/>
          <a:p>
            <a:endParaRPr lang="zh-CN" altLang="en-US" smtClean="0">
              <a:ea typeface="宋体" pitchFamily="2" charset="-122"/>
            </a:endParaRPr>
          </a:p>
        </p:txBody>
      </p:sp>
      <p:pic>
        <p:nvPicPr>
          <p:cNvPr id="40964" name="Picture 2"/>
          <p:cNvPicPr>
            <a:picLocks noChangeAspect="1" noChangeArrowheads="1"/>
          </p:cNvPicPr>
          <p:nvPr/>
        </p:nvPicPr>
        <p:blipFill>
          <a:blip r:embed="rId3" cstate="print"/>
          <a:srcRect/>
          <a:stretch>
            <a:fillRect/>
          </a:stretch>
        </p:blipFill>
        <p:spPr bwMode="auto">
          <a:xfrm>
            <a:off x="0" y="903288"/>
            <a:ext cx="9837738" cy="5180012"/>
          </a:xfrm>
          <a:prstGeom prst="rect">
            <a:avLst/>
          </a:prstGeom>
          <a:noFill/>
          <a:ln w="9525">
            <a:noFill/>
            <a:miter lim="800000"/>
            <a:headEnd/>
            <a:tailEnd/>
          </a:ln>
        </p:spPr>
      </p:pic>
      <p:sp>
        <p:nvSpPr>
          <p:cNvPr id="40965" name="标题 1"/>
          <p:cNvSpPr txBox="1">
            <a:spLocks/>
          </p:cNvSpPr>
          <p:nvPr/>
        </p:nvSpPr>
        <p:spPr bwMode="auto">
          <a:xfrm>
            <a:off x="212725" y="-85725"/>
            <a:ext cx="7369175" cy="836613"/>
          </a:xfrm>
          <a:prstGeom prst="rect">
            <a:avLst/>
          </a:prstGeom>
          <a:noFill/>
          <a:ln w="9525">
            <a:noFill/>
            <a:miter lim="800000"/>
            <a:headEnd/>
            <a:tailEnd/>
          </a:ln>
        </p:spPr>
        <p:txBody>
          <a:bodyPr lIns="0" tIns="0" rIns="0" bIns="0" anchor="b"/>
          <a:lstStyle/>
          <a:p>
            <a:pPr eaLnBrk="0" hangingPunct="0">
              <a:lnSpc>
                <a:spcPct val="90000"/>
              </a:lnSpc>
            </a:pPr>
            <a:r>
              <a:rPr lang="zh-CN" altLang="en-US" sz="2800">
                <a:solidFill>
                  <a:schemeClr val="tx2"/>
                </a:solidFill>
                <a:latin typeface="Microsoft YaHei" pitchFamily="34" charset="-122"/>
                <a:ea typeface="Microsoft YaHei" pitchFamily="34" charset="-122"/>
              </a:rPr>
              <a:t>如何插入参考文献？</a:t>
            </a:r>
          </a:p>
        </p:txBody>
      </p:sp>
      <p:pic>
        <p:nvPicPr>
          <p:cNvPr id="3075" name="Picture 3"/>
          <p:cNvPicPr>
            <a:picLocks noChangeAspect="1" noChangeArrowheads="1"/>
          </p:cNvPicPr>
          <p:nvPr/>
        </p:nvPicPr>
        <p:blipFill>
          <a:blip r:embed="rId4" cstate="print"/>
          <a:srcRect/>
          <a:stretch>
            <a:fillRect/>
          </a:stretch>
        </p:blipFill>
        <p:spPr bwMode="auto">
          <a:xfrm>
            <a:off x="1752600" y="1533525"/>
            <a:ext cx="5638800" cy="3790950"/>
          </a:xfrm>
          <a:prstGeom prst="rect">
            <a:avLst/>
          </a:prstGeom>
          <a:noFill/>
          <a:ln w="9525">
            <a:noFill/>
            <a:miter lim="800000"/>
            <a:headEnd/>
            <a:tailEnd/>
          </a:ln>
        </p:spPr>
      </p:pic>
      <p:sp>
        <p:nvSpPr>
          <p:cNvPr id="8" name="TextBox 7"/>
          <p:cNvSpPr txBox="1">
            <a:spLocks noChangeArrowheads="1"/>
          </p:cNvSpPr>
          <p:nvPr/>
        </p:nvSpPr>
        <p:spPr bwMode="auto">
          <a:xfrm>
            <a:off x="1909763" y="1774825"/>
            <a:ext cx="1158875" cy="369888"/>
          </a:xfrm>
          <a:prstGeom prst="rect">
            <a:avLst/>
          </a:prstGeom>
          <a:noFill/>
          <a:ln w="9525">
            <a:noFill/>
            <a:miter lim="800000"/>
            <a:headEnd/>
            <a:tailEnd/>
          </a:ln>
        </p:spPr>
        <p:txBody>
          <a:bodyPr wrap="none">
            <a:spAutoFit/>
          </a:bodyPr>
          <a:lstStyle/>
          <a:p>
            <a:r>
              <a:rPr lang="en-US" altLang="zh-CN" b="1">
                <a:solidFill>
                  <a:srgbClr val="FF0000"/>
                </a:solidFill>
              </a:rPr>
              <a:t>Sheng. L</a:t>
            </a:r>
            <a:endParaRPr lang="zh-CN" altLang="en-US" b="1">
              <a:solidFill>
                <a:srgbClr val="FF0000"/>
              </a:solidFill>
            </a:endParaRPr>
          </a:p>
        </p:txBody>
      </p:sp>
      <p:sp>
        <p:nvSpPr>
          <p:cNvPr id="40968" name="Slide Number Placeholder 8"/>
          <p:cNvSpPr>
            <a:spLocks noGrp="1"/>
          </p:cNvSpPr>
          <p:nvPr>
            <p:ph type="sldNum" sz="quarter" idx="11"/>
          </p:nvPr>
        </p:nvSpPr>
        <p:spPr>
          <a:noFill/>
        </p:spPr>
        <p:txBody>
          <a:bodyPr/>
          <a:lstStyle/>
          <a:p>
            <a:fld id="{7709CDB4-3F12-4816-AB84-89ABD5A70D32}" type="slidenum">
              <a:rPr lang="en-US" altLang="en-US" smtClean="0">
                <a:latin typeface="Arial" pitchFamily="34" charset="0"/>
                <a:ea typeface="宋体" pitchFamily="2" charset="-122"/>
              </a:rPr>
              <a:pPr/>
              <a:t>82</a:t>
            </a:fld>
            <a:endParaRPr lang="en-US" altLang="en-US" smtClean="0">
              <a:latin typeface="Arial" pitchFamily="34" charset="0"/>
              <a:ea typeface="宋体" pitchFamily="2" charset="-122"/>
            </a:endParaRPr>
          </a:p>
        </p:txBody>
      </p:sp>
      <p:pic>
        <p:nvPicPr>
          <p:cNvPr id="11" name="Picture 5"/>
          <p:cNvPicPr>
            <a:picLocks noChangeAspect="1" noChangeArrowheads="1"/>
          </p:cNvPicPr>
          <p:nvPr/>
        </p:nvPicPr>
        <p:blipFill>
          <a:blip r:embed="rId5" cstate="print"/>
          <a:srcRect/>
          <a:stretch>
            <a:fillRect/>
          </a:stretch>
        </p:blipFill>
        <p:spPr bwMode="auto">
          <a:xfrm rot="19733810">
            <a:off x="223838" y="1658938"/>
            <a:ext cx="720725" cy="930275"/>
          </a:xfrm>
          <a:prstGeom prst="rect">
            <a:avLst/>
          </a:prstGeom>
          <a:ln>
            <a:noFill/>
          </a:ln>
          <a:effectLst>
            <a:outerShdw blurRad="292100" dist="139700" dir="2700000" algn="tl" rotWithShape="0">
              <a:srgbClr val="333333">
                <a:alpha val="65000"/>
              </a:srgbClr>
            </a:outerShdw>
          </a:effectLst>
        </p:spPr>
      </p:pic>
      <p:pic>
        <p:nvPicPr>
          <p:cNvPr id="12" name="Picture 6"/>
          <p:cNvPicPr>
            <a:picLocks noChangeAspect="1" noChangeArrowheads="1"/>
          </p:cNvPicPr>
          <p:nvPr/>
        </p:nvPicPr>
        <p:blipFill>
          <a:blip r:embed="rId6" cstate="print"/>
          <a:srcRect/>
          <a:stretch>
            <a:fillRect/>
          </a:stretch>
        </p:blipFill>
        <p:spPr bwMode="auto">
          <a:xfrm rot="-1860000">
            <a:off x="368300" y="1676400"/>
            <a:ext cx="720725" cy="9318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par>
                          <p:cTn id="12" fill="hold">
                            <p:stCondLst>
                              <p:cond delay="1000"/>
                            </p:stCondLst>
                            <p:childTnLst>
                              <p:par>
                                <p:cTn id="13" presetID="35" presetClass="emph" presetSubtype="0" fill="hold" nodeType="afterEffect">
                                  <p:stCondLst>
                                    <p:cond delay="0"/>
                                  </p:stCondLst>
                                  <p:childTnLst>
                                    <p:anim calcmode="discrete" valueType="str">
                                      <p:cBhvr>
                                        <p:cTn id="14" dur="500" fill="hold"/>
                                        <p:tgtEl>
                                          <p:spTgt spid="12"/>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1" presetClass="exit" presetSubtype="0" fill="hold" nodeType="afterEffect">
                                  <p:stCondLst>
                                    <p:cond delay="0"/>
                                  </p:stCondLst>
                                  <p:childTnLst>
                                    <p:set>
                                      <p:cBhvr>
                                        <p:cTn id="17" dur="1" fill="hold">
                                          <p:stCondLst>
                                            <p:cond delay="0"/>
                                          </p:stCondLst>
                                        </p:cTn>
                                        <p:tgtEl>
                                          <p:spTgt spid="12"/>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2"/>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1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3075"/>
                                        </p:tgtEl>
                                        <p:attrNameLst>
                                          <p:attrName>style.visibility</p:attrName>
                                        </p:attrNameLst>
                                      </p:cBhvr>
                                      <p:to>
                                        <p:strVal val="visible"/>
                                      </p:to>
                                    </p:set>
                                    <p:animEffect transition="in" filter="checkerboard(across)">
                                      <p:cBhvr>
                                        <p:cTn id="26" dur="500"/>
                                        <p:tgtEl>
                                          <p:spTgt spid="3075"/>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heckerboard(across)">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p:cNvSpPr>
            <a:spLocks noGrp="1"/>
          </p:cNvSpPr>
          <p:nvPr>
            <p:ph type="title"/>
          </p:nvPr>
        </p:nvSpPr>
        <p:spPr/>
        <p:txBody>
          <a:bodyPr/>
          <a:lstStyle/>
          <a:p>
            <a:endParaRPr lang="zh-CN" altLang="en-US" smtClean="0">
              <a:ea typeface="宋体" pitchFamily="2" charset="-122"/>
            </a:endParaRPr>
          </a:p>
        </p:txBody>
      </p:sp>
      <p:sp>
        <p:nvSpPr>
          <p:cNvPr id="41987" name="内容占位符 2"/>
          <p:cNvSpPr>
            <a:spLocks noGrp="1"/>
          </p:cNvSpPr>
          <p:nvPr>
            <p:ph idx="1"/>
          </p:nvPr>
        </p:nvSpPr>
        <p:spPr/>
        <p:txBody>
          <a:bodyPr/>
          <a:lstStyle/>
          <a:p>
            <a:endParaRPr lang="zh-CN" altLang="en-US" smtClean="0">
              <a:ea typeface="宋体" pitchFamily="2" charset="-122"/>
            </a:endParaRPr>
          </a:p>
        </p:txBody>
      </p:sp>
      <p:pic>
        <p:nvPicPr>
          <p:cNvPr id="41988" name="Picture 2"/>
          <p:cNvPicPr>
            <a:picLocks noChangeAspect="1" noChangeArrowheads="1"/>
          </p:cNvPicPr>
          <p:nvPr/>
        </p:nvPicPr>
        <p:blipFill>
          <a:blip r:embed="rId3" cstate="print"/>
          <a:srcRect/>
          <a:stretch>
            <a:fillRect/>
          </a:stretch>
        </p:blipFill>
        <p:spPr bwMode="auto">
          <a:xfrm>
            <a:off x="-42863" y="0"/>
            <a:ext cx="13009563" cy="7313613"/>
          </a:xfrm>
          <a:prstGeom prst="rect">
            <a:avLst/>
          </a:prstGeom>
          <a:noFill/>
          <a:ln w="9525">
            <a:noFill/>
            <a:miter lim="800000"/>
            <a:headEnd/>
            <a:tailEnd/>
          </a:ln>
        </p:spPr>
      </p:pic>
      <p:sp>
        <p:nvSpPr>
          <p:cNvPr id="41989" name="Slide Number Placeholder 5"/>
          <p:cNvSpPr>
            <a:spLocks noGrp="1"/>
          </p:cNvSpPr>
          <p:nvPr>
            <p:ph type="sldNum" sz="quarter" idx="11"/>
          </p:nvPr>
        </p:nvSpPr>
        <p:spPr>
          <a:noFill/>
        </p:spPr>
        <p:txBody>
          <a:bodyPr/>
          <a:lstStyle/>
          <a:p>
            <a:fld id="{B7BC938C-5737-4956-AAFE-42480FEA7142}" type="slidenum">
              <a:rPr lang="en-US" altLang="en-US" smtClean="0">
                <a:latin typeface="Arial" pitchFamily="34" charset="0"/>
                <a:ea typeface="宋体" pitchFamily="2" charset="-122"/>
              </a:rPr>
              <a:pPr/>
              <a:t>83</a:t>
            </a:fld>
            <a:endParaRPr lang="en-US" altLang="en-US" smtClean="0">
              <a:latin typeface="Arial" pitchFamily="34" charset="0"/>
              <a:ea typeface="宋体" pitchFamily="2" charset="-122"/>
            </a:endParaRPr>
          </a:p>
        </p:txBody>
      </p:sp>
      <p:pic>
        <p:nvPicPr>
          <p:cNvPr id="8" name="Picture 5"/>
          <p:cNvPicPr>
            <a:picLocks noChangeAspect="1" noChangeArrowheads="1"/>
          </p:cNvPicPr>
          <p:nvPr/>
        </p:nvPicPr>
        <p:blipFill>
          <a:blip r:embed="rId4" cstate="print"/>
          <a:srcRect/>
          <a:stretch>
            <a:fillRect/>
          </a:stretch>
        </p:blipFill>
        <p:spPr bwMode="auto">
          <a:xfrm rot="19733810">
            <a:off x="7208838" y="3979863"/>
            <a:ext cx="720725" cy="931862"/>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5" cstate="print"/>
          <a:srcRect/>
          <a:stretch>
            <a:fillRect/>
          </a:stretch>
        </p:blipFill>
        <p:spPr bwMode="auto">
          <a:xfrm rot="-1860000">
            <a:off x="7208838" y="3979863"/>
            <a:ext cx="720725" cy="9318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par>
                          <p:cTn id="12" fill="hold">
                            <p:stCondLst>
                              <p:cond delay="1000"/>
                            </p:stCondLst>
                            <p:childTnLst>
                              <p:par>
                                <p:cTn id="13" presetID="35" presetClass="emph" presetSubtype="0" fill="hold" nodeType="afterEffect">
                                  <p:stCondLst>
                                    <p:cond delay="0"/>
                                  </p:stCondLst>
                                  <p:childTnLst>
                                    <p:anim calcmode="discrete" valueType="str">
                                      <p:cBhvr>
                                        <p:cTn id="14" dur="500" fill="hold"/>
                                        <p:tgtEl>
                                          <p:spTgt spid="9"/>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1" presetClass="exit" presetSubtype="0" fill="hold" nodeType="afterEffect">
                                  <p:stCondLst>
                                    <p:cond delay="0"/>
                                  </p:stCondLst>
                                  <p:childTnLst>
                                    <p:set>
                                      <p:cBhvr>
                                        <p:cTn id="17" dur="1" fill="hold">
                                          <p:stCondLst>
                                            <p:cond delay="0"/>
                                          </p:stCondLst>
                                        </p:cTn>
                                        <p:tgtEl>
                                          <p:spTgt spid="9"/>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9"/>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p:txBody>
          <a:bodyPr/>
          <a:lstStyle/>
          <a:p>
            <a:endParaRPr lang="zh-CN" altLang="en-US" smtClean="0">
              <a:ea typeface="宋体" pitchFamily="2" charset="-122"/>
            </a:endParaRPr>
          </a:p>
        </p:txBody>
      </p:sp>
      <p:sp>
        <p:nvSpPr>
          <p:cNvPr id="43011" name="内容占位符 2"/>
          <p:cNvSpPr>
            <a:spLocks noGrp="1"/>
          </p:cNvSpPr>
          <p:nvPr>
            <p:ph idx="1"/>
          </p:nvPr>
        </p:nvSpPr>
        <p:spPr/>
        <p:txBody>
          <a:bodyPr/>
          <a:lstStyle/>
          <a:p>
            <a:endParaRPr lang="zh-CN" altLang="en-US" smtClean="0">
              <a:ea typeface="宋体" pitchFamily="2" charset="-122"/>
            </a:endParaRPr>
          </a:p>
        </p:txBody>
      </p:sp>
      <p:pic>
        <p:nvPicPr>
          <p:cNvPr id="43012" name="Picture 2"/>
          <p:cNvPicPr>
            <a:picLocks noChangeAspect="1" noChangeArrowheads="1"/>
          </p:cNvPicPr>
          <p:nvPr/>
        </p:nvPicPr>
        <p:blipFill>
          <a:blip r:embed="rId3" cstate="print"/>
          <a:srcRect/>
          <a:stretch>
            <a:fillRect/>
          </a:stretch>
        </p:blipFill>
        <p:spPr bwMode="auto">
          <a:xfrm>
            <a:off x="-84138" y="0"/>
            <a:ext cx="13009563" cy="7313613"/>
          </a:xfrm>
          <a:prstGeom prst="rect">
            <a:avLst/>
          </a:prstGeom>
          <a:noFill/>
          <a:ln w="9525">
            <a:noFill/>
            <a:miter lim="800000"/>
            <a:headEnd/>
            <a:tailEnd/>
          </a:ln>
        </p:spPr>
      </p:pic>
      <p:sp>
        <p:nvSpPr>
          <p:cNvPr id="43013" name="圆角矩形 4"/>
          <p:cNvSpPr>
            <a:spLocks noChangeArrowheads="1"/>
          </p:cNvSpPr>
          <p:nvPr/>
        </p:nvSpPr>
        <p:spPr bwMode="auto">
          <a:xfrm>
            <a:off x="3714750" y="6215063"/>
            <a:ext cx="571500" cy="285750"/>
          </a:xfrm>
          <a:prstGeom prst="roundRect">
            <a:avLst>
              <a:gd name="adj" fmla="val 16667"/>
            </a:avLst>
          </a:prstGeom>
          <a:noFill/>
          <a:ln w="25400" algn="ctr">
            <a:solidFill>
              <a:schemeClr val="tx2"/>
            </a:solidFill>
            <a:round/>
            <a:headEnd/>
            <a:tailEnd/>
          </a:ln>
        </p:spPr>
        <p:txBody>
          <a:bodyPr lIns="0" tIns="0" rIns="182880" bIns="0"/>
          <a:lstStyle/>
          <a:p>
            <a:pPr>
              <a:spcBef>
                <a:spcPct val="50000"/>
              </a:spcBef>
            </a:pPr>
            <a:endParaRPr lang="zh-CN" altLang="en-US" sz="2400"/>
          </a:p>
        </p:txBody>
      </p:sp>
      <p:sp>
        <p:nvSpPr>
          <p:cNvPr id="43014" name="Slide Number Placeholder 5"/>
          <p:cNvSpPr>
            <a:spLocks noGrp="1"/>
          </p:cNvSpPr>
          <p:nvPr>
            <p:ph type="sldNum" sz="quarter" idx="11"/>
          </p:nvPr>
        </p:nvSpPr>
        <p:spPr>
          <a:noFill/>
        </p:spPr>
        <p:txBody>
          <a:bodyPr/>
          <a:lstStyle/>
          <a:p>
            <a:fld id="{A9BF6EB8-9F61-4871-A431-F14B8B8160EC}" type="slidenum">
              <a:rPr lang="en-US" altLang="en-US" smtClean="0">
                <a:latin typeface="Arial" pitchFamily="34" charset="0"/>
                <a:ea typeface="宋体" pitchFamily="2" charset="-122"/>
              </a:rPr>
              <a:pPr/>
              <a:t>84</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p:txBody>
          <a:bodyPr/>
          <a:lstStyle/>
          <a:p>
            <a:endParaRPr lang="zh-CN" altLang="en-US" smtClean="0">
              <a:ea typeface="宋体" pitchFamily="2" charset="-122"/>
            </a:endParaRPr>
          </a:p>
        </p:txBody>
      </p:sp>
      <p:sp>
        <p:nvSpPr>
          <p:cNvPr id="44035" name="内容占位符 2"/>
          <p:cNvSpPr>
            <a:spLocks noGrp="1"/>
          </p:cNvSpPr>
          <p:nvPr>
            <p:ph idx="1"/>
          </p:nvPr>
        </p:nvSpPr>
        <p:spPr/>
        <p:txBody>
          <a:bodyPr/>
          <a:lstStyle/>
          <a:p>
            <a:endParaRPr lang="zh-CN" altLang="en-US" smtClean="0">
              <a:ea typeface="宋体" pitchFamily="2" charset="-122"/>
            </a:endParaRPr>
          </a:p>
        </p:txBody>
      </p:sp>
      <p:pic>
        <p:nvPicPr>
          <p:cNvPr id="44036" name="Picture 2"/>
          <p:cNvPicPr>
            <a:picLocks noChangeAspect="1" noChangeArrowheads="1"/>
          </p:cNvPicPr>
          <p:nvPr/>
        </p:nvPicPr>
        <p:blipFill>
          <a:blip r:embed="rId3" cstate="print"/>
          <a:srcRect/>
          <a:stretch>
            <a:fillRect/>
          </a:stretch>
        </p:blipFill>
        <p:spPr bwMode="auto">
          <a:xfrm>
            <a:off x="0" y="0"/>
            <a:ext cx="13009563" cy="7313613"/>
          </a:xfrm>
          <a:prstGeom prst="rect">
            <a:avLst/>
          </a:prstGeom>
          <a:noFill/>
          <a:ln w="9525">
            <a:noFill/>
            <a:miter lim="800000"/>
            <a:headEnd/>
            <a:tailEnd/>
          </a:ln>
        </p:spPr>
      </p:pic>
      <p:sp>
        <p:nvSpPr>
          <p:cNvPr id="5" name="矩形 4"/>
          <p:cNvSpPr/>
          <p:nvPr/>
        </p:nvSpPr>
        <p:spPr>
          <a:xfrm>
            <a:off x="1979613" y="2181225"/>
            <a:ext cx="5265737" cy="22367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038" name="Slide Number Placeholder 5"/>
          <p:cNvSpPr>
            <a:spLocks noGrp="1"/>
          </p:cNvSpPr>
          <p:nvPr>
            <p:ph type="sldNum" sz="quarter" idx="11"/>
          </p:nvPr>
        </p:nvSpPr>
        <p:spPr>
          <a:noFill/>
        </p:spPr>
        <p:txBody>
          <a:bodyPr/>
          <a:lstStyle/>
          <a:p>
            <a:fld id="{CE6AFF1F-9988-4DD0-90DB-5FE86261226B}" type="slidenum">
              <a:rPr lang="en-US" altLang="en-US" smtClean="0">
                <a:latin typeface="Arial" pitchFamily="34" charset="0"/>
                <a:ea typeface="宋体" pitchFamily="2" charset="-122"/>
              </a:rPr>
              <a:pPr/>
              <a:t>85</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p:txBody>
          <a:bodyPr/>
          <a:lstStyle/>
          <a:p>
            <a:endParaRPr lang="zh-CN" altLang="en-US" smtClean="0">
              <a:ea typeface="宋体" pitchFamily="2" charset="-122"/>
            </a:endParaRPr>
          </a:p>
        </p:txBody>
      </p:sp>
      <p:sp>
        <p:nvSpPr>
          <p:cNvPr id="45059" name="内容占位符 2"/>
          <p:cNvSpPr>
            <a:spLocks noGrp="1"/>
          </p:cNvSpPr>
          <p:nvPr>
            <p:ph idx="1"/>
          </p:nvPr>
        </p:nvSpPr>
        <p:spPr/>
        <p:txBody>
          <a:bodyPr/>
          <a:lstStyle/>
          <a:p>
            <a:endParaRPr lang="zh-CN" altLang="en-US" smtClean="0">
              <a:ea typeface="宋体" pitchFamily="2" charset="-122"/>
            </a:endParaRPr>
          </a:p>
        </p:txBody>
      </p:sp>
      <p:grpSp>
        <p:nvGrpSpPr>
          <p:cNvPr id="2" name="组合 17"/>
          <p:cNvGrpSpPr>
            <a:grpSpLocks/>
          </p:cNvGrpSpPr>
          <p:nvPr/>
        </p:nvGrpSpPr>
        <p:grpSpPr bwMode="auto">
          <a:xfrm>
            <a:off x="0" y="0"/>
            <a:ext cx="13009563" cy="7313613"/>
            <a:chOff x="0" y="0"/>
            <a:chExt cx="13009563" cy="7313613"/>
          </a:xfrm>
        </p:grpSpPr>
        <p:pic>
          <p:nvPicPr>
            <p:cNvPr id="45063" name="Picture 2"/>
            <p:cNvPicPr>
              <a:picLocks noChangeAspect="1" noChangeArrowheads="1"/>
            </p:cNvPicPr>
            <p:nvPr/>
          </p:nvPicPr>
          <p:blipFill>
            <a:blip r:embed="rId3" cstate="print"/>
            <a:srcRect/>
            <a:stretch>
              <a:fillRect/>
            </a:stretch>
          </p:blipFill>
          <p:spPr bwMode="auto">
            <a:xfrm>
              <a:off x="0" y="0"/>
              <a:ext cx="13009563" cy="7313613"/>
            </a:xfrm>
            <a:prstGeom prst="rect">
              <a:avLst/>
            </a:prstGeom>
            <a:noFill/>
            <a:ln w="9525">
              <a:noFill/>
              <a:miter lim="800000"/>
              <a:headEnd/>
              <a:tailEnd/>
            </a:ln>
          </p:spPr>
        </p:pic>
        <p:grpSp>
          <p:nvGrpSpPr>
            <p:cNvPr id="3" name="组合 4"/>
            <p:cNvGrpSpPr>
              <a:grpSpLocks/>
            </p:cNvGrpSpPr>
            <p:nvPr/>
          </p:nvGrpSpPr>
          <p:grpSpPr bwMode="auto">
            <a:xfrm>
              <a:off x="0" y="275767"/>
              <a:ext cx="6330441" cy="1342017"/>
              <a:chOff x="252213" y="1035424"/>
              <a:chExt cx="4539423" cy="1021976"/>
            </a:xfrm>
          </p:grpSpPr>
          <p:cxnSp>
            <p:nvCxnSpPr>
              <p:cNvPr id="6" name="直接连接符 5"/>
              <p:cNvCxnSpPr/>
              <p:nvPr/>
            </p:nvCxnSpPr>
            <p:spPr>
              <a:xfrm>
                <a:off x="3227891" y="1049071"/>
                <a:ext cx="807099" cy="1329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52213" y="2024667"/>
                <a:ext cx="4521574" cy="3264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773787" y="1255796"/>
                <a:ext cx="4553" cy="77491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52213" y="1265467"/>
                <a:ext cx="0" cy="74952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80349" y="1250960"/>
                <a:ext cx="811652" cy="1813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3994010" y="1035773"/>
                <a:ext cx="13660" cy="20188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32445" y="1053907"/>
                <a:ext cx="12522" cy="20188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grpSp>
      <p:cxnSp>
        <p:nvCxnSpPr>
          <p:cNvPr id="16" name="直接连接符 15"/>
          <p:cNvCxnSpPr/>
          <p:nvPr/>
        </p:nvCxnSpPr>
        <p:spPr>
          <a:xfrm>
            <a:off x="0" y="542925"/>
            <a:ext cx="4219575" cy="635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5062" name="Slide Number Placeholder 14"/>
          <p:cNvSpPr>
            <a:spLocks noGrp="1"/>
          </p:cNvSpPr>
          <p:nvPr>
            <p:ph type="sldNum" sz="quarter" idx="11"/>
          </p:nvPr>
        </p:nvSpPr>
        <p:spPr>
          <a:noFill/>
        </p:spPr>
        <p:txBody>
          <a:bodyPr/>
          <a:lstStyle/>
          <a:p>
            <a:fld id="{1915A2E6-5A56-41F3-A405-03A7384CCF3B}" type="slidenum">
              <a:rPr lang="en-US" altLang="en-US" smtClean="0">
                <a:latin typeface="Arial" pitchFamily="34" charset="0"/>
                <a:ea typeface="宋体" pitchFamily="2" charset="-122"/>
              </a:rPr>
              <a:pPr/>
              <a:t>86</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p:txBody>
          <a:bodyPr/>
          <a:lstStyle/>
          <a:p>
            <a:endParaRPr lang="zh-CN" altLang="en-US" smtClean="0">
              <a:ea typeface="宋体" pitchFamily="2" charset="-122"/>
            </a:endParaRPr>
          </a:p>
        </p:txBody>
      </p:sp>
      <p:sp>
        <p:nvSpPr>
          <p:cNvPr id="46083" name="内容占位符 2"/>
          <p:cNvSpPr>
            <a:spLocks noGrp="1"/>
          </p:cNvSpPr>
          <p:nvPr>
            <p:ph idx="1"/>
          </p:nvPr>
        </p:nvSpPr>
        <p:spPr/>
        <p:txBody>
          <a:bodyPr/>
          <a:lstStyle/>
          <a:p>
            <a:endParaRPr lang="zh-CN" altLang="en-US" smtClean="0">
              <a:ea typeface="宋体" pitchFamily="2" charset="-122"/>
            </a:endParaRPr>
          </a:p>
        </p:txBody>
      </p:sp>
      <p:pic>
        <p:nvPicPr>
          <p:cNvPr id="46084" name="Picture 3"/>
          <p:cNvPicPr>
            <a:picLocks noChangeAspect="1" noChangeArrowheads="1"/>
          </p:cNvPicPr>
          <p:nvPr/>
        </p:nvPicPr>
        <p:blipFill>
          <a:blip r:embed="rId3" cstate="print"/>
          <a:srcRect/>
          <a:stretch>
            <a:fillRect/>
          </a:stretch>
        </p:blipFill>
        <p:spPr bwMode="auto">
          <a:xfrm>
            <a:off x="0" y="0"/>
            <a:ext cx="13009563" cy="7313613"/>
          </a:xfrm>
          <a:prstGeom prst="rect">
            <a:avLst/>
          </a:prstGeom>
          <a:noFill/>
          <a:ln w="9525">
            <a:noFill/>
            <a:miter lim="800000"/>
            <a:headEnd/>
            <a:tailEnd/>
          </a:ln>
        </p:spPr>
      </p:pic>
      <p:sp>
        <p:nvSpPr>
          <p:cNvPr id="46085" name="Slide Number Placeholder 4"/>
          <p:cNvSpPr>
            <a:spLocks noGrp="1"/>
          </p:cNvSpPr>
          <p:nvPr>
            <p:ph type="sldNum" sz="quarter" idx="11"/>
          </p:nvPr>
        </p:nvSpPr>
        <p:spPr>
          <a:noFill/>
        </p:spPr>
        <p:txBody>
          <a:bodyPr/>
          <a:lstStyle/>
          <a:p>
            <a:fld id="{E166F87E-CCDF-413F-A680-183A140B2C38}" type="slidenum">
              <a:rPr lang="en-US" altLang="en-US" smtClean="0">
                <a:latin typeface="Arial" pitchFamily="34" charset="0"/>
                <a:ea typeface="宋体" pitchFamily="2" charset="-122"/>
              </a:rPr>
              <a:pPr/>
              <a:t>87</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903288" y="317500"/>
            <a:ext cx="7369175" cy="836613"/>
          </a:xfrm>
        </p:spPr>
        <p:txBody>
          <a:bodyPr/>
          <a:lstStyle/>
          <a:p>
            <a:r>
              <a:rPr lang="zh-CN" altLang="en-US" smtClean="0">
                <a:latin typeface="Microsoft YaHei" pitchFamily="34" charset="-122"/>
                <a:ea typeface="Microsoft YaHei" pitchFamily="34" charset="-122"/>
              </a:rPr>
              <a:t>如何统一做格式化处理？</a:t>
            </a:r>
          </a:p>
        </p:txBody>
      </p:sp>
      <p:sp>
        <p:nvSpPr>
          <p:cNvPr id="47107" name="内容占位符 2"/>
          <p:cNvSpPr>
            <a:spLocks noGrp="1"/>
          </p:cNvSpPr>
          <p:nvPr>
            <p:ph idx="1"/>
          </p:nvPr>
        </p:nvSpPr>
        <p:spPr/>
        <p:txBody>
          <a:bodyPr/>
          <a:lstStyle/>
          <a:p>
            <a:endParaRPr lang="zh-CN" altLang="en-US" smtClean="0">
              <a:ea typeface="宋体" pitchFamily="2" charset="-122"/>
            </a:endParaRPr>
          </a:p>
        </p:txBody>
      </p:sp>
      <p:pic>
        <p:nvPicPr>
          <p:cNvPr id="47108" name="Picture 3"/>
          <p:cNvPicPr>
            <a:picLocks noChangeAspect="1" noChangeArrowheads="1"/>
          </p:cNvPicPr>
          <p:nvPr/>
        </p:nvPicPr>
        <p:blipFill>
          <a:blip r:embed="rId3" cstate="print"/>
          <a:srcRect/>
          <a:stretch>
            <a:fillRect/>
          </a:stretch>
        </p:blipFill>
        <p:spPr bwMode="auto">
          <a:xfrm>
            <a:off x="-723900" y="1509713"/>
            <a:ext cx="13009563" cy="7313612"/>
          </a:xfrm>
          <a:prstGeom prst="rect">
            <a:avLst/>
          </a:prstGeom>
          <a:noFill/>
          <a:ln w="9525">
            <a:noFill/>
            <a:miter lim="800000"/>
            <a:headEnd/>
            <a:tailEnd/>
          </a:ln>
        </p:spPr>
      </p:pic>
      <p:grpSp>
        <p:nvGrpSpPr>
          <p:cNvPr id="2" name="Group 8"/>
          <p:cNvGrpSpPr>
            <a:grpSpLocks/>
          </p:cNvGrpSpPr>
          <p:nvPr/>
        </p:nvGrpSpPr>
        <p:grpSpPr bwMode="auto">
          <a:xfrm>
            <a:off x="5786438" y="39688"/>
            <a:ext cx="3357562" cy="6818312"/>
            <a:chOff x="6605517" y="1741085"/>
            <a:chExt cx="3357349" cy="6817557"/>
          </a:xfrm>
        </p:grpSpPr>
        <p:grpSp>
          <p:nvGrpSpPr>
            <p:cNvPr id="3" name="Group 6"/>
            <p:cNvGrpSpPr>
              <a:grpSpLocks/>
            </p:cNvGrpSpPr>
            <p:nvPr/>
          </p:nvGrpSpPr>
          <p:grpSpPr bwMode="auto">
            <a:xfrm>
              <a:off x="6605517" y="1944805"/>
              <a:ext cx="3357349" cy="6613837"/>
              <a:chOff x="6605517" y="1944805"/>
              <a:chExt cx="3357349" cy="6613837"/>
            </a:xfrm>
          </p:grpSpPr>
          <p:pic>
            <p:nvPicPr>
              <p:cNvPr id="47113" name="Picture 2"/>
              <p:cNvPicPr>
                <a:picLocks noChangeAspect="1" noChangeArrowheads="1"/>
              </p:cNvPicPr>
              <p:nvPr/>
            </p:nvPicPr>
            <p:blipFill>
              <a:blip r:embed="rId4" cstate="print"/>
              <a:srcRect/>
              <a:stretch>
                <a:fillRect/>
              </a:stretch>
            </p:blipFill>
            <p:spPr bwMode="auto">
              <a:xfrm>
                <a:off x="6605517" y="1944805"/>
                <a:ext cx="3343701" cy="6613837"/>
              </a:xfrm>
              <a:prstGeom prst="rect">
                <a:avLst/>
              </a:prstGeom>
              <a:noFill/>
              <a:ln w="9525">
                <a:noFill/>
                <a:miter lim="800000"/>
                <a:headEnd/>
                <a:tailEnd/>
              </a:ln>
            </p:spPr>
          </p:pic>
          <p:sp>
            <p:nvSpPr>
              <p:cNvPr id="6" name="矩形 4"/>
              <p:cNvSpPr/>
              <p:nvPr/>
            </p:nvSpPr>
            <p:spPr>
              <a:xfrm>
                <a:off x="6646789" y="1987119"/>
                <a:ext cx="3316077" cy="65715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pic>
          <p:nvPicPr>
            <p:cNvPr id="47112" name="Picture 3"/>
            <p:cNvPicPr>
              <a:picLocks noChangeAspect="1" noChangeArrowheads="1"/>
            </p:cNvPicPr>
            <p:nvPr/>
          </p:nvPicPr>
          <p:blipFill>
            <a:blip r:embed="rId5" cstate="print"/>
            <a:srcRect/>
            <a:stretch>
              <a:fillRect/>
            </a:stretch>
          </p:blipFill>
          <p:spPr bwMode="auto">
            <a:xfrm>
              <a:off x="7477693" y="1741085"/>
              <a:ext cx="1885950" cy="209550"/>
            </a:xfrm>
            <a:prstGeom prst="rect">
              <a:avLst/>
            </a:prstGeom>
            <a:noFill/>
            <a:ln w="9525">
              <a:noFill/>
              <a:miter lim="800000"/>
              <a:headEnd/>
              <a:tailEnd/>
            </a:ln>
          </p:spPr>
        </p:pic>
      </p:grpSp>
      <p:sp>
        <p:nvSpPr>
          <p:cNvPr id="47110" name="Slide Number Placeholder 9"/>
          <p:cNvSpPr>
            <a:spLocks noGrp="1"/>
          </p:cNvSpPr>
          <p:nvPr>
            <p:ph type="sldNum" sz="quarter" idx="11"/>
          </p:nvPr>
        </p:nvSpPr>
        <p:spPr>
          <a:noFill/>
        </p:spPr>
        <p:txBody>
          <a:bodyPr/>
          <a:lstStyle/>
          <a:p>
            <a:fld id="{3185E812-824A-4705-9853-23AF400064D0}" type="slidenum">
              <a:rPr lang="en-US" altLang="en-US" smtClean="0">
                <a:latin typeface="Arial" pitchFamily="34" charset="0"/>
                <a:ea typeface="宋体" pitchFamily="2" charset="-122"/>
              </a:rPr>
              <a:pPr/>
              <a:t>88</a:t>
            </a:fld>
            <a:endParaRPr lang="en-US" altLang="en-US" smtClean="0">
              <a:latin typeface="Arial" pitchFamily="34" charset="0"/>
              <a:ea typeface="宋体"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769938" y="504825"/>
            <a:ext cx="8915400" cy="836613"/>
          </a:xfrm>
        </p:spPr>
        <p:txBody>
          <a:bodyPr/>
          <a:lstStyle/>
          <a:p>
            <a:r>
              <a:rPr lang="en-US" altLang="zh-CN" smtClean="0">
                <a:latin typeface="Microsoft YaHei" pitchFamily="34" charset="-122"/>
                <a:ea typeface="Microsoft YaHei" pitchFamily="34" charset="-122"/>
              </a:rPr>
              <a:t>Endnote</a:t>
            </a:r>
            <a:r>
              <a:rPr lang="en-US" altLang="zh-CN" baseline="30000" smtClean="0">
                <a:latin typeface="Microsoft YaHei" pitchFamily="34" charset="-122"/>
                <a:ea typeface="Microsoft YaHei" pitchFamily="34" charset="-122"/>
              </a:rPr>
              <a:t>® </a:t>
            </a:r>
            <a:r>
              <a:rPr lang="en-US" altLang="zh-CN" smtClean="0">
                <a:latin typeface="Microsoft YaHei" pitchFamily="34" charset="-122"/>
                <a:ea typeface="Microsoft YaHei" pitchFamily="34" charset="-122"/>
              </a:rPr>
              <a:t>online – </a:t>
            </a:r>
            <a:r>
              <a:rPr lang="zh-CN" altLang="en-US" smtClean="0">
                <a:latin typeface="Microsoft YaHei" pitchFamily="34" charset="-122"/>
                <a:ea typeface="Microsoft YaHei" pitchFamily="34" charset="-122"/>
              </a:rPr>
              <a:t>文献的管理和写作工具</a:t>
            </a:r>
          </a:p>
        </p:txBody>
      </p:sp>
      <p:sp>
        <p:nvSpPr>
          <p:cNvPr id="48131" name="灯片编号占位符 4"/>
          <p:cNvSpPr>
            <a:spLocks noGrp="1"/>
          </p:cNvSpPr>
          <p:nvPr>
            <p:ph type="sldNum" sz="quarter" idx="11"/>
          </p:nvPr>
        </p:nvSpPr>
        <p:spPr>
          <a:noFill/>
        </p:spPr>
        <p:txBody>
          <a:bodyPr/>
          <a:lstStyle/>
          <a:p>
            <a:fld id="{38B515B9-87B1-421C-88E4-4EAA6B94BB66}" type="slidenum">
              <a:rPr lang="en-US" altLang="en-US" smtClean="0">
                <a:latin typeface="Arial" pitchFamily="34" charset="0"/>
                <a:ea typeface="宋体" pitchFamily="2" charset="-122"/>
              </a:rPr>
              <a:pPr/>
              <a:t>89</a:t>
            </a:fld>
            <a:endParaRPr lang="en-US" altLang="en-US" smtClean="0">
              <a:latin typeface="Arial" pitchFamily="34" charset="0"/>
              <a:ea typeface="宋体" pitchFamily="2" charset="-122"/>
            </a:endParaRPr>
          </a:p>
        </p:txBody>
      </p:sp>
      <p:sp>
        <p:nvSpPr>
          <p:cNvPr id="48132" name="内容占位符 5"/>
          <p:cNvSpPr txBox="1">
            <a:spLocks/>
          </p:cNvSpPr>
          <p:nvPr/>
        </p:nvSpPr>
        <p:spPr bwMode="auto">
          <a:xfrm>
            <a:off x="971550" y="1628775"/>
            <a:ext cx="7369175" cy="4570413"/>
          </a:xfrm>
          <a:prstGeom prst="rect">
            <a:avLst/>
          </a:prstGeom>
          <a:noFill/>
          <a:ln w="9525">
            <a:noFill/>
            <a:miter lim="800000"/>
            <a:headEnd/>
            <a:tailEnd/>
          </a:ln>
        </p:spPr>
        <p:txBody>
          <a:bodyPr lIns="0" tIns="0" rIns="182880" bIns="0"/>
          <a:lstStyle/>
          <a:p>
            <a:pPr marL="228600" indent="-228600">
              <a:spcBef>
                <a:spcPct val="50000"/>
              </a:spcBef>
              <a:buClr>
                <a:schemeClr val="tx2"/>
              </a:buClr>
              <a:buFontTx/>
              <a:buChar char="•"/>
            </a:pPr>
            <a:r>
              <a:rPr lang="zh-CN" altLang="en-US" sz="2400">
                <a:latin typeface="Microsoft YaHei" pitchFamily="34" charset="-122"/>
                <a:ea typeface="Microsoft YaHei" pitchFamily="34" charset="-122"/>
              </a:rPr>
              <a:t> 与</a:t>
            </a:r>
            <a:r>
              <a:rPr lang="en-US" altLang="zh-CN" sz="2400">
                <a:latin typeface="Microsoft YaHei" pitchFamily="34" charset="-122"/>
                <a:ea typeface="Microsoft YaHei" pitchFamily="34" charset="-122"/>
              </a:rPr>
              <a:t>Microsoft Word</a:t>
            </a:r>
            <a:r>
              <a:rPr lang="zh-CN" altLang="en-US" sz="2400">
                <a:latin typeface="Microsoft YaHei" pitchFamily="34" charset="-122"/>
                <a:ea typeface="Microsoft YaHei" pitchFamily="34" charset="-122"/>
              </a:rPr>
              <a:t>自动连接</a:t>
            </a:r>
            <a:r>
              <a:rPr lang="en-US" altLang="zh-CN" sz="2400">
                <a:latin typeface="Microsoft YaHei" pitchFamily="34" charset="-122"/>
                <a:ea typeface="Microsoft YaHei" pitchFamily="34" charset="-122"/>
              </a:rPr>
              <a:t>, </a:t>
            </a:r>
            <a:r>
              <a:rPr lang="zh-CN" altLang="en-US" sz="2400">
                <a:solidFill>
                  <a:srgbClr val="FF0000"/>
                </a:solidFill>
                <a:latin typeface="Microsoft YaHei" pitchFamily="34" charset="-122"/>
                <a:ea typeface="Microsoft YaHei" pitchFamily="34" charset="-122"/>
              </a:rPr>
              <a:t>边写作边引用</a:t>
            </a:r>
          </a:p>
          <a:p>
            <a:pPr marL="628650" lvl="1" indent="-285750">
              <a:spcBef>
                <a:spcPct val="30000"/>
              </a:spcBef>
              <a:buClr>
                <a:schemeClr val="tx2"/>
              </a:buClr>
              <a:buFont typeface="Arial" pitchFamily="34" charset="0"/>
              <a:buChar char="–"/>
            </a:pPr>
            <a:r>
              <a:rPr lang="zh-CN" altLang="en-US" sz="2000">
                <a:latin typeface="Microsoft YaHei" pitchFamily="34" charset="-122"/>
                <a:ea typeface="Microsoft YaHei" pitchFamily="34" charset="-122"/>
              </a:rPr>
              <a:t> </a:t>
            </a:r>
            <a:r>
              <a:rPr lang="zh-CN" altLang="en-US" sz="2000">
                <a:solidFill>
                  <a:srgbClr val="FF0000"/>
                </a:solidFill>
                <a:latin typeface="Microsoft YaHei" pitchFamily="34" charset="-122"/>
                <a:ea typeface="Microsoft YaHei" pitchFamily="34" charset="-122"/>
              </a:rPr>
              <a:t>自动生成</a:t>
            </a:r>
            <a:r>
              <a:rPr lang="zh-CN" altLang="en-US" sz="2000">
                <a:latin typeface="Microsoft YaHei" pitchFamily="34" charset="-122"/>
                <a:ea typeface="Microsoft YaHei" pitchFamily="34" charset="-122"/>
              </a:rPr>
              <a:t>文中和文后参考文献</a:t>
            </a:r>
          </a:p>
          <a:p>
            <a:pPr marL="628650" lvl="1" indent="-285750">
              <a:spcBef>
                <a:spcPct val="30000"/>
              </a:spcBef>
              <a:buClr>
                <a:schemeClr val="tx2"/>
              </a:buClr>
              <a:buFont typeface="Arial" pitchFamily="34" charset="0"/>
              <a:buChar char="–"/>
            </a:pPr>
            <a:r>
              <a:rPr lang="zh-CN" altLang="en-US" sz="2000">
                <a:latin typeface="Microsoft YaHei" pitchFamily="34" charset="-122"/>
                <a:ea typeface="Microsoft YaHei" pitchFamily="34" charset="-122"/>
              </a:rPr>
              <a:t> 提供</a:t>
            </a:r>
            <a:r>
              <a:rPr lang="en-US" altLang="zh-CN" sz="2000">
                <a:solidFill>
                  <a:srgbClr val="FF0000"/>
                </a:solidFill>
                <a:latin typeface="Microsoft YaHei" pitchFamily="34" charset="-122"/>
                <a:ea typeface="Microsoft YaHei" pitchFamily="34" charset="-122"/>
              </a:rPr>
              <a:t>3300</a:t>
            </a:r>
            <a:r>
              <a:rPr lang="zh-CN" altLang="en-US" sz="2000">
                <a:solidFill>
                  <a:srgbClr val="FF0000"/>
                </a:solidFill>
                <a:latin typeface="Microsoft YaHei" pitchFamily="34" charset="-122"/>
                <a:ea typeface="Microsoft YaHei" pitchFamily="34" charset="-122"/>
              </a:rPr>
              <a:t>多种期刊</a:t>
            </a:r>
            <a:r>
              <a:rPr lang="zh-CN" altLang="en-US" sz="2000">
                <a:latin typeface="Microsoft YaHei" pitchFamily="34" charset="-122"/>
                <a:ea typeface="Microsoft YaHei" pitchFamily="34" charset="-122"/>
              </a:rPr>
              <a:t>的参考文献格式</a:t>
            </a:r>
          </a:p>
          <a:p>
            <a:pPr marL="228600" indent="-228600">
              <a:spcBef>
                <a:spcPct val="50000"/>
              </a:spcBef>
              <a:buClr>
                <a:schemeClr val="tx2"/>
              </a:buClr>
              <a:buFontTx/>
              <a:buChar char="•"/>
            </a:pPr>
            <a:r>
              <a:rPr lang="zh-CN" altLang="en-US" sz="2400">
                <a:latin typeface="Microsoft YaHei" pitchFamily="34" charset="-122"/>
                <a:ea typeface="Microsoft YaHei" pitchFamily="34" charset="-122"/>
              </a:rPr>
              <a:t>提高写作效率</a:t>
            </a:r>
            <a:r>
              <a:rPr lang="en-US" altLang="zh-CN" sz="2400">
                <a:latin typeface="Microsoft YaHei" pitchFamily="34" charset="-122"/>
                <a:ea typeface="Microsoft YaHei" pitchFamily="34" charset="-122"/>
              </a:rPr>
              <a:t>:</a:t>
            </a:r>
          </a:p>
          <a:p>
            <a:pPr marL="628650" lvl="1" indent="-285750">
              <a:spcBef>
                <a:spcPct val="30000"/>
              </a:spcBef>
              <a:buClr>
                <a:schemeClr val="tx2"/>
              </a:buClr>
              <a:buFont typeface="Arial" pitchFamily="34" charset="0"/>
              <a:buChar char="–"/>
            </a:pPr>
            <a:r>
              <a:rPr lang="zh-CN" altLang="en-US" sz="2000">
                <a:latin typeface="Microsoft YaHei" pitchFamily="34" charset="-122"/>
                <a:ea typeface="Microsoft YaHei" pitchFamily="34" charset="-122"/>
              </a:rPr>
              <a:t>按拟投稿期刊的格式要求自动生成参考文献</a:t>
            </a:r>
            <a:r>
              <a:rPr lang="en-US" altLang="zh-CN" sz="2000">
                <a:latin typeface="Microsoft YaHei" pitchFamily="34" charset="-122"/>
                <a:ea typeface="Microsoft YaHei" pitchFamily="34" charset="-122"/>
              </a:rPr>
              <a:t>, </a:t>
            </a:r>
            <a:r>
              <a:rPr lang="zh-CN" altLang="en-US" sz="2000">
                <a:latin typeface="Microsoft YaHei" pitchFamily="34" charset="-122"/>
                <a:ea typeface="Microsoft YaHei" pitchFamily="34" charset="-122"/>
              </a:rPr>
              <a:t>节约了大量的时间和精力</a:t>
            </a:r>
          </a:p>
          <a:p>
            <a:pPr marL="628650" lvl="1" indent="-285750">
              <a:spcBef>
                <a:spcPct val="30000"/>
              </a:spcBef>
              <a:buClr>
                <a:schemeClr val="tx2"/>
              </a:buClr>
              <a:buFont typeface="Arial" pitchFamily="34" charset="0"/>
              <a:buChar char="–"/>
            </a:pPr>
            <a:r>
              <a:rPr lang="zh-CN" altLang="en-US" sz="2000">
                <a:latin typeface="Microsoft YaHei" pitchFamily="34" charset="-122"/>
                <a:ea typeface="Microsoft YaHei" pitchFamily="34" charset="-122"/>
              </a:rPr>
              <a:t>对文章中的引用进行</a:t>
            </a:r>
            <a:r>
              <a:rPr lang="zh-CN" altLang="en-US" sz="2000">
                <a:solidFill>
                  <a:srgbClr val="FF0000"/>
                </a:solidFill>
                <a:latin typeface="Microsoft YaHei" pitchFamily="34" charset="-122"/>
                <a:ea typeface="Microsoft YaHei" pitchFamily="34" charset="-122"/>
              </a:rPr>
              <a:t>增、删、改</a:t>
            </a:r>
            <a:r>
              <a:rPr lang="zh-CN" altLang="en-US" sz="2000">
                <a:latin typeface="Microsoft YaHei" pitchFamily="34" charset="-122"/>
                <a:ea typeface="Microsoft YaHei" pitchFamily="34" charset="-122"/>
              </a:rPr>
              <a:t>以及位置调整都会</a:t>
            </a:r>
            <a:r>
              <a:rPr lang="zh-CN" altLang="en-US" sz="2000">
                <a:solidFill>
                  <a:srgbClr val="FF0000"/>
                </a:solidFill>
                <a:latin typeface="Microsoft YaHei" pitchFamily="34" charset="-122"/>
                <a:ea typeface="Microsoft YaHei" pitchFamily="34" charset="-122"/>
              </a:rPr>
              <a:t>自动重新排好序</a:t>
            </a:r>
          </a:p>
          <a:p>
            <a:pPr marL="628650" lvl="1" indent="-285750">
              <a:spcBef>
                <a:spcPct val="30000"/>
              </a:spcBef>
              <a:buClr>
                <a:schemeClr val="tx2"/>
              </a:buClr>
              <a:buFont typeface="Arial" pitchFamily="34" charset="0"/>
              <a:buChar char="–"/>
            </a:pPr>
            <a:r>
              <a:rPr lang="zh-CN" altLang="en-US" sz="2000">
                <a:latin typeface="Microsoft YaHei" pitchFamily="34" charset="-122"/>
                <a:ea typeface="Microsoft YaHei" pitchFamily="34" charset="-122"/>
              </a:rPr>
              <a:t>修改退稿</a:t>
            </a:r>
            <a:r>
              <a:rPr lang="en-US" altLang="zh-CN" sz="2000">
                <a:latin typeface="Microsoft YaHei" pitchFamily="34" charset="-122"/>
                <a:ea typeface="Microsoft YaHei" pitchFamily="34" charset="-122"/>
              </a:rPr>
              <a:t>, </a:t>
            </a:r>
            <a:r>
              <a:rPr lang="zh-CN" altLang="en-US" sz="2000">
                <a:latin typeface="Microsoft YaHei" pitchFamily="34" charset="-122"/>
                <a:ea typeface="Microsoft YaHei" pitchFamily="34" charset="-122"/>
              </a:rPr>
              <a:t>准备另投它刊时</a:t>
            </a:r>
            <a:r>
              <a:rPr lang="en-US" altLang="zh-CN" sz="2000">
                <a:latin typeface="Microsoft YaHei" pitchFamily="34" charset="-122"/>
                <a:ea typeface="Microsoft YaHei" pitchFamily="34" charset="-122"/>
              </a:rPr>
              <a:t>, </a:t>
            </a:r>
            <a:r>
              <a:rPr lang="zh-CN" altLang="en-US" sz="2000">
                <a:solidFill>
                  <a:srgbClr val="FF0000"/>
                </a:solidFill>
                <a:latin typeface="Microsoft YaHei" pitchFamily="34" charset="-122"/>
                <a:ea typeface="Microsoft YaHei" pitchFamily="34" charset="-122"/>
              </a:rPr>
              <a:t>瞬间调整参考文献格式</a:t>
            </a:r>
          </a:p>
          <a:p>
            <a:pPr marL="228600" indent="-228600">
              <a:spcBef>
                <a:spcPct val="50000"/>
              </a:spcBef>
              <a:buClr>
                <a:schemeClr val="tx2"/>
              </a:buClr>
              <a:buFontTx/>
              <a:buChar char="•"/>
            </a:pPr>
            <a:endParaRPr lang="zh-CN" altLang="en-US" sz="2400">
              <a:ea typeface="SimHei" pitchFamily="49" charset="-122"/>
            </a:endParaRPr>
          </a:p>
        </p:txBody>
      </p:sp>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1086" y="2032000"/>
            <a:ext cx="2734645" cy="1219200"/>
          </a:xfrm>
          <a:prstGeom prst="rect">
            <a:avLst/>
          </a:prstGeom>
          <a:solidFill>
            <a:srgbClr val="00B050">
              <a:alpha val="31000"/>
            </a:srgbClr>
          </a:solidFill>
          <a:ln w="9525">
            <a:solidFill>
              <a:schemeClr val="bg2">
                <a:lumMod val="20000"/>
                <a:lumOff val="80000"/>
              </a:schemeClr>
            </a:solidFill>
            <a:miter lim="800000"/>
            <a:headEnd/>
            <a:tailEnd/>
          </a:ln>
          <a:effectLst/>
        </p:spPr>
        <p:txBody>
          <a:bodyPr wrap="none" anchor="ctr"/>
          <a:lstStyle/>
          <a:p>
            <a:endParaRPr lang="en-US">
              <a:solidFill>
                <a:schemeClr val="tx1"/>
              </a:solidFill>
              <a:latin typeface="Arial" charset="0"/>
            </a:endParaRPr>
          </a:p>
        </p:txBody>
      </p:sp>
      <p:sp>
        <p:nvSpPr>
          <p:cNvPr id="19" name="Rectangle 18"/>
          <p:cNvSpPr/>
          <p:nvPr/>
        </p:nvSpPr>
        <p:spPr>
          <a:xfrm>
            <a:off x="4345731" y="2036762"/>
            <a:ext cx="2734645" cy="1219200"/>
          </a:xfrm>
          <a:prstGeom prst="rect">
            <a:avLst/>
          </a:prstGeom>
          <a:solidFill>
            <a:schemeClr val="accent2">
              <a:lumMod val="40000"/>
              <a:lumOff val="60000"/>
              <a:alpha val="53000"/>
            </a:scheme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5" name="Rectangle 24"/>
          <p:cNvSpPr/>
          <p:nvPr/>
        </p:nvSpPr>
        <p:spPr>
          <a:xfrm>
            <a:off x="1611086" y="3251199"/>
            <a:ext cx="2734645" cy="1219200"/>
          </a:xfrm>
          <a:prstGeom prst="rect">
            <a:avLst/>
          </a:prstGeom>
          <a:solidFill>
            <a:schemeClr val="tx2">
              <a:lumMod val="60000"/>
              <a:lumOff val="40000"/>
              <a:alpha val="60000"/>
            </a:scheme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6" name="Rectangle 25"/>
          <p:cNvSpPr/>
          <p:nvPr/>
        </p:nvSpPr>
        <p:spPr>
          <a:xfrm>
            <a:off x="4340967" y="3251199"/>
            <a:ext cx="2734645" cy="1219200"/>
          </a:xfrm>
          <a:prstGeom prst="rect">
            <a:avLst/>
          </a:prstGeom>
          <a:solidFill>
            <a:srgbClr val="78A22F">
              <a:alpha val="61000"/>
            </a:srgbClr>
          </a:solidFill>
          <a:ln w="9525">
            <a:solidFill>
              <a:schemeClr val="bg2">
                <a:lumMod val="40000"/>
                <a:lumOff val="60000"/>
              </a:schemeClr>
            </a:solidFill>
            <a:miter lim="800000"/>
            <a:headEnd/>
            <a:tailEnd/>
          </a:ln>
          <a:effectLst/>
        </p:spPr>
        <p:txBody>
          <a:bodyPr wrap="none" anchor="ctr"/>
          <a:lstStyle/>
          <a:p>
            <a:endParaRPr lang="en-US">
              <a:solidFill>
                <a:schemeClr val="tx1"/>
              </a:solidFill>
              <a:latin typeface="Arial" charset="0"/>
            </a:endParaRPr>
          </a:p>
        </p:txBody>
      </p:sp>
      <p:sp>
        <p:nvSpPr>
          <p:cNvPr id="27" name="TextBox 26"/>
          <p:cNvSpPr txBox="1"/>
          <p:nvPr/>
        </p:nvSpPr>
        <p:spPr>
          <a:xfrm>
            <a:off x="2358361" y="2353974"/>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检索</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5203924" y="2375562"/>
            <a:ext cx="1280610" cy="584775"/>
          </a:xfrm>
          <a:prstGeom prst="rect">
            <a:avLst/>
          </a:prstGeom>
          <a:noFill/>
        </p:spPr>
        <p:txBody>
          <a:bodyPr wrap="squar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分析</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210351" y="3495260"/>
            <a:ext cx="1005403" cy="584775"/>
          </a:xfrm>
          <a:prstGeom prst="rect">
            <a:avLst/>
          </a:prstGeom>
          <a:noFill/>
        </p:spPr>
        <p:txBody>
          <a:bodyPr wrap="none" rtlCol="0">
            <a:spAutoFit/>
          </a:bodyPr>
          <a:lstStyle/>
          <a:p>
            <a:r>
              <a:rPr lang="zh-CN" altLang="en-US" sz="3200" dirty="0" smtClean="0">
                <a:solidFill>
                  <a:schemeClr val="accent1">
                    <a:lumMod val="75000"/>
                  </a:schemeClr>
                </a:solidFill>
                <a:latin typeface="Arial Unicode MS" pitchFamily="34" charset="-122"/>
                <a:ea typeface="Arial Unicode MS" pitchFamily="34" charset="-122"/>
                <a:cs typeface="Arial Unicode MS" pitchFamily="34" charset="-122"/>
              </a:rPr>
              <a:t>写作</a:t>
            </a:r>
            <a:endParaRPr lang="zh-CN" altLang="en-US" sz="32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2410411" y="3561785"/>
            <a:ext cx="902811" cy="523220"/>
          </a:xfrm>
          <a:prstGeom prst="rect">
            <a:avLst/>
          </a:prstGeom>
          <a:noFill/>
        </p:spPr>
        <p:txBody>
          <a:bodyPr wrap="none" rtlCol="0">
            <a:spAutoFit/>
          </a:bodyPr>
          <a:lstStyle/>
          <a:p>
            <a:r>
              <a:rPr lang="zh-CN" altLang="en-US" sz="2800" dirty="0" smtClean="0">
                <a:solidFill>
                  <a:schemeClr val="accent1">
                    <a:lumMod val="75000"/>
                  </a:schemeClr>
                </a:solidFill>
                <a:latin typeface="Arial Unicode MS" pitchFamily="34" charset="-122"/>
                <a:ea typeface="Arial Unicode MS" pitchFamily="34" charset="-122"/>
                <a:cs typeface="Arial Unicode MS" pitchFamily="34" charset="-122"/>
              </a:rPr>
              <a:t>投稿</a:t>
            </a:r>
            <a:endParaRPr lang="zh-CN" altLang="en-US" sz="2800" dirty="0">
              <a:solidFill>
                <a:schemeClr val="accent1">
                  <a:lumMod val="75000"/>
                </a:schemeClr>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287694" y="564885"/>
            <a:ext cx="8580540" cy="584775"/>
          </a:xfrm>
          <a:prstGeom prst="rect">
            <a:avLst/>
          </a:prstGeom>
          <a:solidFill>
            <a:srgbClr val="003399"/>
          </a:solidFill>
        </p:spPr>
        <p:txBody>
          <a:bodyPr wrap="square" rtlCol="0">
            <a:spAutoFit/>
          </a:bodyPr>
          <a:lstStyle/>
          <a:p>
            <a:pPr marL="0" lvl="1" algn="ctr"/>
            <a:r>
              <a:rPr lang="zh-CN" altLang="en-US" sz="3200" dirty="0" smtClean="0">
                <a:solidFill>
                  <a:schemeClr val="bg1"/>
                </a:solidFill>
                <a:latin typeface="Arial Unicode MS" pitchFamily="34" charset="-122"/>
                <a:ea typeface="Arial Unicode MS" pitchFamily="34" charset="-122"/>
                <a:cs typeface="Arial Unicode MS" pitchFamily="34" charset="-122"/>
              </a:rPr>
              <a:t>如何利用</a:t>
            </a:r>
            <a:r>
              <a:rPr lang="en-US" altLang="zh-CN" sz="3200" dirty="0" smtClean="0">
                <a:solidFill>
                  <a:schemeClr val="bg1"/>
                </a:solidFill>
                <a:latin typeface="Arial Unicode MS" pitchFamily="34" charset="-122"/>
                <a:ea typeface="Arial Unicode MS" pitchFamily="34" charset="-122"/>
                <a:cs typeface="Arial Unicode MS" pitchFamily="34" charset="-122"/>
              </a:rPr>
              <a:t>Web of Science</a:t>
            </a:r>
            <a:r>
              <a:rPr lang="zh-CN" altLang="en-US" sz="3200" dirty="0" smtClean="0">
                <a:solidFill>
                  <a:schemeClr val="bg1"/>
                </a:solidFill>
                <a:latin typeface="Arial Unicode MS" pitchFamily="34" charset="-122"/>
                <a:ea typeface="Arial Unicode MS" pitchFamily="34" charset="-122"/>
                <a:cs typeface="Arial Unicode MS" pitchFamily="34" charset="-122"/>
              </a:rPr>
              <a:t>核心合集</a:t>
            </a:r>
            <a:r>
              <a:rPr lang="zh-CN" altLang="zh-CN" sz="3200" dirty="0" smtClean="0">
                <a:solidFill>
                  <a:schemeClr val="bg1"/>
                </a:solidFill>
                <a:latin typeface="Arial Unicode MS" pitchFamily="34" charset="-122"/>
                <a:ea typeface="Arial Unicode MS" pitchFamily="34" charset="-122"/>
                <a:cs typeface="Arial Unicode MS" pitchFamily="34" charset="-122"/>
              </a:rPr>
              <a:t>为科研服务</a:t>
            </a:r>
            <a:r>
              <a:rPr lang="en-US" altLang="zh-CN" sz="3200" dirty="0" smtClean="0">
                <a:solidFill>
                  <a:schemeClr val="bg1"/>
                </a:solidFill>
                <a:latin typeface="Arial Unicode MS" pitchFamily="34" charset="-122"/>
                <a:ea typeface="Arial Unicode MS" pitchFamily="34" charset="-122"/>
                <a:cs typeface="Arial Unicode MS" pitchFamily="34" charset="-122"/>
              </a:rPr>
              <a:t>?</a:t>
            </a:r>
            <a:endParaRPr lang="zh-CN" altLang="en-US" sz="3200" dirty="0" smtClean="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 xmlns:p14="http://schemas.microsoft.com/office/powerpoint/2010/main" val="950573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P spid="25" grpId="0" animBg="1"/>
      <p:bldP spid="26" grpId="0" animBg="1"/>
      <p:bldP spid="27" grpId="0"/>
      <p:bldP spid="28" grpId="0"/>
      <p:bldP spid="29" grpId="0"/>
      <p:bldP spid="3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endParaRPr lang="en-US" smtClean="0"/>
          </a:p>
        </p:txBody>
      </p:sp>
      <p:sp>
        <p:nvSpPr>
          <p:cNvPr id="110595" name="Content Placeholder 2"/>
          <p:cNvSpPr>
            <a:spLocks noGrp="1"/>
          </p:cNvSpPr>
          <p:nvPr>
            <p:ph idx="1"/>
          </p:nvPr>
        </p:nvSpPr>
        <p:spPr/>
        <p:txBody>
          <a:bodyPr/>
          <a:lstStyle/>
          <a:p>
            <a:endParaRPr lang="en-US" smtClean="0"/>
          </a:p>
        </p:txBody>
      </p:sp>
      <p:pic>
        <p:nvPicPr>
          <p:cNvPr id="110596" name="Picture 3" descr="大讲堂.jpg"/>
          <p:cNvPicPr>
            <a:picLocks noChangeAspect="1"/>
          </p:cNvPicPr>
          <p:nvPr/>
        </p:nvPicPr>
        <p:blipFill>
          <a:blip r:embed="rId2" cstate="print"/>
          <a:srcRect/>
          <a:stretch>
            <a:fillRect/>
          </a:stretch>
        </p:blipFill>
        <p:spPr bwMode="auto">
          <a:xfrm>
            <a:off x="0" y="404813"/>
            <a:ext cx="9144000" cy="4895850"/>
          </a:xfrm>
          <a:prstGeom prst="rect">
            <a:avLst/>
          </a:prstGeom>
          <a:noFill/>
          <a:ln w="9525">
            <a:noFill/>
            <a:miter lim="800000"/>
            <a:headEnd/>
            <a:tailEnd/>
          </a:ln>
        </p:spPr>
      </p:pic>
      <p:grpSp>
        <p:nvGrpSpPr>
          <p:cNvPr id="2" name="Group 6"/>
          <p:cNvGrpSpPr>
            <a:grpSpLocks/>
          </p:cNvGrpSpPr>
          <p:nvPr/>
        </p:nvGrpSpPr>
        <p:grpSpPr bwMode="auto">
          <a:xfrm>
            <a:off x="2085521" y="0"/>
            <a:ext cx="6551613" cy="720725"/>
            <a:chOff x="2123728" y="1052735"/>
            <a:chExt cx="6552046" cy="720081"/>
          </a:xfrm>
        </p:grpSpPr>
        <p:pic>
          <p:nvPicPr>
            <p:cNvPr id="110605" name="图片 9"/>
            <p:cNvPicPr>
              <a:picLocks noChangeAspect="1"/>
            </p:cNvPicPr>
            <p:nvPr/>
          </p:nvPicPr>
          <p:blipFill>
            <a:blip r:embed="rId3" cstate="print"/>
            <a:srcRect/>
            <a:stretch>
              <a:fillRect/>
            </a:stretch>
          </p:blipFill>
          <p:spPr bwMode="auto">
            <a:xfrm>
              <a:off x="2123728" y="1052735"/>
              <a:ext cx="6552046" cy="720081"/>
            </a:xfrm>
            <a:prstGeom prst="rect">
              <a:avLst/>
            </a:prstGeom>
            <a:noFill/>
            <a:ln w="9525">
              <a:noFill/>
              <a:miter lim="800000"/>
              <a:headEnd/>
              <a:tailEnd/>
            </a:ln>
          </p:spPr>
        </p:pic>
        <p:sp>
          <p:nvSpPr>
            <p:cNvPr id="7" name="Rectangle 6"/>
            <p:cNvSpPr/>
            <p:nvPr/>
          </p:nvSpPr>
          <p:spPr>
            <a:xfrm>
              <a:off x="2339642" y="1197069"/>
              <a:ext cx="6264689" cy="369556"/>
            </a:xfrm>
            <a:prstGeom prst="rect">
              <a:avLst/>
            </a:prstGeom>
          </p:spPr>
          <p:txBody>
            <a:bodyPr>
              <a:spAutoFit/>
            </a:bodyPr>
            <a:lstStyle/>
            <a:p>
              <a:r>
                <a:rPr lang="zh-CN" altLang="en-US" b="1">
                  <a:solidFill>
                    <a:srgbClr val="FFFF00"/>
                  </a:solidFill>
                  <a:effectLst>
                    <a:outerShdw blurRad="38100" dist="38100" dir="2700000" algn="tl">
                      <a:srgbClr val="C0C0C0"/>
                    </a:outerShdw>
                  </a:effectLst>
                  <a:latin typeface="Arial Unicode MS" pitchFamily="34" charset="-122"/>
                  <a:ea typeface="Arial Unicode MS" pitchFamily="34" charset="-122"/>
                  <a:cs typeface="Arial Unicode MS" pitchFamily="34" charset="-122"/>
                </a:rPr>
                <a:t>学习资源，网址</a:t>
              </a:r>
              <a:r>
                <a:rPr lang="en-US" altLang="zh-CN" b="1">
                  <a:solidFill>
                    <a:srgbClr val="FFFF00"/>
                  </a:solidFill>
                  <a:effectLst>
                    <a:outerShdw blurRad="38100" dist="38100" dir="2700000" algn="tl">
                      <a:srgbClr val="C0C0C0"/>
                    </a:outerShdw>
                  </a:effectLst>
                  <a:latin typeface="Arial Unicode MS" pitchFamily="34" charset="-122"/>
                  <a:ea typeface="Arial Unicode MS" pitchFamily="34" charset="-122"/>
                  <a:cs typeface="Arial Unicode MS" pitchFamily="34" charset="-122"/>
                </a:rPr>
                <a:t>http://ip-science.thomsonreuters.com.cn/ </a:t>
              </a:r>
              <a:endParaRPr lang="zh-CN" altLang="en-US" b="1">
                <a:solidFill>
                  <a:srgbClr val="FFFF00"/>
                </a:solidFill>
                <a:effectLst>
                  <a:outerShdw blurRad="38100" dist="38100" dir="2700000" algn="tl">
                    <a:srgbClr val="C0C0C0"/>
                  </a:outerShdw>
                </a:effectLst>
                <a:latin typeface="Arial Unicode MS" pitchFamily="34" charset="-122"/>
                <a:ea typeface="Arial Unicode MS" pitchFamily="34" charset="-122"/>
                <a:cs typeface="Arial Unicode MS" pitchFamily="34" charset="-122"/>
              </a:endParaRPr>
            </a:p>
          </p:txBody>
        </p:sp>
      </p:grpSp>
      <p:pic>
        <p:nvPicPr>
          <p:cNvPr id="8" name="Picture 2"/>
          <p:cNvPicPr>
            <a:picLocks noChangeAspect="1" noChangeArrowheads="1"/>
          </p:cNvPicPr>
          <p:nvPr/>
        </p:nvPicPr>
        <p:blipFill>
          <a:blip r:embed="rId4" cstate="print"/>
          <a:srcRect/>
          <a:stretch>
            <a:fillRect/>
          </a:stretch>
        </p:blipFill>
        <p:spPr bwMode="auto">
          <a:xfrm>
            <a:off x="2051050" y="1700213"/>
            <a:ext cx="3960813" cy="14652625"/>
          </a:xfrm>
          <a:prstGeom prst="rect">
            <a:avLst/>
          </a:prstGeom>
          <a:ln>
            <a:noFill/>
          </a:ln>
          <a:effectLst>
            <a:outerShdw blurRad="292100" dist="139700" dir="2700000" algn="tl" rotWithShape="0">
              <a:srgbClr val="333333">
                <a:alpha val="65000"/>
              </a:srgbClr>
            </a:outerShdw>
          </a:effectLst>
        </p:spPr>
      </p:pic>
      <p:sp>
        <p:nvSpPr>
          <p:cNvPr id="9" name="圆角矩形 21"/>
          <p:cNvSpPr>
            <a:spLocks noChangeArrowheads="1"/>
          </p:cNvSpPr>
          <p:nvPr/>
        </p:nvSpPr>
        <p:spPr bwMode="auto">
          <a:xfrm>
            <a:off x="6588125" y="4221163"/>
            <a:ext cx="1871663" cy="1079500"/>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sp>
        <p:nvSpPr>
          <p:cNvPr id="10" name="TextBox 9"/>
          <p:cNvSpPr txBox="1">
            <a:spLocks noChangeArrowheads="1"/>
          </p:cNvSpPr>
          <p:nvPr/>
        </p:nvSpPr>
        <p:spPr bwMode="auto">
          <a:xfrm>
            <a:off x="4067175" y="1989138"/>
            <a:ext cx="1785938" cy="584200"/>
          </a:xfrm>
          <a:prstGeom prst="rect">
            <a:avLst/>
          </a:prstGeom>
          <a:solidFill>
            <a:srgbClr val="FFFF00"/>
          </a:solidFill>
          <a:ln w="9525">
            <a:noFill/>
            <a:miter lim="800000"/>
            <a:headEnd/>
            <a:tailEnd/>
          </a:ln>
        </p:spPr>
        <p:txBody>
          <a:bodyPr>
            <a:spAutoFit/>
          </a:bodyPr>
          <a:lstStyle/>
          <a:p>
            <a:r>
              <a:rPr lang="zh-CN" altLang="en-US" sz="1600" b="1">
                <a:solidFill>
                  <a:srgbClr val="EA8032"/>
                </a:solidFill>
                <a:latin typeface="Arial Unicode MS" pitchFamily="34" charset="-122"/>
                <a:ea typeface="Arial Unicode MS" pitchFamily="34" charset="-122"/>
                <a:cs typeface="Arial Unicode MS" pitchFamily="34" charset="-122"/>
              </a:rPr>
              <a:t>汤森路透所有数据库的使用课件</a:t>
            </a:r>
          </a:p>
        </p:txBody>
      </p:sp>
      <p:sp>
        <p:nvSpPr>
          <p:cNvPr id="11" name="圆角矩形 21"/>
          <p:cNvSpPr>
            <a:spLocks noChangeArrowheads="1"/>
          </p:cNvSpPr>
          <p:nvPr/>
        </p:nvSpPr>
        <p:spPr bwMode="auto">
          <a:xfrm>
            <a:off x="611188" y="4437063"/>
            <a:ext cx="865187" cy="287337"/>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sp>
        <p:nvSpPr>
          <p:cNvPr id="12" name="Right Arrow 11"/>
          <p:cNvSpPr/>
          <p:nvPr/>
        </p:nvSpPr>
        <p:spPr bwMode="auto">
          <a:xfrm>
            <a:off x="1547664" y="4437112"/>
            <a:ext cx="360040" cy="216024"/>
          </a:xfrm>
          <a:prstGeom prst="rightArrow">
            <a:avLst/>
          </a:prstGeom>
          <a:solidFill>
            <a:schemeClr val="tx2"/>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tIns="0" rIns="182880" bIns="0"/>
          <a:lstStyle/>
          <a:p>
            <a:pPr>
              <a:spcBef>
                <a:spcPct val="50000"/>
              </a:spcBef>
              <a:defRPr/>
            </a:pPr>
            <a:endParaRPr lang="en-US" sz="2400">
              <a:latin typeface="Arial" charset="0"/>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out)">
                                      <p:cBhvr>
                                        <p:cTn id="17" dur="500"/>
                                        <p:tgtEl>
                                          <p:spTgt spid="8"/>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 presetClass="exit" presetSubtype="16" fill="hold" nodeType="clickEffect">
                                  <p:stCondLst>
                                    <p:cond delay="0"/>
                                  </p:stCondLst>
                                  <p:childTnLst>
                                    <p:animEffect transition="out" filter="box(in)">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1000"/>
                                        <p:tgtEl>
                                          <p:spTgt spid="10"/>
                                        </p:tgtEl>
                                      </p:cBhvr>
                                    </p:animEffect>
                                    <p:set>
                                      <p:cBhvr>
                                        <p:cTn id="27" dur="1" fill="hold">
                                          <p:stCondLst>
                                            <p:cond delay="9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amond(in)">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endParaRPr lang="en-US" smtClean="0"/>
          </a:p>
        </p:txBody>
      </p:sp>
      <p:sp>
        <p:nvSpPr>
          <p:cNvPr id="111619" name="Content Placeholder 2"/>
          <p:cNvSpPr>
            <a:spLocks noGrp="1"/>
          </p:cNvSpPr>
          <p:nvPr>
            <p:ph idx="1"/>
          </p:nvPr>
        </p:nvSpPr>
        <p:spPr/>
        <p:txBody>
          <a:bodyPr/>
          <a:lstStyle/>
          <a:p>
            <a:endParaRPr lang="en-US" smtClean="0"/>
          </a:p>
        </p:txBody>
      </p:sp>
      <p:pic>
        <p:nvPicPr>
          <p:cNvPr id="219138" name="Picture 2"/>
          <p:cNvPicPr>
            <a:picLocks noChangeAspect="1" noChangeArrowheads="1"/>
          </p:cNvPicPr>
          <p:nvPr/>
        </p:nvPicPr>
        <p:blipFill>
          <a:blip r:embed="rId2" cstate="print"/>
          <a:srcRect/>
          <a:stretch>
            <a:fillRect/>
          </a:stretch>
        </p:blipFill>
        <p:spPr bwMode="auto">
          <a:xfrm>
            <a:off x="0" y="0"/>
            <a:ext cx="9455150" cy="10729913"/>
          </a:xfrm>
          <a:prstGeom prst="rect">
            <a:avLst/>
          </a:prstGeom>
          <a:noFill/>
          <a:ln w="9525">
            <a:noFill/>
            <a:miter lim="800000"/>
            <a:headEnd/>
            <a:tailEnd/>
          </a:ln>
        </p:spPr>
      </p:pic>
      <p:sp>
        <p:nvSpPr>
          <p:cNvPr id="8" name="圆角矩形 21"/>
          <p:cNvSpPr>
            <a:spLocks noChangeArrowheads="1"/>
          </p:cNvSpPr>
          <p:nvPr/>
        </p:nvSpPr>
        <p:spPr bwMode="auto">
          <a:xfrm>
            <a:off x="2700338" y="2420938"/>
            <a:ext cx="5903912" cy="4752975"/>
          </a:xfrm>
          <a:prstGeom prst="roundRect">
            <a:avLst>
              <a:gd name="adj" fmla="val 16667"/>
            </a:avLst>
          </a:prstGeom>
          <a:noFill/>
          <a:ln w="25400" algn="ctr">
            <a:solidFill>
              <a:srgbClr val="FF6600"/>
            </a:solidFill>
            <a:round/>
            <a:headEnd/>
            <a:tailEnd/>
          </a:ln>
        </p:spPr>
        <p:txBody>
          <a:bodyPr lIns="0" tIns="0" rIns="182880" bIns="0"/>
          <a:lstStyle/>
          <a:p>
            <a:pPr>
              <a:spcBef>
                <a:spcPct val="50000"/>
              </a:spcBef>
            </a:pPr>
            <a:endParaRPr lang="zh-CN" altLang="en-US" sz="2400"/>
          </a:p>
        </p:txBody>
      </p:sp>
      <p:pic>
        <p:nvPicPr>
          <p:cNvPr id="111622" name="图片 8"/>
          <p:cNvPicPr>
            <a:picLocks noChangeAspect="1"/>
          </p:cNvPicPr>
          <p:nvPr/>
        </p:nvPicPr>
        <p:blipFill>
          <a:blip r:embed="rId3" cstate="print"/>
          <a:srcRect/>
          <a:stretch>
            <a:fillRect/>
          </a:stretch>
        </p:blipFill>
        <p:spPr bwMode="auto">
          <a:xfrm>
            <a:off x="0" y="333375"/>
            <a:ext cx="9324975" cy="1366838"/>
          </a:xfrm>
          <a:prstGeom prst="rect">
            <a:avLst/>
          </a:prstGeom>
          <a:noFill/>
          <a:ln w="9525">
            <a:noFill/>
            <a:miter lim="800000"/>
            <a:headEnd/>
            <a:tailEnd/>
          </a:ln>
        </p:spPr>
      </p:pic>
      <p:sp>
        <p:nvSpPr>
          <p:cNvPr id="111623" name="Rectangle 6"/>
          <p:cNvSpPr>
            <a:spLocks noChangeArrowheads="1"/>
          </p:cNvSpPr>
          <p:nvPr/>
        </p:nvSpPr>
        <p:spPr bwMode="auto">
          <a:xfrm>
            <a:off x="323850" y="333375"/>
            <a:ext cx="8820150" cy="1200150"/>
          </a:xfrm>
          <a:prstGeom prst="rect">
            <a:avLst/>
          </a:prstGeom>
          <a:noFill/>
          <a:ln w="9525">
            <a:noFill/>
            <a:miter lim="800000"/>
            <a:headEnd/>
            <a:tailEnd/>
          </a:ln>
        </p:spPr>
        <p:txBody>
          <a:bodyPr>
            <a:spAutoFit/>
          </a:bodyPr>
          <a:lstStyle/>
          <a:p>
            <a:pPr algn="ctr"/>
            <a:r>
              <a:rPr lang="en-US" altLang="zh-CN" b="1" u="sng" dirty="0">
                <a:solidFill>
                  <a:srgbClr val="FFFF00"/>
                </a:solidFill>
                <a:latin typeface="Arial Unicode MS" pitchFamily="34" charset="-122"/>
                <a:ea typeface="Arial Unicode MS" pitchFamily="34" charset="-122"/>
                <a:cs typeface="Arial Unicode MS" pitchFamily="34" charset="-122"/>
              </a:rPr>
              <a:t>WOS</a:t>
            </a:r>
            <a:r>
              <a:rPr lang="zh-CN" altLang="en-US" b="1" u="sng" dirty="0">
                <a:solidFill>
                  <a:srgbClr val="FFFF00"/>
                </a:solidFill>
                <a:latin typeface="Arial Unicode MS" pitchFamily="34" charset="-122"/>
                <a:ea typeface="Arial Unicode MS" pitchFamily="34" charset="-122"/>
                <a:cs typeface="Arial Unicode MS" pitchFamily="34" charset="-122"/>
              </a:rPr>
              <a:t>在线大讲堂</a:t>
            </a:r>
            <a:r>
              <a:rPr lang="en-US" altLang="zh-CN" b="1" u="sng" dirty="0">
                <a:solidFill>
                  <a:srgbClr val="FFFF00"/>
                </a:solidFill>
                <a:latin typeface="Arial Unicode MS" pitchFamily="34" charset="-122"/>
                <a:ea typeface="Arial Unicode MS" pitchFamily="34" charset="-122"/>
                <a:cs typeface="Arial Unicode MS" pitchFamily="34" charset="-122"/>
              </a:rPr>
              <a:t>——2015</a:t>
            </a:r>
            <a:r>
              <a:rPr lang="zh-CN" altLang="en-US" b="1" u="sng" dirty="0">
                <a:solidFill>
                  <a:srgbClr val="FFFF00"/>
                </a:solidFill>
                <a:latin typeface="Arial Unicode MS" pitchFamily="34" charset="-122"/>
                <a:ea typeface="Arial Unicode MS" pitchFamily="34" charset="-122"/>
                <a:cs typeface="Arial Unicode MS" pitchFamily="34" charset="-122"/>
              </a:rPr>
              <a:t>春季课程</a:t>
            </a:r>
            <a:endParaRPr lang="en-US" altLang="zh-CN" b="1" u="sng" dirty="0">
              <a:solidFill>
                <a:srgbClr val="FFFF00"/>
              </a:solidFill>
              <a:latin typeface="Arial Unicode MS" pitchFamily="34" charset="-122"/>
              <a:ea typeface="Arial Unicode MS" pitchFamily="34" charset="-122"/>
              <a:cs typeface="Arial Unicode MS" pitchFamily="34" charset="-122"/>
            </a:endParaRPr>
          </a:p>
          <a:p>
            <a:pPr algn="ctr"/>
            <a:r>
              <a:rPr lang="zh-CN" altLang="en-US" b="1" u="sng" dirty="0">
                <a:solidFill>
                  <a:srgbClr val="FFFF00"/>
                </a:solidFill>
                <a:latin typeface="Arial Unicode MS" pitchFamily="34" charset="-122"/>
                <a:ea typeface="Arial Unicode MS" pitchFamily="34" charset="-122"/>
                <a:cs typeface="Arial Unicode MS" pitchFamily="34" charset="-122"/>
              </a:rPr>
              <a:t>科研及研发人员专场</a:t>
            </a:r>
            <a:r>
              <a:rPr lang="en-US" altLang="zh-CN" b="1" u="sng" dirty="0">
                <a:solidFill>
                  <a:srgbClr val="FFFF00"/>
                </a:solidFill>
                <a:latin typeface="Arial Unicode MS" pitchFamily="34" charset="-122"/>
                <a:ea typeface="Arial Unicode MS" pitchFamily="34" charset="-122"/>
                <a:cs typeface="Arial Unicode MS" pitchFamily="34" charset="-122"/>
              </a:rPr>
              <a:t>: 2015</a:t>
            </a:r>
            <a:r>
              <a:rPr lang="zh-CN" altLang="en-US" b="1" u="sng" dirty="0">
                <a:solidFill>
                  <a:srgbClr val="FFFF00"/>
                </a:solidFill>
                <a:latin typeface="Arial Unicode MS" pitchFamily="34" charset="-122"/>
                <a:ea typeface="Arial Unicode MS" pitchFamily="34" charset="-122"/>
                <a:cs typeface="Arial Unicode MS" pitchFamily="34" charset="-122"/>
              </a:rPr>
              <a:t>年</a:t>
            </a:r>
            <a:r>
              <a:rPr lang="en-US" altLang="zh-CN" b="1" u="sng" dirty="0">
                <a:solidFill>
                  <a:srgbClr val="FFFF00"/>
                </a:solidFill>
                <a:latin typeface="Arial Unicode MS" pitchFamily="34" charset="-122"/>
                <a:ea typeface="Arial Unicode MS" pitchFamily="34" charset="-122"/>
                <a:cs typeface="Arial Unicode MS" pitchFamily="34" charset="-122"/>
              </a:rPr>
              <a:t>4</a:t>
            </a:r>
            <a:r>
              <a:rPr lang="zh-CN" altLang="en-US" b="1" u="sng" dirty="0">
                <a:solidFill>
                  <a:srgbClr val="FFFF00"/>
                </a:solidFill>
                <a:latin typeface="Arial Unicode MS" pitchFamily="34" charset="-122"/>
                <a:ea typeface="Arial Unicode MS" pitchFamily="34" charset="-122"/>
                <a:cs typeface="Arial Unicode MS" pitchFamily="34" charset="-122"/>
              </a:rPr>
              <a:t>月</a:t>
            </a:r>
            <a:r>
              <a:rPr lang="en-US" altLang="zh-CN" b="1" u="sng" dirty="0">
                <a:solidFill>
                  <a:srgbClr val="FFFF00"/>
                </a:solidFill>
                <a:latin typeface="Arial Unicode MS" pitchFamily="34" charset="-122"/>
                <a:ea typeface="Arial Unicode MS" pitchFamily="34" charset="-122"/>
                <a:cs typeface="Arial Unicode MS" pitchFamily="34" charset="-122"/>
              </a:rPr>
              <a:t>-6</a:t>
            </a:r>
            <a:r>
              <a:rPr lang="zh-CN" altLang="en-US" b="1" u="sng" dirty="0">
                <a:solidFill>
                  <a:srgbClr val="FFFF00"/>
                </a:solidFill>
                <a:latin typeface="Arial Unicode MS" pitchFamily="34" charset="-122"/>
                <a:ea typeface="Arial Unicode MS" pitchFamily="34" charset="-122"/>
                <a:cs typeface="Arial Unicode MS" pitchFamily="34" charset="-122"/>
              </a:rPr>
              <a:t>月，每周二晚上</a:t>
            </a:r>
            <a:r>
              <a:rPr lang="en-US" altLang="zh-CN" b="1" u="sng" dirty="0">
                <a:solidFill>
                  <a:srgbClr val="FFFF00"/>
                </a:solidFill>
                <a:latin typeface="Arial Unicode MS" pitchFamily="34" charset="-122"/>
                <a:ea typeface="Arial Unicode MS" pitchFamily="34" charset="-122"/>
                <a:cs typeface="Arial Unicode MS" pitchFamily="34" charset="-122"/>
              </a:rPr>
              <a:t>19:00-20:00</a:t>
            </a:r>
          </a:p>
          <a:p>
            <a:pPr algn="ctr"/>
            <a:r>
              <a:rPr lang="zh-CN" altLang="en-US" b="1" u="sng" dirty="0">
                <a:solidFill>
                  <a:srgbClr val="FFFF00"/>
                </a:solidFill>
                <a:latin typeface="Arial Unicode MS" pitchFamily="34" charset="-122"/>
                <a:ea typeface="Arial Unicode MS" pitchFamily="34" charset="-122"/>
                <a:cs typeface="Arial Unicode MS" pitchFamily="34" charset="-122"/>
              </a:rPr>
              <a:t>图书馆员与情报分析人员专场：</a:t>
            </a:r>
            <a:r>
              <a:rPr lang="en-US" altLang="zh-CN" b="1" u="sng" dirty="0">
                <a:solidFill>
                  <a:srgbClr val="FFFF00"/>
                </a:solidFill>
                <a:latin typeface="Arial Unicode MS" pitchFamily="34" charset="-122"/>
                <a:ea typeface="Arial Unicode MS" pitchFamily="34" charset="-122"/>
                <a:cs typeface="Arial Unicode MS" pitchFamily="34" charset="-122"/>
              </a:rPr>
              <a:t>2015</a:t>
            </a:r>
            <a:r>
              <a:rPr lang="zh-CN" altLang="en-US" b="1" u="sng" dirty="0">
                <a:solidFill>
                  <a:srgbClr val="FFFF00"/>
                </a:solidFill>
                <a:latin typeface="Arial Unicode MS" pitchFamily="34" charset="-122"/>
                <a:ea typeface="Arial Unicode MS" pitchFamily="34" charset="-122"/>
                <a:cs typeface="Arial Unicode MS" pitchFamily="34" charset="-122"/>
              </a:rPr>
              <a:t>年</a:t>
            </a:r>
            <a:r>
              <a:rPr lang="en-US" altLang="zh-CN" b="1" u="sng" dirty="0">
                <a:solidFill>
                  <a:srgbClr val="FFFF00"/>
                </a:solidFill>
                <a:latin typeface="Arial Unicode MS" pitchFamily="34" charset="-122"/>
                <a:ea typeface="Arial Unicode MS" pitchFamily="34" charset="-122"/>
                <a:cs typeface="Arial Unicode MS" pitchFamily="34" charset="-122"/>
              </a:rPr>
              <a:t>5</a:t>
            </a:r>
            <a:r>
              <a:rPr lang="zh-CN" altLang="en-US" b="1" u="sng" dirty="0">
                <a:solidFill>
                  <a:srgbClr val="FFFF00"/>
                </a:solidFill>
                <a:latin typeface="Arial Unicode MS" pitchFamily="34" charset="-122"/>
                <a:ea typeface="Arial Unicode MS" pitchFamily="34" charset="-122"/>
                <a:cs typeface="Arial Unicode MS" pitchFamily="34" charset="-122"/>
              </a:rPr>
              <a:t>月，每周四下午</a:t>
            </a:r>
            <a:r>
              <a:rPr lang="en-US" altLang="zh-CN" b="1" u="sng" dirty="0">
                <a:solidFill>
                  <a:srgbClr val="FFFF00"/>
                </a:solidFill>
                <a:latin typeface="Arial Unicode MS" pitchFamily="34" charset="-122"/>
                <a:ea typeface="Arial Unicode MS" pitchFamily="34" charset="-122"/>
                <a:cs typeface="Arial Unicode MS" pitchFamily="34" charset="-122"/>
              </a:rPr>
              <a:t>15:00-16:00</a:t>
            </a:r>
          </a:p>
          <a:p>
            <a:r>
              <a:rPr lang="zh-CN" altLang="en-US" b="1" dirty="0">
                <a:solidFill>
                  <a:srgbClr val="FFFF00"/>
                </a:solidFill>
                <a:latin typeface="Arial Unicode MS" pitchFamily="34" charset="-122"/>
                <a:ea typeface="Arial Unicode MS" pitchFamily="34" charset="-122"/>
                <a:cs typeface="Arial Unicode MS" pitchFamily="34" charset="-122"/>
              </a:rPr>
              <a:t>网址</a:t>
            </a:r>
            <a:r>
              <a:rPr lang="zh-CN" altLang="en-US" b="1" dirty="0" smtClean="0">
                <a:solidFill>
                  <a:srgbClr val="FFFF00"/>
                </a:solidFill>
                <a:latin typeface="Arial Unicode MS" pitchFamily="34" charset="-122"/>
                <a:ea typeface="Arial Unicode MS" pitchFamily="34" charset="-122"/>
                <a:cs typeface="Arial Unicode MS" pitchFamily="34" charset="-122"/>
              </a:rPr>
              <a:t>：</a:t>
            </a:r>
            <a:r>
              <a:rPr lang="en-US" altLang="zh-CN" b="1" dirty="0" smtClean="0">
                <a:solidFill>
                  <a:srgbClr val="FFFF00"/>
                </a:solidFill>
                <a:latin typeface="Arial Unicode MS" pitchFamily="34" charset="-122"/>
                <a:ea typeface="Arial Unicode MS" pitchFamily="34" charset="-122"/>
                <a:cs typeface="Arial Unicode MS" pitchFamily="34" charset="-122"/>
              </a:rPr>
              <a:t>http://ip-science.thomsonreuters.com.cn/WOSOnline/Spring2015/library.htm</a:t>
            </a:r>
            <a:endParaRPr lang="en-US" altLang="zh-CN" b="1" dirty="0">
              <a:solidFill>
                <a:srgbClr val="FFFF00"/>
              </a:solidFill>
              <a:latin typeface="Arial Unicode MS" pitchFamily="34" charset="-122"/>
              <a:ea typeface="Arial Unicode MS" pitchFamily="34" charset="-122"/>
              <a:cs typeface="Arial Unicode MS" pitchFamily="34" charset="-122"/>
            </a:endParaRPr>
          </a:p>
        </p:txBody>
      </p:sp>
      <p:pic>
        <p:nvPicPr>
          <p:cNvPr id="11" name="Picture 10" descr="Capture3.JPG"/>
          <p:cNvPicPr>
            <a:picLocks noChangeAspect="1"/>
          </p:cNvPicPr>
          <p:nvPr/>
        </p:nvPicPr>
        <p:blipFill>
          <a:blip r:embed="rId4" cstate="print"/>
          <a:stretch>
            <a:fillRect/>
          </a:stretch>
        </p:blipFill>
        <p:spPr>
          <a:xfrm>
            <a:off x="179388" y="5445125"/>
            <a:ext cx="2305050" cy="11953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33302  E" pathEditMode="relative" ptsTypes="">
                                      <p:cBhvr>
                                        <p:cTn id="6" dur="2000" fill="hold"/>
                                        <p:tgtEl>
                                          <p:spTgt spid="21913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amond(in)">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nodeType="clickEffect">
                                  <p:stCondLst>
                                    <p:cond delay="0"/>
                                  </p:stCondLst>
                                  <p:childTnLst>
                                    <p:animClr clrSpc="rgb" dir="cw">
                                      <p:cBhvr override="childStyle">
                                        <p:cTn id="20" dur="100" fill="hold"/>
                                        <p:tgtEl>
                                          <p:spTgt spid="11"/>
                                        </p:tgtEl>
                                        <p:attrNameLst>
                                          <p:attrName>style.color</p:attrName>
                                        </p:attrNameLst>
                                      </p:cBhvr>
                                      <p:to>
                                        <a:schemeClr val="accent2"/>
                                      </p:to>
                                    </p:animClr>
                                    <p:animClr clrSpc="rgb" dir="cw">
                                      <p:cBhvr>
                                        <p:cTn id="21" dur="100" fill="hold"/>
                                        <p:tgtEl>
                                          <p:spTgt spid="11"/>
                                        </p:tgtEl>
                                        <p:attrNameLst>
                                          <p:attrName>fillcolor</p:attrName>
                                        </p:attrNameLst>
                                      </p:cBhvr>
                                      <p:to>
                                        <a:schemeClr val="accent2"/>
                                      </p:to>
                                    </p:animClr>
                                    <p:set>
                                      <p:cBhvr>
                                        <p:cTn id="22" dur="100" fill="hold"/>
                                        <p:tgtEl>
                                          <p:spTgt spid="11"/>
                                        </p:tgtEl>
                                        <p:attrNameLst>
                                          <p:attrName>fill.type</p:attrName>
                                        </p:attrNameLst>
                                      </p:cBhvr>
                                      <p:to>
                                        <p:strVal val="solid"/>
                                      </p:to>
                                    </p:set>
                                    <p:set>
                                      <p:cBhvr>
                                        <p:cTn id="23" dur="100" fill="hold"/>
                                        <p:tgtEl>
                                          <p:spTgt spid="11"/>
                                        </p:tgtEl>
                                        <p:attrNameLst>
                                          <p:attrName>fill.on</p:attrName>
                                        </p:attrNameLst>
                                      </p:cBhvr>
                                      <p:to>
                                        <p:strVal val="true"/>
                                      </p:to>
                                    </p:set>
                                    <p:animRot by="120000">
                                      <p:cBhvr>
                                        <p:cTn id="24" dur="100" fill="hold">
                                          <p:stCondLst>
                                            <p:cond delay="0"/>
                                          </p:stCondLst>
                                        </p:cTn>
                                        <p:tgtEl>
                                          <p:spTgt spid="11"/>
                                        </p:tgtEl>
                                        <p:attrNameLst>
                                          <p:attrName>r</p:attrName>
                                        </p:attrNameLst>
                                      </p:cBhvr>
                                    </p:animRot>
                                    <p:animRot by="-240000">
                                      <p:cBhvr>
                                        <p:cTn id="25" dur="200" fill="hold">
                                          <p:stCondLst>
                                            <p:cond delay="200"/>
                                          </p:stCondLst>
                                        </p:cTn>
                                        <p:tgtEl>
                                          <p:spTgt spid="11"/>
                                        </p:tgtEl>
                                        <p:attrNameLst>
                                          <p:attrName>r</p:attrName>
                                        </p:attrNameLst>
                                      </p:cBhvr>
                                    </p:animRot>
                                    <p:animRot by="240000">
                                      <p:cBhvr>
                                        <p:cTn id="26" dur="200" fill="hold">
                                          <p:stCondLst>
                                            <p:cond delay="400"/>
                                          </p:stCondLst>
                                        </p:cTn>
                                        <p:tgtEl>
                                          <p:spTgt spid="11"/>
                                        </p:tgtEl>
                                        <p:attrNameLst>
                                          <p:attrName>r</p:attrName>
                                        </p:attrNameLst>
                                      </p:cBhvr>
                                    </p:animRot>
                                    <p:animRot by="-240000">
                                      <p:cBhvr>
                                        <p:cTn id="27" dur="200" fill="hold">
                                          <p:stCondLst>
                                            <p:cond delay="600"/>
                                          </p:stCondLst>
                                        </p:cTn>
                                        <p:tgtEl>
                                          <p:spTgt spid="11"/>
                                        </p:tgtEl>
                                        <p:attrNameLst>
                                          <p:attrName>r</p:attrName>
                                        </p:attrNameLst>
                                      </p:cBhvr>
                                    </p:animRot>
                                    <p:animRot by="120000">
                                      <p:cBhvr>
                                        <p:cTn id="28"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zh-CN" altLang="en-US" b="1" smtClean="0">
                <a:solidFill>
                  <a:srgbClr val="FF9100"/>
                </a:solidFill>
              </a:rPr>
              <a:t>汤森路透</a:t>
            </a:r>
            <a:r>
              <a:rPr lang="en-US" altLang="zh-CN" b="1" smtClean="0">
                <a:solidFill>
                  <a:srgbClr val="FF9100"/>
                </a:solidFill>
              </a:rPr>
              <a:t>WOS</a:t>
            </a:r>
            <a:r>
              <a:rPr lang="zh-CN" altLang="en-US" b="1" smtClean="0">
                <a:solidFill>
                  <a:srgbClr val="FF9100"/>
                </a:solidFill>
              </a:rPr>
              <a:t>在线大讲堂</a:t>
            </a:r>
            <a:r>
              <a:rPr lang="en-US" altLang="zh-CN" b="1" smtClean="0">
                <a:solidFill>
                  <a:srgbClr val="FF9100"/>
                </a:solidFill>
              </a:rPr>
              <a:t/>
            </a:r>
            <a:br>
              <a:rPr lang="en-US" altLang="zh-CN" b="1" smtClean="0">
                <a:solidFill>
                  <a:srgbClr val="FF9100"/>
                </a:solidFill>
              </a:rPr>
            </a:br>
            <a:r>
              <a:rPr lang="en-US" altLang="zh-CN" b="1" smtClean="0">
                <a:solidFill>
                  <a:srgbClr val="FF9100"/>
                </a:solidFill>
              </a:rPr>
              <a:t>        ——</a:t>
            </a:r>
            <a:r>
              <a:rPr lang="zh-CN" altLang="en-US" b="1" smtClean="0">
                <a:solidFill>
                  <a:srgbClr val="FF9100"/>
                </a:solidFill>
              </a:rPr>
              <a:t>“科研达人</a:t>
            </a:r>
            <a:r>
              <a:rPr lang="en-US" altLang="zh-CN" b="1" smtClean="0">
                <a:solidFill>
                  <a:srgbClr val="FF9100"/>
                </a:solidFill>
              </a:rPr>
              <a:t>·</a:t>
            </a:r>
            <a:r>
              <a:rPr lang="zh-CN" altLang="en-US" b="1" smtClean="0">
                <a:solidFill>
                  <a:srgbClr val="FF9100"/>
                </a:solidFill>
              </a:rPr>
              <a:t>闪耀之星”专题活动</a:t>
            </a:r>
            <a:endParaRPr lang="en-US" altLang="en-US" b="1" smtClean="0"/>
          </a:p>
        </p:txBody>
      </p:sp>
      <p:grpSp>
        <p:nvGrpSpPr>
          <p:cNvPr id="2" name="Group 3"/>
          <p:cNvGrpSpPr>
            <a:grpSpLocks/>
          </p:cNvGrpSpPr>
          <p:nvPr/>
        </p:nvGrpSpPr>
        <p:grpSpPr bwMode="auto">
          <a:xfrm>
            <a:off x="349250" y="1676400"/>
            <a:ext cx="2774950" cy="1828800"/>
            <a:chOff x="1190" y="808"/>
            <a:chExt cx="3256" cy="1232"/>
          </a:xfrm>
        </p:grpSpPr>
        <p:sp>
          <p:nvSpPr>
            <p:cNvPr id="29" name="AutoShape 4"/>
            <p:cNvSpPr>
              <a:spLocks noChangeArrowheads="1"/>
            </p:cNvSpPr>
            <p:nvPr/>
          </p:nvSpPr>
          <p:spPr bwMode="gray">
            <a:xfrm>
              <a:off x="1320" y="930"/>
              <a:ext cx="3126" cy="1059"/>
            </a:xfrm>
            <a:prstGeom prst="roundRect">
              <a:avLst>
                <a:gd name="adj" fmla="val 10889"/>
              </a:avLst>
            </a:prstGeom>
            <a:solidFill>
              <a:schemeClr val="bg1">
                <a:lumMod val="95000"/>
              </a:schemeClr>
            </a:solidFill>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defRPr/>
              </a:pPr>
              <a:endParaRPr lang="en-US"/>
            </a:p>
          </p:txBody>
        </p:sp>
        <p:sp>
          <p:nvSpPr>
            <p:cNvPr id="33" name="AutoShape 6"/>
            <p:cNvSpPr>
              <a:spLocks noChangeArrowheads="1"/>
            </p:cNvSpPr>
            <p:nvPr/>
          </p:nvSpPr>
          <p:spPr bwMode="gray">
            <a:xfrm>
              <a:off x="1190" y="808"/>
              <a:ext cx="1379" cy="256"/>
            </a:xfrm>
            <a:prstGeom prst="roundRect">
              <a:avLst>
                <a:gd name="adj" fmla="val 11921"/>
              </a:avLst>
            </a:prstGeom>
            <a:solidFill>
              <a:srgbClr val="FF9100"/>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r>
                <a:rPr lang="zh-CN" altLang="en-US" b="1">
                  <a:solidFill>
                    <a:srgbClr val="FFFFFF"/>
                  </a:solidFill>
                  <a:latin typeface="微软雅黑" pitchFamily="34" charset="-122"/>
                  <a:ea typeface="微软雅黑" pitchFamily="34" charset="-122"/>
                </a:rPr>
                <a:t>主题选择</a:t>
              </a:r>
              <a:endParaRPr lang="en-US" altLang="zh-CN" b="1">
                <a:solidFill>
                  <a:srgbClr val="FFFFFF"/>
                </a:solidFill>
                <a:latin typeface="微软雅黑" pitchFamily="34" charset="-122"/>
                <a:ea typeface="微软雅黑" pitchFamily="34" charset="-122"/>
              </a:endParaRPr>
            </a:p>
          </p:txBody>
        </p:sp>
        <p:sp>
          <p:nvSpPr>
            <p:cNvPr id="112665" name="Text Box 9"/>
            <p:cNvSpPr txBox="1">
              <a:spLocks noChangeArrowheads="1"/>
            </p:cNvSpPr>
            <p:nvPr/>
          </p:nvSpPr>
          <p:spPr bwMode="gray">
            <a:xfrm>
              <a:off x="1602" y="1113"/>
              <a:ext cx="2672" cy="927"/>
            </a:xfrm>
            <a:prstGeom prst="rect">
              <a:avLst/>
            </a:prstGeom>
            <a:noFill/>
            <a:ln w="9525" algn="ctr">
              <a:noFill/>
              <a:miter lim="800000"/>
              <a:headEnd/>
              <a:tailEnd/>
            </a:ln>
          </p:spPr>
          <p:txBody>
            <a:bodyPr>
              <a:spAutoFit/>
            </a:bodyPr>
            <a:lstStyle/>
            <a:p>
              <a:pPr marL="0" lvl="1" eaLnBrk="0" hangingPunct="0"/>
              <a:r>
                <a:rPr lang="zh-CN" altLang="en-US" sz="1600">
                  <a:latin typeface="微软雅黑" pitchFamily="34" charset="-122"/>
                  <a:ea typeface="微软雅黑" pitchFamily="34" charset="-122"/>
                </a:rPr>
                <a:t>“科研攀登之路”所涉及的“</a:t>
              </a:r>
              <a:r>
                <a:rPr lang="zh-CN" altLang="en-US" sz="1600">
                  <a:solidFill>
                    <a:srgbClr val="FF9100"/>
                  </a:solidFill>
                  <a:latin typeface="微软雅黑" pitchFamily="34" charset="-122"/>
                  <a:ea typeface="微软雅黑" pitchFamily="34" charset="-122"/>
                </a:rPr>
                <a:t>探索发现</a:t>
              </a:r>
              <a:r>
                <a:rPr lang="zh-CN" altLang="en-US" sz="1600">
                  <a:latin typeface="微软雅黑" pitchFamily="34" charset="-122"/>
                  <a:ea typeface="微软雅黑" pitchFamily="34" charset="-122"/>
                </a:rPr>
                <a:t>、</a:t>
              </a:r>
              <a:r>
                <a:rPr lang="zh-CN" altLang="en-US" sz="1600">
                  <a:solidFill>
                    <a:srgbClr val="FF9100"/>
                  </a:solidFill>
                  <a:latin typeface="微软雅黑" pitchFamily="34" charset="-122"/>
                  <a:ea typeface="微软雅黑" pitchFamily="34" charset="-122"/>
                </a:rPr>
                <a:t>论文写作</a:t>
              </a:r>
              <a:r>
                <a:rPr lang="zh-CN" altLang="en-US" sz="1600">
                  <a:latin typeface="微软雅黑" pitchFamily="34" charset="-122"/>
                  <a:ea typeface="微软雅黑" pitchFamily="34" charset="-122"/>
                </a:rPr>
                <a:t>、</a:t>
              </a:r>
              <a:r>
                <a:rPr lang="zh-CN" altLang="en-US" sz="1600">
                  <a:solidFill>
                    <a:srgbClr val="FF9100"/>
                  </a:solidFill>
                  <a:latin typeface="微软雅黑" pitchFamily="34" charset="-122"/>
                  <a:ea typeface="微软雅黑" pitchFamily="34" charset="-122"/>
                </a:rPr>
                <a:t>投稿发表</a:t>
              </a:r>
              <a:r>
                <a:rPr lang="zh-CN" altLang="en-US" sz="1600">
                  <a:latin typeface="微软雅黑" pitchFamily="34" charset="-122"/>
                  <a:ea typeface="微软雅黑" pitchFamily="34" charset="-122"/>
                </a:rPr>
                <a:t>、</a:t>
              </a:r>
              <a:r>
                <a:rPr lang="zh-CN" altLang="en-US" sz="1600">
                  <a:solidFill>
                    <a:srgbClr val="FF9100"/>
                  </a:solidFill>
                  <a:latin typeface="微软雅黑" pitchFamily="34" charset="-122"/>
                  <a:ea typeface="微软雅黑" pitchFamily="34" charset="-122"/>
                </a:rPr>
                <a:t>科研评估</a:t>
              </a:r>
              <a:r>
                <a:rPr lang="zh-CN" altLang="en-US" sz="1600">
                  <a:latin typeface="微软雅黑" pitchFamily="34" charset="-122"/>
                  <a:ea typeface="微软雅黑" pitchFamily="34" charset="-122"/>
                </a:rPr>
                <a:t>”四大主题，任选其一</a:t>
              </a:r>
              <a:endParaRPr lang="en-US" altLang="zh-CN">
                <a:solidFill>
                  <a:srgbClr val="000000"/>
                </a:solidFill>
              </a:endParaRPr>
            </a:p>
          </p:txBody>
        </p:sp>
      </p:grpSp>
      <p:grpSp>
        <p:nvGrpSpPr>
          <p:cNvPr id="3" name="Group 3"/>
          <p:cNvGrpSpPr>
            <a:grpSpLocks/>
          </p:cNvGrpSpPr>
          <p:nvPr/>
        </p:nvGrpSpPr>
        <p:grpSpPr bwMode="auto">
          <a:xfrm>
            <a:off x="3281363" y="1676400"/>
            <a:ext cx="2738437" cy="1752600"/>
            <a:chOff x="1233" y="824"/>
            <a:chExt cx="3213" cy="1180"/>
          </a:xfrm>
        </p:grpSpPr>
        <p:sp>
          <p:nvSpPr>
            <p:cNvPr id="37" name="AutoShape 4"/>
            <p:cNvSpPr>
              <a:spLocks noChangeArrowheads="1"/>
            </p:cNvSpPr>
            <p:nvPr/>
          </p:nvSpPr>
          <p:spPr bwMode="gray">
            <a:xfrm>
              <a:off x="1321" y="930"/>
              <a:ext cx="3125" cy="1059"/>
            </a:xfrm>
            <a:prstGeom prst="roundRect">
              <a:avLst>
                <a:gd name="adj" fmla="val 10889"/>
              </a:avLst>
            </a:prstGeom>
            <a:solidFill>
              <a:schemeClr val="bg1">
                <a:lumMod val="95000"/>
              </a:schemeClr>
            </a:solidFill>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defRPr/>
              </a:pPr>
              <a:endParaRPr lang="en-US"/>
            </a:p>
          </p:txBody>
        </p:sp>
        <p:sp>
          <p:nvSpPr>
            <p:cNvPr id="38" name="AutoShape 6"/>
            <p:cNvSpPr>
              <a:spLocks noChangeArrowheads="1"/>
            </p:cNvSpPr>
            <p:nvPr/>
          </p:nvSpPr>
          <p:spPr bwMode="gray">
            <a:xfrm>
              <a:off x="1233" y="824"/>
              <a:ext cx="1379" cy="241"/>
            </a:xfrm>
            <a:prstGeom prst="roundRect">
              <a:avLst>
                <a:gd name="adj" fmla="val 11921"/>
              </a:avLst>
            </a:prstGeom>
            <a:solidFill>
              <a:srgbClr val="FF9100"/>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r>
                <a:rPr lang="zh-CN" altLang="en-US" b="1">
                  <a:solidFill>
                    <a:srgbClr val="FFFFFF"/>
                  </a:solidFill>
                  <a:latin typeface="微软雅黑" pitchFamily="34" charset="-122"/>
                  <a:ea typeface="微软雅黑" pitchFamily="34" charset="-122"/>
                </a:rPr>
                <a:t>内容范围</a:t>
              </a:r>
            </a:p>
          </p:txBody>
        </p:sp>
        <p:sp>
          <p:nvSpPr>
            <p:cNvPr id="112660" name="Text Box 9"/>
            <p:cNvSpPr txBox="1">
              <a:spLocks noChangeArrowheads="1"/>
            </p:cNvSpPr>
            <p:nvPr/>
          </p:nvSpPr>
          <p:spPr bwMode="gray">
            <a:xfrm>
              <a:off x="1602" y="1113"/>
              <a:ext cx="2755" cy="891"/>
            </a:xfrm>
            <a:prstGeom prst="rect">
              <a:avLst/>
            </a:prstGeom>
            <a:noFill/>
            <a:ln w="9525" algn="ctr">
              <a:noFill/>
              <a:miter lim="800000"/>
              <a:headEnd/>
              <a:tailEnd/>
            </a:ln>
          </p:spPr>
          <p:txBody>
            <a:bodyPr>
              <a:spAutoFit/>
            </a:bodyPr>
            <a:lstStyle/>
            <a:p>
              <a:pPr marL="0" lvl="1" eaLnBrk="0" hangingPunct="0"/>
              <a:r>
                <a:rPr lang="zh-CN" altLang="en-US" sz="1600">
                  <a:latin typeface="微软雅黑" pitchFamily="34" charset="-122"/>
                  <a:ea typeface="微软雅黑" pitchFamily="34" charset="-122"/>
                </a:rPr>
                <a:t>围绕所选主题，介绍自己巧用</a:t>
              </a:r>
              <a:r>
                <a:rPr lang="en-US" altLang="zh-CN" sz="1600">
                  <a:solidFill>
                    <a:srgbClr val="FF9100"/>
                  </a:solidFill>
                  <a:latin typeface="微软雅黑" pitchFamily="34" charset="-122"/>
                  <a:ea typeface="微软雅黑" pitchFamily="34" charset="-122"/>
                </a:rPr>
                <a:t>Web of Science</a:t>
              </a:r>
              <a:r>
                <a:rPr lang="zh-CN" altLang="en-US" sz="1600">
                  <a:solidFill>
                    <a:srgbClr val="FF9100"/>
                  </a:solidFill>
                  <a:latin typeface="微软雅黑" pitchFamily="34" charset="-122"/>
                  <a:ea typeface="微软雅黑" pitchFamily="34" charset="-122"/>
                </a:rPr>
                <a:t>平台上任一个数据库</a:t>
              </a:r>
              <a:r>
                <a:rPr lang="zh-CN" altLang="en-US" sz="1600">
                  <a:latin typeface="微软雅黑" pitchFamily="34" charset="-122"/>
                  <a:ea typeface="微软雅黑" pitchFamily="34" charset="-122"/>
                </a:rPr>
                <a:t>的心得、实践经验、应用技巧等</a:t>
              </a:r>
            </a:p>
          </p:txBody>
        </p:sp>
      </p:grpSp>
      <p:grpSp>
        <p:nvGrpSpPr>
          <p:cNvPr id="4" name="Group 3"/>
          <p:cNvGrpSpPr>
            <a:grpSpLocks/>
          </p:cNvGrpSpPr>
          <p:nvPr/>
        </p:nvGrpSpPr>
        <p:grpSpPr bwMode="auto">
          <a:xfrm>
            <a:off x="6096000" y="1676400"/>
            <a:ext cx="2698750" cy="1727200"/>
            <a:chOff x="1190" y="825"/>
            <a:chExt cx="3256" cy="1164"/>
          </a:xfrm>
        </p:grpSpPr>
        <p:sp>
          <p:nvSpPr>
            <p:cNvPr id="41" name="AutoShape 4"/>
            <p:cNvSpPr>
              <a:spLocks noChangeArrowheads="1"/>
            </p:cNvSpPr>
            <p:nvPr/>
          </p:nvSpPr>
          <p:spPr bwMode="gray">
            <a:xfrm>
              <a:off x="1320" y="930"/>
              <a:ext cx="3126" cy="1059"/>
            </a:xfrm>
            <a:prstGeom prst="roundRect">
              <a:avLst>
                <a:gd name="adj" fmla="val 10889"/>
              </a:avLst>
            </a:prstGeom>
            <a:solidFill>
              <a:schemeClr val="bg1">
                <a:lumMod val="95000"/>
              </a:schemeClr>
            </a:solidFill>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defRPr/>
              </a:pPr>
              <a:endParaRPr lang="en-US"/>
            </a:p>
          </p:txBody>
        </p:sp>
        <p:sp>
          <p:nvSpPr>
            <p:cNvPr id="42" name="AutoShape 6"/>
            <p:cNvSpPr>
              <a:spLocks noChangeArrowheads="1"/>
            </p:cNvSpPr>
            <p:nvPr/>
          </p:nvSpPr>
          <p:spPr bwMode="gray">
            <a:xfrm>
              <a:off x="1190" y="825"/>
              <a:ext cx="1379" cy="239"/>
            </a:xfrm>
            <a:prstGeom prst="roundRect">
              <a:avLst>
                <a:gd name="adj" fmla="val 11921"/>
              </a:avLst>
            </a:prstGeom>
            <a:solidFill>
              <a:srgbClr val="FF9100"/>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defRPr/>
              </a:pPr>
              <a:r>
                <a:rPr lang="zh-CN" altLang="en-US" b="1" dirty="0">
                  <a:latin typeface="微软雅黑" pitchFamily="34" charset="-122"/>
                  <a:ea typeface="微软雅黑" pitchFamily="34" charset="-122"/>
                </a:rPr>
                <a:t>参与形式</a:t>
              </a:r>
            </a:p>
          </p:txBody>
        </p:sp>
        <p:sp>
          <p:nvSpPr>
            <p:cNvPr id="112655" name="Text Box 9"/>
            <p:cNvSpPr txBox="1">
              <a:spLocks noChangeArrowheads="1"/>
            </p:cNvSpPr>
            <p:nvPr/>
          </p:nvSpPr>
          <p:spPr bwMode="gray">
            <a:xfrm>
              <a:off x="1317" y="1133"/>
              <a:ext cx="3129" cy="560"/>
            </a:xfrm>
            <a:prstGeom prst="rect">
              <a:avLst/>
            </a:prstGeom>
            <a:noFill/>
            <a:ln w="9525" algn="ctr">
              <a:noFill/>
              <a:miter lim="800000"/>
              <a:headEnd/>
              <a:tailEnd/>
            </a:ln>
          </p:spPr>
          <p:txBody>
            <a:bodyPr>
              <a:spAutoFit/>
            </a:bodyPr>
            <a:lstStyle/>
            <a:p>
              <a:pPr marL="0" lvl="1" eaLnBrk="0" hangingPunct="0"/>
              <a:r>
                <a:rPr lang="zh-CN" altLang="en-US" sz="1600">
                  <a:latin typeface="微软雅黑" pitchFamily="34" charset="-122"/>
                  <a:ea typeface="微软雅黑" pitchFamily="34" charset="-122"/>
                </a:rPr>
                <a:t>自行录制</a:t>
              </a:r>
              <a:r>
                <a:rPr lang="en-US" altLang="zh-CN" sz="1600">
                  <a:latin typeface="微软雅黑" pitchFamily="34" charset="-122"/>
                  <a:ea typeface="微软雅黑" pitchFamily="34" charset="-122"/>
                </a:rPr>
                <a:t>3-5</a:t>
              </a:r>
              <a:r>
                <a:rPr lang="zh-CN" altLang="en-US" sz="1600">
                  <a:latin typeface="微软雅黑" pitchFamily="34" charset="-122"/>
                  <a:ea typeface="微软雅黑" pitchFamily="34" charset="-122"/>
                </a:rPr>
                <a:t>分钟、不限表现方式、视听效果清晰的</a:t>
              </a:r>
              <a:r>
                <a:rPr lang="zh-CN" altLang="en-US" sz="1600">
                  <a:solidFill>
                    <a:srgbClr val="FF9100"/>
                  </a:solidFill>
                  <a:latin typeface="微软雅黑" pitchFamily="34" charset="-122"/>
                  <a:ea typeface="微软雅黑" pitchFamily="34" charset="-122"/>
                </a:rPr>
                <a:t>视频文件</a:t>
              </a:r>
              <a:r>
                <a:rPr lang="zh-CN" altLang="en-US" sz="1600">
                  <a:latin typeface="微软雅黑" pitchFamily="34" charset="-122"/>
                  <a:ea typeface="微软雅黑" pitchFamily="34" charset="-122"/>
                </a:rPr>
                <a:t>（</a:t>
              </a:r>
              <a:r>
                <a:rPr lang="en-US" altLang="zh-CN" sz="1600">
                  <a:latin typeface="微软雅黑" pitchFamily="34" charset="-122"/>
                  <a:ea typeface="微软雅黑" pitchFamily="34" charset="-122"/>
                </a:rPr>
                <a:t>mp4, wmv…</a:t>
              </a:r>
              <a:r>
                <a:rPr lang="zh-CN" altLang="en-US" sz="1600">
                  <a:latin typeface="微软雅黑" pitchFamily="34" charset="-122"/>
                  <a:ea typeface="微软雅黑" pitchFamily="34" charset="-122"/>
                </a:rPr>
                <a:t>）</a:t>
              </a:r>
            </a:p>
          </p:txBody>
        </p:sp>
      </p:grpSp>
      <p:cxnSp>
        <p:nvCxnSpPr>
          <p:cNvPr id="31" name="Straight Connector 30"/>
          <p:cNvCxnSpPr/>
          <p:nvPr/>
        </p:nvCxnSpPr>
        <p:spPr>
          <a:xfrm>
            <a:off x="533400" y="3733800"/>
            <a:ext cx="8305800" cy="0"/>
          </a:xfrm>
          <a:prstGeom prst="line">
            <a:avLst/>
          </a:prstGeom>
          <a:ln>
            <a:solidFill>
              <a:srgbClr val="FF9100"/>
            </a:solidFill>
          </a:ln>
        </p:spPr>
        <p:style>
          <a:lnRef idx="1">
            <a:schemeClr val="accent1"/>
          </a:lnRef>
          <a:fillRef idx="0">
            <a:schemeClr val="accent1"/>
          </a:fillRef>
          <a:effectRef idx="0">
            <a:schemeClr val="accent1"/>
          </a:effectRef>
          <a:fontRef idx="minor">
            <a:schemeClr val="tx1"/>
          </a:fontRef>
        </p:style>
      </p:cxnSp>
      <p:sp>
        <p:nvSpPr>
          <p:cNvPr id="35" name="Rectangle 3"/>
          <p:cNvSpPr txBox="1">
            <a:spLocks noChangeArrowheads="1"/>
          </p:cNvSpPr>
          <p:nvPr/>
        </p:nvSpPr>
        <p:spPr bwMode="auto">
          <a:xfrm>
            <a:off x="3048000" y="3962400"/>
            <a:ext cx="6248400" cy="1982788"/>
          </a:xfrm>
          <a:prstGeom prst="rect">
            <a:avLst/>
          </a:prstGeom>
          <a:noFill/>
          <a:ln w="9525">
            <a:noFill/>
            <a:miter lim="800000"/>
            <a:headEnd/>
            <a:tailEnd/>
          </a:ln>
        </p:spPr>
        <p:txBody>
          <a:bodyPr lIns="0" tIns="0" rIns="182880" bIns="0"/>
          <a:lstStyle/>
          <a:p>
            <a:pPr marL="628650" lvl="1" indent="-285750">
              <a:spcBef>
                <a:spcPct val="30000"/>
              </a:spcBef>
              <a:buClr>
                <a:schemeClr val="tx2"/>
              </a:buClr>
              <a:buFont typeface="Arial" pitchFamily="34" charset="0"/>
              <a:buNone/>
            </a:pPr>
            <a:r>
              <a:rPr lang="zh-CN" altLang="en-US" sz="2000">
                <a:latin typeface="微软雅黑" pitchFamily="34" charset="-122"/>
                <a:ea typeface="微软雅黑" pitchFamily="34" charset="-122"/>
              </a:rPr>
              <a:t>自拍视频分享你在科研探索中积累的</a:t>
            </a:r>
            <a:endParaRPr lang="en-US" altLang="zh-CN" sz="2000">
              <a:latin typeface="微软雅黑" pitchFamily="34" charset="-122"/>
              <a:ea typeface="微软雅黑" pitchFamily="34" charset="-122"/>
            </a:endParaRPr>
          </a:p>
          <a:p>
            <a:pPr marL="628650" lvl="1" indent="-285750">
              <a:spcBef>
                <a:spcPct val="30000"/>
              </a:spcBef>
              <a:buClr>
                <a:schemeClr val="tx2"/>
              </a:buClr>
              <a:buFont typeface="Arial" pitchFamily="34" charset="0"/>
              <a:buNone/>
            </a:pPr>
            <a:r>
              <a:rPr lang="zh-CN" altLang="en-US" sz="2000" b="1">
                <a:solidFill>
                  <a:srgbClr val="FF9100"/>
                </a:solidFill>
                <a:latin typeface="微软雅黑" pitchFamily="34" charset="-122"/>
                <a:ea typeface="微软雅黑" pitchFamily="34" charset="-122"/>
              </a:rPr>
              <a:t>心得体会、成功经验、应用技巧</a:t>
            </a:r>
            <a:r>
              <a:rPr lang="zh-CN" altLang="en-US" sz="2000">
                <a:latin typeface="微软雅黑" pitchFamily="34" charset="-122"/>
                <a:ea typeface="微软雅黑" pitchFamily="34" charset="-122"/>
              </a:rPr>
              <a:t>，赢取</a:t>
            </a:r>
            <a:r>
              <a:rPr lang="en-US" altLang="zh-CN" sz="2000">
                <a:latin typeface="微软雅黑" pitchFamily="34" charset="-122"/>
                <a:ea typeface="微软雅黑" pitchFamily="34" charset="-122"/>
              </a:rPr>
              <a:t>——</a:t>
            </a:r>
          </a:p>
          <a:p>
            <a:pPr marL="628650" lvl="1" indent="-285750">
              <a:spcBef>
                <a:spcPct val="30000"/>
              </a:spcBef>
              <a:buClr>
                <a:schemeClr val="tx2"/>
              </a:buClr>
              <a:buFont typeface="Arial" pitchFamily="34" charset="0"/>
              <a:buNone/>
            </a:pPr>
            <a:r>
              <a:rPr lang="en-US" altLang="zh-CN" sz="2000" b="1">
                <a:solidFill>
                  <a:srgbClr val="FF9100"/>
                </a:solidFill>
                <a:latin typeface="微软雅黑" pitchFamily="34" charset="-122"/>
                <a:ea typeface="微软雅黑" pitchFamily="34" charset="-122"/>
              </a:rPr>
              <a:t>iPad mini</a:t>
            </a:r>
            <a:r>
              <a:rPr lang="zh-CN" altLang="en-US" sz="2000" b="1">
                <a:solidFill>
                  <a:srgbClr val="FF9100"/>
                </a:solidFill>
                <a:latin typeface="微软雅黑" pitchFamily="34" charset="-122"/>
                <a:ea typeface="微软雅黑" pitchFamily="34" charset="-122"/>
              </a:rPr>
              <a:t>、</a:t>
            </a:r>
            <a:r>
              <a:rPr lang="en-US" altLang="zh-CN" sz="2000" b="1">
                <a:solidFill>
                  <a:srgbClr val="FF9100"/>
                </a:solidFill>
                <a:latin typeface="微软雅黑" pitchFamily="34" charset="-122"/>
                <a:ea typeface="微软雅黑" pitchFamily="34" charset="-122"/>
              </a:rPr>
              <a:t>Kindle</a:t>
            </a:r>
            <a:r>
              <a:rPr lang="zh-CN" altLang="en-US" sz="2000" b="1">
                <a:solidFill>
                  <a:srgbClr val="FF9100"/>
                </a:solidFill>
                <a:latin typeface="微软雅黑" pitchFamily="34" charset="-122"/>
                <a:ea typeface="微软雅黑" pitchFamily="34" charset="-122"/>
              </a:rPr>
              <a:t>、三星智能佩戴设备</a:t>
            </a:r>
            <a:r>
              <a:rPr lang="zh-CN" altLang="en-US" sz="2000">
                <a:latin typeface="微软雅黑" pitchFamily="34" charset="-122"/>
                <a:ea typeface="微软雅黑" pitchFamily="34" charset="-122"/>
              </a:rPr>
              <a:t>等大奖、以及</a:t>
            </a:r>
            <a:r>
              <a:rPr lang="zh-CN" altLang="en-US" sz="2000" b="1">
                <a:solidFill>
                  <a:srgbClr val="FF9100"/>
                </a:solidFill>
                <a:latin typeface="微软雅黑" pitchFamily="34" charset="-122"/>
                <a:ea typeface="微软雅黑" pitchFamily="34" charset="-122"/>
              </a:rPr>
              <a:t>汤森路透实习机会</a:t>
            </a:r>
            <a:r>
              <a:rPr lang="zh-CN" altLang="en-US" sz="2000">
                <a:latin typeface="微软雅黑" pitchFamily="34" charset="-122"/>
                <a:ea typeface="微软雅黑" pitchFamily="34" charset="-122"/>
              </a:rPr>
              <a:t>或者</a:t>
            </a:r>
            <a:r>
              <a:rPr lang="zh-CN" altLang="en-US" sz="2000" b="1">
                <a:solidFill>
                  <a:srgbClr val="FF9100"/>
                </a:solidFill>
                <a:latin typeface="微软雅黑" pitchFamily="34" charset="-122"/>
                <a:ea typeface="微软雅黑" pitchFamily="34" charset="-122"/>
              </a:rPr>
              <a:t>免费培训课程</a:t>
            </a:r>
            <a:r>
              <a:rPr lang="zh-CN" altLang="en-US" sz="2000">
                <a:latin typeface="微软雅黑" pitchFamily="34" charset="-122"/>
                <a:ea typeface="微软雅黑" pitchFamily="34" charset="-122"/>
              </a:rPr>
              <a:t>，</a:t>
            </a:r>
            <a:endParaRPr lang="en-US" altLang="zh-CN" sz="2000">
              <a:latin typeface="微软雅黑" pitchFamily="34" charset="-122"/>
              <a:ea typeface="微软雅黑" pitchFamily="34" charset="-122"/>
            </a:endParaRPr>
          </a:p>
          <a:p>
            <a:pPr marL="628650" lvl="1" indent="-285750">
              <a:spcBef>
                <a:spcPct val="30000"/>
              </a:spcBef>
              <a:buClr>
                <a:schemeClr val="tx2"/>
              </a:buClr>
              <a:buFont typeface="Arial" pitchFamily="34" charset="0"/>
              <a:buNone/>
            </a:pPr>
            <a:r>
              <a:rPr lang="zh-CN" altLang="en-US" sz="2000">
                <a:latin typeface="微软雅黑" pitchFamily="34" charset="-122"/>
                <a:ea typeface="微软雅黑" pitchFamily="34" charset="-122"/>
              </a:rPr>
              <a:t>获奖视频还将被收录到大讲堂纪念光盘中！</a:t>
            </a:r>
            <a:endParaRPr lang="en-US" altLang="zh-CN" sz="2000">
              <a:latin typeface="微软雅黑" pitchFamily="34" charset="-122"/>
              <a:ea typeface="微软雅黑" pitchFamily="34" charset="-122"/>
            </a:endParaRPr>
          </a:p>
          <a:p>
            <a:pPr marL="628650" lvl="1" indent="-285750">
              <a:spcBef>
                <a:spcPct val="30000"/>
              </a:spcBef>
              <a:buClr>
                <a:schemeClr val="tx2"/>
              </a:buClr>
              <a:buFont typeface="Arial" pitchFamily="34" charset="0"/>
              <a:buNone/>
            </a:pPr>
            <a:endParaRPr lang="zh-CN" altLang="en-US" sz="2000">
              <a:latin typeface="微软雅黑" pitchFamily="34" charset="-122"/>
              <a:ea typeface="微软雅黑" pitchFamily="34" charset="-122"/>
            </a:endParaRPr>
          </a:p>
          <a:p>
            <a:pPr marL="628650" lvl="1" indent="-285750">
              <a:spcBef>
                <a:spcPct val="30000"/>
              </a:spcBef>
              <a:buClr>
                <a:schemeClr val="tx2"/>
              </a:buClr>
              <a:buFont typeface="Arial" pitchFamily="34" charset="0"/>
              <a:buNone/>
            </a:pPr>
            <a:endParaRPr lang="en-US" altLang="zh-CN" sz="2000">
              <a:latin typeface="微软雅黑" pitchFamily="34" charset="-122"/>
              <a:ea typeface="微软雅黑" pitchFamily="34" charset="-122"/>
            </a:endParaRPr>
          </a:p>
        </p:txBody>
      </p:sp>
      <p:pic>
        <p:nvPicPr>
          <p:cNvPr id="112648" name="Picture 4" descr="C:\Users\u6021507\Desktop\Talent Show\ICON\1\2531170_194816484000_2.jpg"/>
          <p:cNvPicPr>
            <a:picLocks noChangeAspect="1" noChangeArrowheads="1"/>
          </p:cNvPicPr>
          <p:nvPr/>
        </p:nvPicPr>
        <p:blipFill>
          <a:blip r:embed="rId3" cstate="print"/>
          <a:srcRect l="64645" t="36365" r="9091" b="38181"/>
          <a:stretch>
            <a:fillRect/>
          </a:stretch>
        </p:blipFill>
        <p:spPr bwMode="auto">
          <a:xfrm>
            <a:off x="838200" y="3763963"/>
            <a:ext cx="990600" cy="960437"/>
          </a:xfrm>
          <a:prstGeom prst="rect">
            <a:avLst/>
          </a:prstGeom>
          <a:noFill/>
          <a:ln w="9525">
            <a:noFill/>
            <a:miter lim="800000"/>
            <a:headEnd/>
            <a:tailEnd/>
          </a:ln>
        </p:spPr>
      </p:pic>
      <p:pic>
        <p:nvPicPr>
          <p:cNvPr id="112649" name="Picture 5" descr="C:\Users\u6021507\Desktop\Talent Show\PNG图\PNG图\Picture1.png"/>
          <p:cNvPicPr>
            <a:picLocks noChangeAspect="1" noChangeArrowheads="1"/>
          </p:cNvPicPr>
          <p:nvPr/>
        </p:nvPicPr>
        <p:blipFill>
          <a:blip r:embed="rId4" cstate="print"/>
          <a:srcRect/>
          <a:stretch>
            <a:fillRect/>
          </a:stretch>
        </p:blipFill>
        <p:spPr bwMode="auto">
          <a:xfrm>
            <a:off x="673100" y="4618038"/>
            <a:ext cx="2298700" cy="1706562"/>
          </a:xfrm>
          <a:prstGeom prst="rect">
            <a:avLst/>
          </a:prstGeom>
          <a:noFill/>
          <a:ln w="9525">
            <a:noFill/>
            <a:miter lim="800000"/>
            <a:headEnd/>
            <a:tailEnd/>
          </a:ln>
        </p:spPr>
      </p:pic>
      <p:pic>
        <p:nvPicPr>
          <p:cNvPr id="112650" name="Picture 4" descr="C:\Users\u6021507\Desktop\Talent Show\ICON\1\2531170_194816484000_2.jpg"/>
          <p:cNvPicPr>
            <a:picLocks noChangeAspect="1" noChangeArrowheads="1"/>
          </p:cNvPicPr>
          <p:nvPr/>
        </p:nvPicPr>
        <p:blipFill>
          <a:blip r:embed="rId5" cstate="print"/>
          <a:srcRect l="36365" t="36365" r="37373" b="38181"/>
          <a:stretch>
            <a:fillRect/>
          </a:stretch>
        </p:blipFill>
        <p:spPr bwMode="auto">
          <a:xfrm>
            <a:off x="1981200" y="3763963"/>
            <a:ext cx="990600" cy="960437"/>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a:xfrm>
            <a:off x="917575" y="457200"/>
            <a:ext cx="7369175" cy="836613"/>
          </a:xfrm>
        </p:spPr>
        <p:txBody>
          <a:bodyPr/>
          <a:lstStyle/>
          <a:p>
            <a:r>
              <a:rPr lang="zh-CN" altLang="en-US" b="1" smtClean="0">
                <a:solidFill>
                  <a:srgbClr val="FF9100"/>
                </a:solidFill>
              </a:rPr>
              <a:t>汤森路透</a:t>
            </a:r>
            <a:r>
              <a:rPr lang="en-US" altLang="zh-CN" b="1" smtClean="0">
                <a:solidFill>
                  <a:srgbClr val="FF9100"/>
                </a:solidFill>
              </a:rPr>
              <a:t>WOS</a:t>
            </a:r>
            <a:r>
              <a:rPr lang="zh-CN" altLang="en-US" b="1" smtClean="0">
                <a:solidFill>
                  <a:srgbClr val="FF9100"/>
                </a:solidFill>
              </a:rPr>
              <a:t>在线大讲堂</a:t>
            </a:r>
            <a:r>
              <a:rPr lang="en-US" altLang="zh-CN" b="1" smtClean="0">
                <a:solidFill>
                  <a:srgbClr val="FF9100"/>
                </a:solidFill>
              </a:rPr>
              <a:t/>
            </a:r>
            <a:br>
              <a:rPr lang="en-US" altLang="zh-CN" b="1" smtClean="0">
                <a:solidFill>
                  <a:srgbClr val="FF9100"/>
                </a:solidFill>
              </a:rPr>
            </a:br>
            <a:r>
              <a:rPr lang="en-US" altLang="zh-CN" b="1" smtClean="0">
                <a:solidFill>
                  <a:srgbClr val="FF9100"/>
                </a:solidFill>
              </a:rPr>
              <a:t>        ——</a:t>
            </a:r>
            <a:r>
              <a:rPr lang="zh-CN" altLang="en-US" b="1" smtClean="0">
                <a:solidFill>
                  <a:srgbClr val="FF9100"/>
                </a:solidFill>
              </a:rPr>
              <a:t>“科研达人</a:t>
            </a:r>
            <a:r>
              <a:rPr lang="en-US" altLang="zh-CN" b="1" smtClean="0">
                <a:solidFill>
                  <a:srgbClr val="FF9100"/>
                </a:solidFill>
              </a:rPr>
              <a:t>·</a:t>
            </a:r>
            <a:r>
              <a:rPr lang="zh-CN" altLang="en-US" b="1" smtClean="0">
                <a:solidFill>
                  <a:srgbClr val="FF9100"/>
                </a:solidFill>
              </a:rPr>
              <a:t>闪耀之星”专题活动</a:t>
            </a:r>
            <a:endParaRPr lang="en-US" altLang="en-US" b="1" smtClean="0"/>
          </a:p>
        </p:txBody>
      </p:sp>
      <p:pic>
        <p:nvPicPr>
          <p:cNvPr id="113667" name="Picture 3" descr="C:\ThomsonReuters\WOS Training\在线大讲堂网站二维码.jpg"/>
          <p:cNvPicPr>
            <a:picLocks noChangeAspect="1" noChangeArrowheads="1"/>
          </p:cNvPicPr>
          <p:nvPr/>
        </p:nvPicPr>
        <p:blipFill>
          <a:blip r:embed="rId2" cstate="print"/>
          <a:srcRect/>
          <a:stretch>
            <a:fillRect/>
          </a:stretch>
        </p:blipFill>
        <p:spPr bwMode="auto">
          <a:xfrm>
            <a:off x="2627313" y="2349500"/>
            <a:ext cx="4176712" cy="4175125"/>
          </a:xfrm>
          <a:prstGeom prst="rect">
            <a:avLst/>
          </a:prstGeom>
          <a:noFill/>
          <a:ln w="9525">
            <a:noFill/>
            <a:miter lim="800000"/>
            <a:headEnd/>
            <a:tailEnd/>
          </a:ln>
        </p:spPr>
      </p:pic>
      <p:sp>
        <p:nvSpPr>
          <p:cNvPr id="113668" name="Rectangle 4"/>
          <p:cNvSpPr>
            <a:spLocks noChangeArrowheads="1"/>
          </p:cNvSpPr>
          <p:nvPr/>
        </p:nvSpPr>
        <p:spPr bwMode="auto">
          <a:xfrm>
            <a:off x="1020763" y="1333500"/>
            <a:ext cx="7056437" cy="1016000"/>
          </a:xfrm>
          <a:prstGeom prst="rect">
            <a:avLst/>
          </a:prstGeom>
          <a:noFill/>
          <a:ln w="9525">
            <a:noFill/>
            <a:miter lim="800000"/>
            <a:headEnd/>
            <a:tailEnd/>
          </a:ln>
        </p:spPr>
        <p:txBody>
          <a:bodyPr>
            <a:spAutoFit/>
          </a:bodyPr>
          <a:lstStyle/>
          <a:p>
            <a:pPr marL="228600" indent="-228600" algn="ctr" eaLnBrk="0" hangingPunct="0">
              <a:lnSpc>
                <a:spcPct val="150000"/>
              </a:lnSpc>
              <a:spcBef>
                <a:spcPct val="50000"/>
              </a:spcBef>
              <a:buClr>
                <a:srgbClr val="FF8000"/>
              </a:buClr>
            </a:pPr>
            <a:r>
              <a:rPr lang="zh-CN" altLang="en-US" sz="2000">
                <a:solidFill>
                  <a:srgbClr val="4B4B4B"/>
                </a:solidFill>
                <a:latin typeface="微软雅黑" pitchFamily="34" charset="-122"/>
                <a:ea typeface="微软雅黑" pitchFamily="34" charset="-122"/>
              </a:rPr>
              <a:t>敬请扫描以下二维码，登录和收藏 </a:t>
            </a:r>
            <a:r>
              <a:rPr lang="en-US" altLang="zh-CN" sz="2000">
                <a:solidFill>
                  <a:srgbClr val="FF9100"/>
                </a:solidFill>
                <a:latin typeface="微软雅黑" pitchFamily="34" charset="-122"/>
                <a:ea typeface="微软雅黑" pitchFamily="34" charset="-122"/>
              </a:rPr>
              <a:t>WOS</a:t>
            </a:r>
            <a:r>
              <a:rPr lang="zh-CN" altLang="en-US" sz="2000">
                <a:solidFill>
                  <a:srgbClr val="FF9100"/>
                </a:solidFill>
                <a:latin typeface="微软雅黑" pitchFamily="34" charset="-122"/>
                <a:ea typeface="微软雅黑" pitchFamily="34" charset="-122"/>
              </a:rPr>
              <a:t>在线大讲堂官方网站</a:t>
            </a:r>
            <a:r>
              <a:rPr lang="zh-CN" altLang="en-US" sz="2000">
                <a:solidFill>
                  <a:srgbClr val="4B4B4B"/>
                </a:solidFill>
                <a:latin typeface="微软雅黑" pitchFamily="34" charset="-122"/>
                <a:ea typeface="微软雅黑" pitchFamily="34" charset="-122"/>
              </a:rPr>
              <a:t>点击“科研达人</a:t>
            </a:r>
            <a:r>
              <a:rPr lang="en-US" altLang="zh-CN" sz="2000">
                <a:solidFill>
                  <a:srgbClr val="4B4B4B"/>
                </a:solidFill>
                <a:latin typeface="微软雅黑" pitchFamily="34" charset="-122"/>
                <a:ea typeface="微软雅黑" pitchFamily="34" charset="-122"/>
              </a:rPr>
              <a:t>·</a:t>
            </a:r>
            <a:r>
              <a:rPr lang="zh-CN" altLang="en-US" sz="2000">
                <a:solidFill>
                  <a:srgbClr val="4B4B4B"/>
                </a:solidFill>
                <a:latin typeface="微软雅黑" pitchFamily="34" charset="-122"/>
                <a:ea typeface="微软雅黑" pitchFamily="34" charset="-122"/>
              </a:rPr>
              <a:t>闪耀之星”专题活动页面</a:t>
            </a:r>
            <a:endParaRPr lang="en-US" sz="2000">
              <a:solidFill>
                <a:srgbClr val="4B4B4B"/>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zh-CN" altLang="en-US" dirty="0" smtClean="0">
                <a:ea typeface="宋体" pitchFamily="2" charset="-122"/>
              </a:rPr>
              <a:t>在线讲座反馈问卷二维码</a:t>
            </a:r>
            <a:endParaRPr lang="en-US" dirty="0" smtClean="0"/>
          </a:p>
        </p:txBody>
      </p:sp>
      <p:pic>
        <p:nvPicPr>
          <p:cNvPr id="15364" name="Picture 7" descr="C:\Users\u6021507\AppData\Roaming\Tencent\Users\253654456\QQ\WinTemp\RichOle\1BIW9$O`I%~TQ178U7NV~HJ.jpg"/>
          <p:cNvPicPr>
            <a:picLocks noChangeAspect="1" noChangeArrowheads="1"/>
          </p:cNvPicPr>
          <p:nvPr/>
        </p:nvPicPr>
        <p:blipFill>
          <a:blip r:embed="rId2" cstate="print"/>
          <a:srcRect/>
          <a:stretch>
            <a:fillRect/>
          </a:stretch>
        </p:blipFill>
        <p:spPr bwMode="auto">
          <a:xfrm>
            <a:off x="2895600" y="2438400"/>
            <a:ext cx="3505200" cy="36115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a:xfrm>
            <a:off x="318408" y="3448050"/>
            <a:ext cx="8382000" cy="819150"/>
          </a:xfrm>
        </p:spPr>
        <p:txBody>
          <a:bodyPr/>
          <a:lstStyle/>
          <a:p>
            <a:pPr eaLnBrk="1" hangingPunct="1"/>
            <a:r>
              <a:rPr lang="zh-CN" altLang="en-US" b="1" dirty="0"/>
              <a:t>联</a:t>
            </a:r>
            <a:r>
              <a:rPr lang="zh-CN" altLang="en-US" b="1" dirty="0" smtClean="0"/>
              <a:t>系我们！</a:t>
            </a:r>
            <a:endParaRPr lang="en-US" altLang="zh-CN" b="1" dirty="0" smtClean="0">
              <a:solidFill>
                <a:schemeClr val="tx2"/>
              </a:solidFill>
            </a:endParaRPr>
          </a:p>
        </p:txBody>
      </p:sp>
      <p:sp>
        <p:nvSpPr>
          <p:cNvPr id="5" name="Rectangle 4"/>
          <p:cNvSpPr>
            <a:spLocks noChangeArrowheads="1"/>
          </p:cNvSpPr>
          <p:nvPr/>
        </p:nvSpPr>
        <p:spPr bwMode="auto">
          <a:xfrm>
            <a:off x="214313" y="4357688"/>
            <a:ext cx="8466137" cy="2214562"/>
          </a:xfrm>
          <a:prstGeom prst="rect">
            <a:avLst/>
          </a:prstGeom>
          <a:noFill/>
          <a:ln w="9525">
            <a:noFill/>
            <a:miter lim="800000"/>
            <a:headEnd/>
            <a:tailEnd/>
          </a:ln>
        </p:spPr>
        <p:txBody>
          <a:bodyPr wrap="none" anchor="ctr"/>
          <a:lstStyle/>
          <a:p>
            <a:r>
              <a:rPr lang="zh-CN" altLang="en-US" dirty="0" smtClean="0">
                <a:latin typeface="Arial Unicode MS" pitchFamily="34" charset="-122"/>
                <a:ea typeface="Arial Unicode MS" pitchFamily="34" charset="-122"/>
                <a:cs typeface="Arial Unicode MS" pitchFamily="34" charset="-122"/>
              </a:rPr>
              <a:t>技术支持</a:t>
            </a:r>
            <a:r>
              <a:rPr lang="en-US" altLang="zh-CN" dirty="0" smtClean="0">
                <a:latin typeface="Arial Unicode MS" pitchFamily="34" charset="-122"/>
                <a:ea typeface="Arial Unicode MS" pitchFamily="34" charset="-122"/>
                <a:cs typeface="Arial Unicode MS" pitchFamily="34" charset="-122"/>
              </a:rPr>
              <a:t>: </a:t>
            </a:r>
            <a:r>
              <a:rPr lang="en-US" altLang="zh-CN" dirty="0" smtClean="0">
                <a:latin typeface="Arial Unicode MS" pitchFamily="34" charset="-122"/>
                <a:ea typeface="Arial Unicode MS" pitchFamily="34" charset="-122"/>
                <a:cs typeface="Arial Unicode MS" pitchFamily="34" charset="-122"/>
                <a:hlinkClick r:id="rId3"/>
              </a:rPr>
              <a:t>ts.support.china@thomsonreuters.com</a:t>
            </a:r>
            <a:endParaRPr lang="en-US" altLang="zh-CN" dirty="0" smtClean="0">
              <a:latin typeface="Arial Unicode MS" pitchFamily="34" charset="-122"/>
              <a:ea typeface="Arial Unicode MS" pitchFamily="34" charset="-122"/>
              <a:cs typeface="Arial Unicode MS" pitchFamily="34" charset="-122"/>
            </a:endParaRPr>
          </a:p>
          <a:p>
            <a:r>
              <a:rPr lang="en-US" altLang="zh-CN" dirty="0" smtClean="0">
                <a:latin typeface="Arial Unicode MS" pitchFamily="34" charset="-122"/>
                <a:ea typeface="Arial Unicode MS" pitchFamily="34" charset="-122"/>
                <a:cs typeface="Arial Unicode MS" pitchFamily="34" charset="-122"/>
              </a:rPr>
              <a:t>Tel: 4008 822 031(</a:t>
            </a:r>
            <a:r>
              <a:rPr lang="zh-CN" altLang="en-US" dirty="0" smtClean="0">
                <a:latin typeface="Arial Unicode MS" pitchFamily="34" charset="-122"/>
                <a:ea typeface="Arial Unicode MS" pitchFamily="34" charset="-122"/>
                <a:cs typeface="Arial Unicode MS" pitchFamily="34" charset="-122"/>
              </a:rPr>
              <a:t>工作时间：周一至周五</a:t>
            </a:r>
            <a:r>
              <a:rPr lang="en-US" altLang="zh-CN" dirty="0" smtClean="0">
                <a:latin typeface="Arial Unicode MS" pitchFamily="34" charset="-122"/>
                <a:ea typeface="Arial Unicode MS" pitchFamily="34" charset="-122"/>
                <a:cs typeface="Arial Unicode MS" pitchFamily="34" charset="-122"/>
              </a:rPr>
              <a:t>, 9:00—17:00</a:t>
            </a:r>
            <a:r>
              <a:rPr lang="zh-CN" altLang="en-US" dirty="0" smtClean="0">
                <a:latin typeface="Arial Unicode MS" pitchFamily="34" charset="-122"/>
                <a:ea typeface="Arial Unicode MS" pitchFamily="34" charset="-122"/>
                <a:cs typeface="Arial Unicode MS" pitchFamily="34" charset="-122"/>
              </a:rPr>
              <a:t> </a:t>
            </a:r>
            <a:r>
              <a:rPr lang="en-US" altLang="zh-CN" dirty="0" smtClean="0">
                <a:latin typeface="Arial Unicode MS" pitchFamily="34" charset="-122"/>
                <a:ea typeface="Arial Unicode MS" pitchFamily="34" charset="-122"/>
                <a:cs typeface="Arial Unicode MS" pitchFamily="34" charset="-122"/>
              </a:rPr>
              <a:t>)</a:t>
            </a:r>
          </a:p>
          <a:p>
            <a:r>
              <a:rPr lang="en-US" altLang="zh-CN" dirty="0" smtClean="0">
                <a:latin typeface="Arial Unicode MS" pitchFamily="34" charset="-122"/>
                <a:ea typeface="Arial Unicode MS" pitchFamily="34" charset="-122"/>
                <a:cs typeface="Arial Unicode MS" pitchFamily="34" charset="-122"/>
              </a:rPr>
              <a:t>Fax: 010-82862088</a:t>
            </a:r>
          </a:p>
          <a:p>
            <a:endParaRPr lang="en-US" altLang="zh-CN" dirty="0" smtClean="0">
              <a:latin typeface="Arial Unicode MS" pitchFamily="34" charset="-122"/>
              <a:ea typeface="Arial Unicode MS" pitchFamily="34" charset="-122"/>
              <a:cs typeface="Arial Unicode MS" pitchFamily="34" charset="-122"/>
            </a:endParaRPr>
          </a:p>
          <a:p>
            <a:r>
              <a:rPr lang="zh-CN" altLang="en-US" dirty="0" smtClean="0">
                <a:latin typeface="Arial Unicode MS" pitchFamily="34" charset="-122"/>
                <a:ea typeface="Arial Unicode MS" pitchFamily="34" charset="-122"/>
                <a:cs typeface="Arial Unicode MS" pitchFamily="34" charset="-122"/>
              </a:rPr>
              <a:t>北京市</a:t>
            </a:r>
            <a:r>
              <a:rPr lang="zh-CN" altLang="en-US" dirty="0">
                <a:latin typeface="Arial Unicode MS" pitchFamily="34" charset="-122"/>
                <a:ea typeface="Arial Unicode MS" pitchFamily="34" charset="-122"/>
                <a:cs typeface="Arial Unicode MS" pitchFamily="34" charset="-122"/>
              </a:rPr>
              <a:t>海淀区科学院南路</a:t>
            </a:r>
            <a:r>
              <a:rPr lang="en-US" altLang="zh-CN" dirty="0">
                <a:latin typeface="Arial Unicode MS" pitchFamily="34" charset="-122"/>
                <a:ea typeface="Arial Unicode MS" pitchFamily="34" charset="-122"/>
                <a:cs typeface="Arial Unicode MS" pitchFamily="34" charset="-122"/>
              </a:rPr>
              <a:t>2</a:t>
            </a:r>
            <a:r>
              <a:rPr lang="zh-CN" altLang="en-US" dirty="0">
                <a:latin typeface="Arial Unicode MS" pitchFamily="34" charset="-122"/>
                <a:ea typeface="Arial Unicode MS" pitchFamily="34" charset="-122"/>
                <a:cs typeface="Arial Unicode MS" pitchFamily="34" charset="-122"/>
              </a:rPr>
              <a:t>号    融科资讯中心</a:t>
            </a:r>
            <a:r>
              <a:rPr lang="en-US" altLang="zh-CN" dirty="0">
                <a:latin typeface="Arial Unicode MS" pitchFamily="34" charset="-122"/>
                <a:ea typeface="Arial Unicode MS" pitchFamily="34" charset="-122"/>
                <a:cs typeface="Arial Unicode MS" pitchFamily="34" charset="-122"/>
              </a:rPr>
              <a:t>C</a:t>
            </a:r>
            <a:r>
              <a:rPr lang="zh-CN" altLang="en-US" dirty="0">
                <a:latin typeface="Arial Unicode MS" pitchFamily="34" charset="-122"/>
                <a:ea typeface="Arial Unicode MS" pitchFamily="34" charset="-122"/>
                <a:cs typeface="Arial Unicode MS" pitchFamily="34" charset="-122"/>
              </a:rPr>
              <a:t>座北楼</a:t>
            </a:r>
            <a:r>
              <a:rPr lang="en-US" altLang="zh-CN" dirty="0">
                <a:latin typeface="Arial Unicode MS" pitchFamily="34" charset="-122"/>
                <a:ea typeface="Arial Unicode MS" pitchFamily="34" charset="-122"/>
                <a:cs typeface="Arial Unicode MS" pitchFamily="34" charset="-122"/>
              </a:rPr>
              <a:t>610</a:t>
            </a:r>
            <a:r>
              <a:rPr lang="zh-CN" altLang="en-US" dirty="0">
                <a:latin typeface="Arial Unicode MS" pitchFamily="34" charset="-122"/>
                <a:ea typeface="Arial Unicode MS" pitchFamily="34" charset="-122"/>
                <a:cs typeface="Arial Unicode MS" pitchFamily="34" charset="-122"/>
              </a:rPr>
              <a:t>室</a:t>
            </a:r>
          </a:p>
          <a:p>
            <a:r>
              <a:rPr lang="zh-CN" altLang="en-US" dirty="0">
                <a:latin typeface="Arial Unicode MS" pitchFamily="34" charset="-122"/>
                <a:ea typeface="Arial Unicode MS" pitchFamily="34" charset="-122"/>
                <a:cs typeface="Arial Unicode MS" pitchFamily="34" charset="-122"/>
              </a:rPr>
              <a:t>汤森路透知识产权与科技</a:t>
            </a:r>
            <a:r>
              <a:rPr lang="zh-CN" altLang="en-US" dirty="0" smtClean="0">
                <a:latin typeface="Arial Unicode MS" pitchFamily="34" charset="-122"/>
                <a:ea typeface="Arial Unicode MS" pitchFamily="34" charset="-122"/>
                <a:cs typeface="Arial Unicode MS" pitchFamily="34" charset="-122"/>
              </a:rPr>
              <a:t>集团</a:t>
            </a:r>
            <a:endParaRPr lang="en-US" altLang="zh-CN" dirty="0">
              <a:latin typeface="Arial Unicode MS" pitchFamily="34" charset="-122"/>
              <a:ea typeface="Arial Unicode MS" pitchFamily="34" charset="-122"/>
              <a:cs typeface="Arial Unicode MS" pitchFamily="34" charset="-122"/>
            </a:endParaRPr>
          </a:p>
        </p:txBody>
      </p:sp>
      <p:pic>
        <p:nvPicPr>
          <p:cNvPr id="7" name="Picture 9" descr="\\Csmarketingservices\strategy$\Creative_Services_Jobs\1002157_BRAND3xSquare\April 2013\Art\RTRLNA2 - Cheryl Ravelo.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13871" y="376238"/>
            <a:ext cx="8597899" cy="310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
</p:tagLst>
</file>

<file path=ppt/tags/tag2.xml><?xml version="1.0" encoding="utf-8"?>
<p:tagLst xmlns:a="http://schemas.openxmlformats.org/drawingml/2006/main" xmlns:r="http://schemas.openxmlformats.org/officeDocument/2006/relationships" xmlns:p="http://schemas.openxmlformats.org/presentationml/2006/main">
  <p:tag name="TIMING" val="|15.3|4.9"/>
</p:tagLst>
</file>

<file path=ppt/theme/theme1.xml><?xml version="1.0" encoding="utf-8"?>
<a:theme xmlns:a="http://schemas.openxmlformats.org/drawingml/2006/main" name="tr_presentation_template_05-01-08">
  <a:themeElements>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tr_presentation_template_05-01-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r_presentation_template_05-01-08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r_presentation_template_05-01-08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0_Default Design">
  <a:themeElements>
    <a:clrScheme name="10_Default Design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fontScheme name="10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10_Default Design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10_Default Design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10_Default Design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10_Default Design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TEST_tr_present_080326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33721</TotalTime>
  <Words>5508</Words>
  <Application>Microsoft Office PowerPoint</Application>
  <PresentationFormat>On-screen Show (4:3)</PresentationFormat>
  <Paragraphs>459</Paragraphs>
  <Slides>96</Slides>
  <Notes>29</Notes>
  <HiddenSlides>0</HiddenSlides>
  <MMClips>0</MMClips>
  <ScaleCrop>false</ScaleCrop>
  <HeadingPairs>
    <vt:vector size="4" baseType="variant">
      <vt:variant>
        <vt:lpstr>Theme</vt:lpstr>
      </vt:variant>
      <vt:variant>
        <vt:i4>2</vt:i4>
      </vt:variant>
      <vt:variant>
        <vt:lpstr>Slide Titles</vt:lpstr>
      </vt:variant>
      <vt:variant>
        <vt:i4>96</vt:i4>
      </vt:variant>
    </vt:vector>
  </HeadingPairs>
  <TitlesOfParts>
    <vt:vector size="98" baseType="lpstr">
      <vt:lpstr>tr_presentation_template_05-01-08</vt:lpstr>
      <vt:lpstr>10_Default Design</vt:lpstr>
      <vt:lpstr>激励发现 推动创新</vt:lpstr>
      <vt:lpstr>Slide 2</vt:lpstr>
      <vt:lpstr>Slide 3</vt:lpstr>
      <vt:lpstr>Slide 4</vt:lpstr>
      <vt:lpstr>Slide 5</vt:lpstr>
      <vt:lpstr>Slide 6</vt:lpstr>
      <vt:lpstr>Slide 7</vt:lpstr>
      <vt:lpstr>Slide 8</vt:lpstr>
      <vt:lpstr>Slide 9</vt:lpstr>
      <vt:lpstr>注意力缺失/多动症</vt:lpstr>
      <vt:lpstr>ADHD研究的起源可以追溯到1902年George F. Still发表的一系列文章。这些文章描述了一群儿童的行为障碍问题，在今天被人们定义为ADHD。</vt:lpstr>
      <vt:lpstr>专业术语的发展与变迁</vt:lpstr>
      <vt:lpstr>Slide 13</vt:lpstr>
      <vt:lpstr>Slide 14</vt:lpstr>
      <vt:lpstr>Slide 15</vt:lpstr>
      <vt:lpstr>Slide 16</vt:lpstr>
      <vt:lpstr>Slide 17</vt:lpstr>
      <vt:lpstr>Slide 18</vt:lpstr>
      <vt:lpstr>Web of Science平台界面  (www.webofscience.com)</vt:lpstr>
      <vt:lpstr>Slide 20</vt:lpstr>
      <vt:lpstr>可以在WOS平台上检索时使用的运算符</vt:lpstr>
      <vt:lpstr>Slide 22</vt:lpstr>
      <vt:lpstr>时域有限差分法（FDTD）</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刊载中国作者文章较多的期刊</vt:lpstr>
      <vt:lpstr>Slide 65</vt:lpstr>
      <vt:lpstr>Slide 66</vt:lpstr>
      <vt:lpstr>Slide 67</vt:lpstr>
      <vt:lpstr>文献管理工具——EndNote® 网络版</vt:lpstr>
      <vt:lpstr>文献管理工具——EndNote® 网络版</vt:lpstr>
      <vt:lpstr>Slide 70</vt:lpstr>
      <vt:lpstr>Slide 71</vt:lpstr>
      <vt:lpstr>Slide 72</vt:lpstr>
      <vt:lpstr>Slide 73</vt:lpstr>
      <vt:lpstr> 导入文献“三步走”</vt:lpstr>
      <vt:lpstr>Slide 75</vt:lpstr>
      <vt:lpstr>Slide 76</vt:lpstr>
      <vt:lpstr>Slide 77</vt:lpstr>
      <vt:lpstr>Slide 78</vt:lpstr>
      <vt:lpstr>小插件：实现word与Endnote® online之间的对接</vt:lpstr>
      <vt:lpstr>Slide 80</vt:lpstr>
      <vt:lpstr>Slide 81</vt:lpstr>
      <vt:lpstr>Slide 82</vt:lpstr>
      <vt:lpstr>Slide 83</vt:lpstr>
      <vt:lpstr>Slide 84</vt:lpstr>
      <vt:lpstr>Slide 85</vt:lpstr>
      <vt:lpstr>Slide 86</vt:lpstr>
      <vt:lpstr>Slide 87</vt:lpstr>
      <vt:lpstr>如何统一做格式化处理？</vt:lpstr>
      <vt:lpstr>Endnote® online – 文献的管理和写作工具</vt:lpstr>
      <vt:lpstr>Slide 90</vt:lpstr>
      <vt:lpstr>Slide 91</vt:lpstr>
      <vt:lpstr>Slide 92</vt:lpstr>
      <vt:lpstr>汤森路透WOS在线大讲堂         ——“科研达人·闪耀之星”专题活动</vt:lpstr>
      <vt:lpstr>汤森路透WOS在线大讲堂         ——“科研达人·闪耀之星”专题活动</vt:lpstr>
      <vt:lpstr>在线讲座反馈问卷二维码</vt:lpstr>
      <vt:lpstr>联系我们！</vt:lpstr>
    </vt:vector>
  </TitlesOfParts>
  <Company>The Thomson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THOMSON REUTERS  PRESENTATION TEMPLATE</dc:title>
  <dc:creator>lori.marino</dc:creator>
  <cp:lastModifiedBy>U0163044</cp:lastModifiedBy>
  <cp:revision>4629</cp:revision>
  <dcterms:created xsi:type="dcterms:W3CDTF">2008-05-05T00:46:29Z</dcterms:created>
  <dcterms:modified xsi:type="dcterms:W3CDTF">2015-04-21T09:39:04Z</dcterms:modified>
</cp:coreProperties>
</file>