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720" r:id="rId2"/>
  </p:sldMasterIdLst>
  <p:notesMasterIdLst>
    <p:notesMasterId r:id="rId29"/>
  </p:notesMasterIdLst>
  <p:sldIdLst>
    <p:sldId id="446" r:id="rId3"/>
    <p:sldId id="477" r:id="rId4"/>
    <p:sldId id="496" r:id="rId5"/>
    <p:sldId id="482" r:id="rId6"/>
    <p:sldId id="485" r:id="rId7"/>
    <p:sldId id="483" r:id="rId8"/>
    <p:sldId id="495" r:id="rId9"/>
    <p:sldId id="442" r:id="rId10"/>
    <p:sldId id="452" r:id="rId11"/>
    <p:sldId id="453" r:id="rId12"/>
    <p:sldId id="454" r:id="rId13"/>
    <p:sldId id="455" r:id="rId14"/>
    <p:sldId id="456" r:id="rId15"/>
    <p:sldId id="457" r:id="rId16"/>
    <p:sldId id="458" r:id="rId17"/>
    <p:sldId id="463" r:id="rId18"/>
    <p:sldId id="460" r:id="rId19"/>
    <p:sldId id="462" r:id="rId20"/>
    <p:sldId id="467" r:id="rId21"/>
    <p:sldId id="464" r:id="rId22"/>
    <p:sldId id="468" r:id="rId23"/>
    <p:sldId id="461" r:id="rId24"/>
    <p:sldId id="469" r:id="rId25"/>
    <p:sldId id="470" r:id="rId26"/>
    <p:sldId id="480" r:id="rId27"/>
    <p:sldId id="493"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33CC"/>
    <a:srgbClr val="0066FF"/>
    <a:srgbClr val="2768A4"/>
    <a:srgbClr val="0F4D8D"/>
    <a:srgbClr val="003366"/>
    <a:srgbClr val="000080"/>
    <a:srgbClr val="FFFF99"/>
    <a:srgbClr val="FFFF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600" y="-108"/>
      </p:cViewPr>
      <p:guideLst>
        <p:guide orient="horz" pos="1887"/>
        <p:guide pos="2874"/>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zh-CN" alt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宋体" pitchFamily="2" charset="-122"/>
              </a:defRPr>
            </a:lvl1pPr>
          </a:lstStyle>
          <a:p>
            <a:endParaRPr lang="en-US"/>
          </a:p>
        </p:txBody>
      </p:sp>
      <p:sp>
        <p:nvSpPr>
          <p:cNvPr id="10244" name="Rectangle 4"/>
          <p:cNvSpPr>
            <a:spLocks noGrp="1" noRot="1" noChangeAspect="1" noChangeArrowheads="1"/>
          </p:cNvSpPr>
          <p:nvPr>
            <p:ph type="sldImg" idx="2"/>
          </p:nvPr>
        </p:nvSpPr>
        <p:spPr bwMode="auto">
          <a:xfrm>
            <a:off x="1143000" y="685800"/>
            <a:ext cx="4572000" cy="3429000"/>
          </a:xfrm>
          <a:prstGeom prst="rect">
            <a:avLst/>
          </a:prstGeom>
          <a:noFill/>
          <a:ln w="9525">
            <a:noFill/>
            <a:miter lim="800000"/>
            <a:headEnd/>
            <a:tailEnd/>
          </a:ln>
        </p:spPr>
      </p:sp>
      <p:sp>
        <p:nvSpPr>
          <p:cNvPr id="10245"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宋体" pitchFamily="2" charset="-122"/>
              </a:defRPr>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5A10F0D3-8640-4A47-A304-A99F798BA0D6}" type="slidenum">
              <a:rPr lang="zh-CN" altLang="en-US"/>
              <a:pPr/>
              <a:t>‹#›</a:t>
            </a:fld>
            <a:endParaRPr lang="en-US">
              <a:ea typeface="宋体" pitchFamily="2" charset="-122"/>
            </a:endParaRPr>
          </a:p>
        </p:txBody>
      </p:sp>
    </p:spTree>
    <p:extLst>
      <p:ext uri="{BB962C8B-B14F-4D97-AF65-F5344CB8AC3E}">
        <p14:creationId xmlns:p14="http://schemas.microsoft.com/office/powerpoint/2010/main" val="21388239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miter lim="800000"/>
            <a:headEnd/>
            <a:tailEnd/>
          </a:ln>
        </p:spPr>
        <p:txBody>
          <a:bodyPr/>
          <a:lstStyle/>
          <a:p>
            <a:fld id="{16B8BEE4-FC14-4092-BC43-D9D0E02F7DD8}" type="slidenum">
              <a:rPr lang="en-GB" altLang="zh-CN"/>
              <a:pPr/>
              <a:t>1</a:t>
            </a:fld>
            <a:endParaRPr lang="en-GB" altLang="zh-CN" dirty="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en-GB" altLang="zh-CN"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10F0D3-8640-4A47-A304-A99F798BA0D6}" type="slidenum">
              <a:rPr lang="zh-CN" altLang="en-US" smtClean="0"/>
              <a:pPr/>
              <a:t>11</a:t>
            </a:fld>
            <a:endParaRPr lang="en-US" dirty="0">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638176FD-E254-40DC-938D-1D5983BFCF6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C1ADC711-7217-4ED2-B4E3-49995E4C1D5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ECC89D11-E03E-4AB2-9625-7F84CD875BD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00BEF3C9-4BE3-4BF5-A451-493B5AE5AF0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p>
        </p:txBody>
      </p:sp>
      <p:sp>
        <p:nvSpPr>
          <p:cNvPr id="8" name="页脚占位符 7"/>
          <p:cNvSpPr>
            <a:spLocks noGrp="1"/>
          </p:cNvSpPr>
          <p:nvPr>
            <p:ph type="ftr" sz="quarter" idx="11"/>
          </p:nvPr>
        </p:nvSpPr>
        <p:spPr/>
        <p:txBody>
          <a:bodyPr/>
          <a:lstStyle>
            <a:lvl1pPr>
              <a:defRPr/>
            </a:lvl1pPr>
          </a:lstStyle>
          <a:p>
            <a:endParaRPr lang="en-US"/>
          </a:p>
        </p:txBody>
      </p:sp>
      <p:sp>
        <p:nvSpPr>
          <p:cNvPr id="9" name="灯片编号占位符 8"/>
          <p:cNvSpPr>
            <a:spLocks noGrp="1"/>
          </p:cNvSpPr>
          <p:nvPr>
            <p:ph type="sldNum" sz="quarter" idx="12"/>
          </p:nvPr>
        </p:nvSpPr>
        <p:spPr/>
        <p:txBody>
          <a:bodyPr/>
          <a:lstStyle>
            <a:lvl1pPr>
              <a:defRPr/>
            </a:lvl1pPr>
          </a:lstStyle>
          <a:p>
            <a:fld id="{EF4CD298-E947-4BE5-805C-6C65FA76072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p>
        </p:txBody>
      </p:sp>
      <p:sp>
        <p:nvSpPr>
          <p:cNvPr id="4" name="页脚占位符 3"/>
          <p:cNvSpPr>
            <a:spLocks noGrp="1"/>
          </p:cNvSpPr>
          <p:nvPr>
            <p:ph type="ftr" sz="quarter" idx="11"/>
          </p:nvPr>
        </p:nvSpPr>
        <p:spPr/>
        <p:txBody>
          <a:bodyPr/>
          <a:lstStyle>
            <a:lvl1pPr>
              <a:defRPr/>
            </a:lvl1pPr>
          </a:lstStyle>
          <a:p>
            <a:endParaRPr lang="en-US"/>
          </a:p>
        </p:txBody>
      </p:sp>
      <p:sp>
        <p:nvSpPr>
          <p:cNvPr id="5" name="灯片编号占位符 4"/>
          <p:cNvSpPr>
            <a:spLocks noGrp="1"/>
          </p:cNvSpPr>
          <p:nvPr>
            <p:ph type="sldNum" sz="quarter" idx="12"/>
          </p:nvPr>
        </p:nvSpPr>
        <p:spPr/>
        <p:txBody>
          <a:bodyPr/>
          <a:lstStyle>
            <a:lvl1pPr>
              <a:defRPr/>
            </a:lvl1pPr>
          </a:lstStyle>
          <a:p>
            <a:fld id="{BC9C6A7A-31F2-41F7-95B9-DF2108287A9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p>
        </p:txBody>
      </p:sp>
      <p:sp>
        <p:nvSpPr>
          <p:cNvPr id="3" name="页脚占位符 2"/>
          <p:cNvSpPr>
            <a:spLocks noGrp="1"/>
          </p:cNvSpPr>
          <p:nvPr>
            <p:ph type="ftr" sz="quarter" idx="11"/>
          </p:nvPr>
        </p:nvSpPr>
        <p:spPr/>
        <p:txBody>
          <a:bodyPr/>
          <a:lstStyle>
            <a:lvl1pPr>
              <a:defRPr/>
            </a:lvl1pPr>
          </a:lstStyle>
          <a:p>
            <a:endParaRPr lang="en-US"/>
          </a:p>
        </p:txBody>
      </p:sp>
      <p:sp>
        <p:nvSpPr>
          <p:cNvPr id="4" name="灯片编号占位符 3"/>
          <p:cNvSpPr>
            <a:spLocks noGrp="1"/>
          </p:cNvSpPr>
          <p:nvPr>
            <p:ph type="sldNum" sz="quarter" idx="12"/>
          </p:nvPr>
        </p:nvSpPr>
        <p:spPr/>
        <p:txBody>
          <a:bodyPr/>
          <a:lstStyle>
            <a:lvl1pPr>
              <a:defRPr/>
            </a:lvl1pPr>
          </a:lstStyle>
          <a:p>
            <a:fld id="{EA1D0524-6695-48A2-832A-E53E70F133C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6A059C05-B3F9-40BF-80C7-AB0E9A57157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48FBE0BE-EBA0-4E18-B3D0-AEF257B3F65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0F8BDEBE-FE4D-4251-B321-F5ADEE8AA03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C71A2D39-9F23-4F20-9ADE-65D255E004A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pic>
        <p:nvPicPr>
          <p:cNvPr id="2" name="Picture 21" descr="stuff"/>
          <p:cNvPicPr>
            <a:picLocks noChangeAspect="1" noChangeArrowheads="1"/>
          </p:cNvPicPr>
          <p:nvPr userDrawn="1"/>
        </p:nvPicPr>
        <p:blipFill>
          <a:blip r:embed="rId2"/>
          <a:srcRect/>
          <a:stretch>
            <a:fillRect/>
          </a:stretch>
        </p:blipFill>
        <p:spPr bwMode="auto">
          <a:xfrm>
            <a:off x="0" y="0"/>
            <a:ext cx="9144000" cy="5129213"/>
          </a:xfrm>
          <a:prstGeom prst="rect">
            <a:avLst/>
          </a:prstGeom>
          <a:noFill/>
          <a:ln w="9525">
            <a:noFill/>
            <a:miter lim="800000"/>
            <a:headEnd/>
            <a:tailEnd/>
          </a:ln>
        </p:spPr>
      </p:pic>
      <p:sp>
        <p:nvSpPr>
          <p:cNvPr id="3" name="Rectangle 20"/>
          <p:cNvSpPr>
            <a:spLocks noChangeArrowheads="1"/>
          </p:cNvSpPr>
          <p:nvPr userDrawn="1"/>
        </p:nvSpPr>
        <p:spPr bwMode="auto">
          <a:xfrm>
            <a:off x="0" y="6613525"/>
            <a:ext cx="9144000" cy="244475"/>
          </a:xfrm>
          <a:prstGeom prst="rect">
            <a:avLst/>
          </a:prstGeom>
          <a:solidFill>
            <a:srgbClr val="003366"/>
          </a:solidFill>
          <a:ln>
            <a:noFill/>
          </a:ln>
          <a:effectLst/>
          <a:extLst/>
        </p:spPr>
        <p:txBody>
          <a:bodyPr>
            <a:spAutoFit/>
          </a:bodyPr>
          <a:lstStyle>
            <a:lvl1pPr algn="r">
              <a:defRPr sz="1000" b="1">
                <a:solidFill>
                  <a:schemeClr val="bg1"/>
                </a:solidFill>
                <a:latin typeface="Arial" panose="020B0604020202020204" pitchFamily="34" charset="0"/>
              </a:defRPr>
            </a:lvl1pPr>
            <a:lvl2pPr marL="742950" indent="-285750" algn="r">
              <a:defRPr sz="1000" b="1">
                <a:solidFill>
                  <a:schemeClr val="bg1"/>
                </a:solidFill>
                <a:latin typeface="Arial" panose="020B0604020202020204" pitchFamily="34" charset="0"/>
              </a:defRPr>
            </a:lvl2pPr>
            <a:lvl3pPr marL="1143000" indent="-228600" algn="r">
              <a:defRPr sz="1000" b="1">
                <a:solidFill>
                  <a:schemeClr val="bg1"/>
                </a:solidFill>
                <a:latin typeface="Arial" panose="020B0604020202020204" pitchFamily="34" charset="0"/>
              </a:defRPr>
            </a:lvl3pPr>
            <a:lvl4pPr marL="1600200" indent="-228600" algn="r">
              <a:defRPr sz="1000" b="1">
                <a:solidFill>
                  <a:schemeClr val="bg1"/>
                </a:solidFill>
                <a:latin typeface="Arial" panose="020B0604020202020204" pitchFamily="34" charset="0"/>
              </a:defRPr>
            </a:lvl4pPr>
            <a:lvl5pPr marL="2057400" indent="-228600" algn="r">
              <a:defRPr sz="1000" b="1">
                <a:solidFill>
                  <a:schemeClr val="bg1"/>
                </a:solidFill>
                <a:latin typeface="Arial" panose="020B0604020202020204" pitchFamily="34" charset="0"/>
              </a:defRPr>
            </a:lvl5pPr>
            <a:lvl6pPr marL="2514600" indent="-228600" algn="r" eaLnBrk="0" fontAlgn="base" hangingPunct="0">
              <a:spcBef>
                <a:spcPct val="0"/>
              </a:spcBef>
              <a:spcAft>
                <a:spcPct val="0"/>
              </a:spcAft>
              <a:defRPr sz="1000" b="1">
                <a:solidFill>
                  <a:schemeClr val="bg1"/>
                </a:solidFill>
                <a:latin typeface="Arial" panose="020B0604020202020204" pitchFamily="34" charset="0"/>
              </a:defRPr>
            </a:lvl6pPr>
            <a:lvl7pPr marL="2971800" indent="-228600" algn="r" eaLnBrk="0" fontAlgn="base" hangingPunct="0">
              <a:spcBef>
                <a:spcPct val="0"/>
              </a:spcBef>
              <a:spcAft>
                <a:spcPct val="0"/>
              </a:spcAft>
              <a:defRPr sz="1000" b="1">
                <a:solidFill>
                  <a:schemeClr val="bg1"/>
                </a:solidFill>
                <a:latin typeface="Arial" panose="020B0604020202020204" pitchFamily="34" charset="0"/>
              </a:defRPr>
            </a:lvl7pPr>
            <a:lvl8pPr marL="3429000" indent="-228600" algn="r" eaLnBrk="0" fontAlgn="base" hangingPunct="0">
              <a:spcBef>
                <a:spcPct val="0"/>
              </a:spcBef>
              <a:spcAft>
                <a:spcPct val="0"/>
              </a:spcAft>
              <a:defRPr sz="1000" b="1">
                <a:solidFill>
                  <a:schemeClr val="bg1"/>
                </a:solidFill>
                <a:latin typeface="Arial" panose="020B0604020202020204" pitchFamily="34" charset="0"/>
              </a:defRPr>
            </a:lvl8pPr>
            <a:lvl9pPr marL="3886200" indent="-228600" algn="r" eaLnBrk="0" fontAlgn="base" hangingPunct="0">
              <a:spcBef>
                <a:spcPct val="0"/>
              </a:spcBef>
              <a:spcAft>
                <a:spcPct val="0"/>
              </a:spcAft>
              <a:defRPr sz="1000" b="1">
                <a:solidFill>
                  <a:schemeClr val="bg1"/>
                </a:solidFill>
                <a:latin typeface="Arial" panose="020B0604020202020204" pitchFamily="34" charset="0"/>
              </a:defRPr>
            </a:lvl9pPr>
          </a:lstStyle>
          <a:p>
            <a:pPr eaLnBrk="1" hangingPunct="1">
              <a:defRPr/>
            </a:pPr>
            <a:r>
              <a:rPr lang="en-US" altLang="zh-CN" dirty="0" err="1" smtClean="0">
                <a:ea typeface="宋体" panose="02010600030101010101" pitchFamily="2" charset="-122"/>
              </a:rPr>
              <a:t>www.epsnet.com.cn</a:t>
            </a:r>
            <a:endParaRPr lang="fr-FR" altLang="zh-CN" dirty="0" smtClean="0">
              <a:ea typeface="宋体" panose="02010600030101010101" pitchFamily="2" charset="-122"/>
            </a:endParaRPr>
          </a:p>
        </p:txBody>
      </p:sp>
      <p:pic>
        <p:nvPicPr>
          <p:cNvPr id="4" name="图片 18"/>
          <p:cNvPicPr>
            <a:picLocks noChangeAspect="1"/>
          </p:cNvPicPr>
          <p:nvPr userDrawn="1"/>
        </p:nvPicPr>
        <p:blipFill>
          <a:blip r:embed="rId3"/>
          <a:srcRect/>
          <a:stretch>
            <a:fillRect/>
          </a:stretch>
        </p:blipFill>
        <p:spPr bwMode="auto">
          <a:xfrm>
            <a:off x="179388" y="290513"/>
            <a:ext cx="1250950" cy="692150"/>
          </a:xfrm>
          <a:prstGeom prst="rect">
            <a:avLst/>
          </a:prstGeom>
          <a:noFill/>
          <a:ln w="9525">
            <a:noFill/>
            <a:miter lim="800000"/>
            <a:headEnd/>
            <a:tailEnd/>
          </a:ln>
        </p:spPr>
      </p:pic>
      <p:sp>
        <p:nvSpPr>
          <p:cNvPr id="5" name="矩形 4"/>
          <p:cNvSpPr>
            <a:spLocks noChangeArrowheads="1"/>
          </p:cNvSpPr>
          <p:nvPr userDrawn="1"/>
        </p:nvSpPr>
        <p:spPr bwMode="auto">
          <a:xfrm>
            <a:off x="1319213" y="1679575"/>
            <a:ext cx="7229475" cy="2987675"/>
          </a:xfrm>
          <a:prstGeom prst="rect">
            <a:avLst/>
          </a:prstGeom>
          <a:solidFill>
            <a:schemeClr val="bg1"/>
          </a:solidFill>
          <a:ln>
            <a:noFill/>
          </a:ln>
          <a:extLst/>
        </p:spPr>
        <p:txBody>
          <a:bodyPr/>
          <a:lstStyle>
            <a:lvl1pPr>
              <a:defRPr sz="1000" b="1">
                <a:solidFill>
                  <a:schemeClr val="bg1"/>
                </a:solidFill>
                <a:latin typeface="Arial" panose="020B0604020202020204" pitchFamily="34" charset="0"/>
              </a:defRPr>
            </a:lvl1pPr>
            <a:lvl2pPr marL="742950" indent="-285750">
              <a:defRPr sz="1000" b="1">
                <a:solidFill>
                  <a:schemeClr val="bg1"/>
                </a:solidFill>
                <a:latin typeface="Arial" panose="020B0604020202020204" pitchFamily="34" charset="0"/>
              </a:defRPr>
            </a:lvl2pPr>
            <a:lvl3pPr marL="1143000" indent="-228600">
              <a:defRPr sz="1000" b="1">
                <a:solidFill>
                  <a:schemeClr val="bg1"/>
                </a:solidFill>
                <a:latin typeface="Arial" panose="020B0604020202020204" pitchFamily="34" charset="0"/>
              </a:defRPr>
            </a:lvl3pPr>
            <a:lvl4pPr marL="1600200" indent="-228600">
              <a:defRPr sz="1000" b="1">
                <a:solidFill>
                  <a:schemeClr val="bg1"/>
                </a:solidFill>
                <a:latin typeface="Arial" panose="020B0604020202020204" pitchFamily="34" charset="0"/>
              </a:defRPr>
            </a:lvl4pPr>
            <a:lvl5pPr marL="2057400" indent="-228600">
              <a:defRPr sz="1000" b="1">
                <a:solidFill>
                  <a:schemeClr val="bg1"/>
                </a:solidFill>
                <a:latin typeface="Arial" panose="020B0604020202020204" pitchFamily="34" charset="0"/>
              </a:defRPr>
            </a:lvl5pPr>
            <a:lvl6pPr marL="2514600" indent="-228600" eaLnBrk="0" fontAlgn="base" hangingPunct="0">
              <a:spcBef>
                <a:spcPct val="0"/>
              </a:spcBef>
              <a:spcAft>
                <a:spcPct val="0"/>
              </a:spcAft>
              <a:defRPr sz="1000" b="1">
                <a:solidFill>
                  <a:schemeClr val="bg1"/>
                </a:solidFill>
                <a:latin typeface="Arial" panose="020B0604020202020204" pitchFamily="34" charset="0"/>
              </a:defRPr>
            </a:lvl6pPr>
            <a:lvl7pPr marL="2971800" indent="-228600" eaLnBrk="0" fontAlgn="base" hangingPunct="0">
              <a:spcBef>
                <a:spcPct val="0"/>
              </a:spcBef>
              <a:spcAft>
                <a:spcPct val="0"/>
              </a:spcAft>
              <a:defRPr sz="1000" b="1">
                <a:solidFill>
                  <a:schemeClr val="bg1"/>
                </a:solidFill>
                <a:latin typeface="Arial" panose="020B0604020202020204" pitchFamily="34" charset="0"/>
              </a:defRPr>
            </a:lvl7pPr>
            <a:lvl8pPr marL="3429000" indent="-228600" eaLnBrk="0" fontAlgn="base" hangingPunct="0">
              <a:spcBef>
                <a:spcPct val="0"/>
              </a:spcBef>
              <a:spcAft>
                <a:spcPct val="0"/>
              </a:spcAft>
              <a:defRPr sz="1000" b="1">
                <a:solidFill>
                  <a:schemeClr val="bg1"/>
                </a:solidFill>
                <a:latin typeface="Arial" panose="020B0604020202020204" pitchFamily="34" charset="0"/>
              </a:defRPr>
            </a:lvl8pPr>
            <a:lvl9pPr marL="3886200" indent="-228600" eaLnBrk="0" fontAlgn="base" hangingPunct="0">
              <a:spcBef>
                <a:spcPct val="0"/>
              </a:spcBef>
              <a:spcAft>
                <a:spcPct val="0"/>
              </a:spcAft>
              <a:defRPr sz="1000" b="1">
                <a:solidFill>
                  <a:schemeClr val="bg1"/>
                </a:solidFill>
                <a:latin typeface="Arial" panose="020B0604020202020204" pitchFamily="34" charset="0"/>
              </a:defRPr>
            </a:lvl9pPr>
          </a:lstStyle>
          <a:p>
            <a:pPr algn="r" eaLnBrk="1" hangingPunct="1">
              <a:defRPr/>
            </a:pPr>
            <a:endParaRPr lang="zh-CN" altLang="en-US" smtClean="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FD3315F9-6363-4968-8FCE-151E7C6BF3B8}" type="slidenum">
              <a:rPr lang="zh-CN" alt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C30C4DA7-87D1-45DF-9023-D6A04BE8FEB6}" type="slidenum">
              <a:rPr lang="zh-CN" alt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1D0CBFA7-6574-4614-98AE-DD70A467AFC6}" type="slidenum">
              <a:rPr lang="zh-CN" alt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0838" y="1600200"/>
            <a:ext cx="4141787"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5025" y="1600200"/>
            <a:ext cx="4143375"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835A05E8-0FC9-4120-8B32-B4A37DB9B781}" type="slidenum">
              <a:rPr lang="zh-CN" alt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p>
        </p:txBody>
      </p:sp>
      <p:sp>
        <p:nvSpPr>
          <p:cNvPr id="8" name="页脚占位符 7"/>
          <p:cNvSpPr>
            <a:spLocks noGrp="1"/>
          </p:cNvSpPr>
          <p:nvPr>
            <p:ph type="ftr" sz="quarter" idx="11"/>
          </p:nvPr>
        </p:nvSpPr>
        <p:spPr/>
        <p:txBody>
          <a:bodyPr/>
          <a:lstStyle>
            <a:lvl1pPr>
              <a:defRPr/>
            </a:lvl1pPr>
          </a:lstStyle>
          <a:p>
            <a:endParaRPr lang="en-US"/>
          </a:p>
        </p:txBody>
      </p:sp>
      <p:sp>
        <p:nvSpPr>
          <p:cNvPr id="9" name="灯片编号占位符 8"/>
          <p:cNvSpPr>
            <a:spLocks noGrp="1"/>
          </p:cNvSpPr>
          <p:nvPr>
            <p:ph type="sldNum" sz="quarter" idx="12"/>
          </p:nvPr>
        </p:nvSpPr>
        <p:spPr/>
        <p:txBody>
          <a:bodyPr/>
          <a:lstStyle>
            <a:lvl1pPr>
              <a:defRPr/>
            </a:lvl1pPr>
          </a:lstStyle>
          <a:p>
            <a:fld id="{FE65DE87-650D-4537-9608-394BC5302AE5}" type="slidenum">
              <a:rPr lang="zh-CN" alt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p>
        </p:txBody>
      </p:sp>
      <p:sp>
        <p:nvSpPr>
          <p:cNvPr id="4" name="页脚占位符 3"/>
          <p:cNvSpPr>
            <a:spLocks noGrp="1"/>
          </p:cNvSpPr>
          <p:nvPr>
            <p:ph type="ftr" sz="quarter" idx="11"/>
          </p:nvPr>
        </p:nvSpPr>
        <p:spPr/>
        <p:txBody>
          <a:bodyPr/>
          <a:lstStyle>
            <a:lvl1pPr>
              <a:defRPr/>
            </a:lvl1pPr>
          </a:lstStyle>
          <a:p>
            <a:endParaRPr lang="en-US"/>
          </a:p>
        </p:txBody>
      </p:sp>
      <p:sp>
        <p:nvSpPr>
          <p:cNvPr id="5" name="灯片编号占位符 4"/>
          <p:cNvSpPr>
            <a:spLocks noGrp="1"/>
          </p:cNvSpPr>
          <p:nvPr>
            <p:ph type="sldNum" sz="quarter" idx="12"/>
          </p:nvPr>
        </p:nvSpPr>
        <p:spPr/>
        <p:txBody>
          <a:bodyPr/>
          <a:lstStyle>
            <a:lvl1pPr>
              <a:defRPr/>
            </a:lvl1pPr>
          </a:lstStyle>
          <a:p>
            <a:fld id="{5FFF658F-BDA2-420F-84A6-FE71F71D4A80}" type="slidenum">
              <a:rPr lang="zh-CN" alt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p>
        </p:txBody>
      </p:sp>
      <p:sp>
        <p:nvSpPr>
          <p:cNvPr id="3" name="页脚占位符 2"/>
          <p:cNvSpPr>
            <a:spLocks noGrp="1"/>
          </p:cNvSpPr>
          <p:nvPr>
            <p:ph type="ftr" sz="quarter" idx="11"/>
          </p:nvPr>
        </p:nvSpPr>
        <p:spPr/>
        <p:txBody>
          <a:bodyPr/>
          <a:lstStyle>
            <a:lvl1pPr>
              <a:defRPr/>
            </a:lvl1pPr>
          </a:lstStyle>
          <a:p>
            <a:endParaRPr lang="en-US"/>
          </a:p>
        </p:txBody>
      </p:sp>
      <p:sp>
        <p:nvSpPr>
          <p:cNvPr id="4" name="灯片编号占位符 3"/>
          <p:cNvSpPr>
            <a:spLocks noGrp="1"/>
          </p:cNvSpPr>
          <p:nvPr>
            <p:ph type="sldNum" sz="quarter" idx="12"/>
          </p:nvPr>
        </p:nvSpPr>
        <p:spPr/>
        <p:txBody>
          <a:bodyPr/>
          <a:lstStyle>
            <a:lvl1pPr>
              <a:defRPr/>
            </a:lvl1pPr>
          </a:lstStyle>
          <a:p>
            <a:fld id="{E46D64C7-BCCC-4435-A1E2-66FCF91C7E0F}" type="slidenum">
              <a:rPr lang="zh-CN" alt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E1993CAA-C377-470C-8EAB-4574F34977D7}" type="slidenum">
              <a:rPr lang="zh-CN" alt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27BF9B8E-1069-4BEF-9451-9E5A833E1AA4}" type="slidenum">
              <a:rPr lang="zh-CN" alt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64471A46-2963-4C1E-94E4-7DEFD9E287DE}" type="slidenum">
              <a:rPr lang="zh-CN" alt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0200" y="773113"/>
            <a:ext cx="2108200" cy="55816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50838" y="773113"/>
            <a:ext cx="6176962" cy="55816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D6F49E8D-D634-4C2E-8118-8672D3FC076D}" type="slidenum">
              <a:rPr lang="zh-CN" alt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0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ea typeface="+mn-ea"/>
              </a:defRPr>
            </a:lvl1pPr>
          </a:lstStyle>
          <a:p>
            <a:endParaRPr lang="en-US"/>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ea typeface="+mn-ea"/>
              </a:defRPr>
            </a:lvl1pPr>
          </a:lstStyle>
          <a:p>
            <a:endParaRPr lang="en-US"/>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ea typeface="+mn-ea"/>
              </a:defRPr>
            </a:lvl1pPr>
          </a:lstStyle>
          <a:p>
            <a:fld id="{EE1E176E-9606-49ED-98F2-EADCD09A803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82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eaLnBrk="0" fontAlgn="base" hangingPunct="0">
        <a:spcBef>
          <a:spcPct val="0"/>
        </a:spcBef>
        <a:spcAft>
          <a:spcPct val="0"/>
        </a:spcAft>
        <a:defRPr sz="4400">
          <a:solidFill>
            <a:schemeClr val="tx2"/>
          </a:solidFill>
          <a:latin typeface="Arial" pitchFamily="34" charset="0"/>
          <a:ea typeface="宋体" pitchFamily="2" charset="-122"/>
        </a:defRPr>
      </a:lvl6pPr>
      <a:lvl7pPr marL="914400" algn="ctr" rtl="0" eaLnBrk="0" fontAlgn="base" hangingPunct="0">
        <a:spcBef>
          <a:spcPct val="0"/>
        </a:spcBef>
        <a:spcAft>
          <a:spcPct val="0"/>
        </a:spcAft>
        <a:defRPr sz="4400">
          <a:solidFill>
            <a:schemeClr val="tx2"/>
          </a:solidFill>
          <a:latin typeface="Arial" pitchFamily="34" charset="0"/>
          <a:ea typeface="宋体" pitchFamily="2" charset="-122"/>
        </a:defRPr>
      </a:lvl7pPr>
      <a:lvl8pPr marL="1371600" algn="ctr" rtl="0" eaLnBrk="0" fontAlgn="base" hangingPunct="0">
        <a:spcBef>
          <a:spcPct val="0"/>
        </a:spcBef>
        <a:spcAft>
          <a:spcPct val="0"/>
        </a:spcAft>
        <a:defRPr sz="4400">
          <a:solidFill>
            <a:schemeClr val="tx2"/>
          </a:solidFill>
          <a:latin typeface="Arial" pitchFamily="34" charset="0"/>
          <a:ea typeface="宋体" pitchFamily="2" charset="-122"/>
        </a:defRPr>
      </a:lvl8pPr>
      <a:lvl9pPr marL="1828800" algn="ctr" rtl="0" eaLnBrk="0" fontAlgn="base" hangingPunct="0">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tx1"/>
        </a:solidFill>
        <a:effectLst/>
      </p:bgPr>
    </p:bg>
    <p:spTree>
      <p:nvGrpSpPr>
        <p:cNvPr id="1" name=""/>
        <p:cNvGrpSpPr/>
        <p:nvPr/>
      </p:nvGrpSpPr>
      <p:grpSpPr>
        <a:xfrm>
          <a:off x="0" y="0"/>
          <a:ext cx="0" cy="0"/>
          <a:chOff x="0" y="0"/>
          <a:chExt cx="0" cy="0"/>
        </a:xfrm>
      </p:grpSpPr>
      <p:sp>
        <p:nvSpPr>
          <p:cNvPr id="7" name="矩形 6"/>
          <p:cNvSpPr/>
          <p:nvPr userDrawn="1"/>
        </p:nvSpPr>
        <p:spPr bwMode="auto">
          <a:xfrm>
            <a:off x="0" y="0"/>
            <a:ext cx="9144000" cy="7245424"/>
          </a:xfrm>
          <a:prstGeom prst="rect">
            <a:avLst/>
          </a:prstGeom>
          <a:solidFill>
            <a:srgbClr val="2768A4"/>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pic>
        <p:nvPicPr>
          <p:cNvPr id="14" name="图片 16"/>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23528" y="116632"/>
            <a:ext cx="1171286"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 7"/>
          <p:cNvGrpSpPr/>
          <p:nvPr userDrawn="1"/>
        </p:nvGrpSpPr>
        <p:grpSpPr>
          <a:xfrm>
            <a:off x="0" y="692696"/>
            <a:ext cx="9144000" cy="6480720"/>
            <a:chOff x="0" y="692696"/>
            <a:chExt cx="9144000" cy="6480720"/>
          </a:xfrm>
        </p:grpSpPr>
        <p:sp>
          <p:nvSpPr>
            <p:cNvPr id="2" name="矩形 1"/>
            <p:cNvSpPr/>
            <p:nvPr userDrawn="1"/>
          </p:nvSpPr>
          <p:spPr bwMode="auto">
            <a:xfrm>
              <a:off x="0" y="908720"/>
              <a:ext cx="9144000" cy="6264696"/>
            </a:xfrm>
            <a:prstGeom prst="rect">
              <a:avLst/>
            </a:prstGeom>
            <a:solidFill>
              <a:schemeClr val="accent3"/>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4" name="梯形 3"/>
            <p:cNvSpPr/>
            <p:nvPr userDrawn="1"/>
          </p:nvSpPr>
          <p:spPr bwMode="auto">
            <a:xfrm>
              <a:off x="3275856" y="692696"/>
              <a:ext cx="2232248" cy="288032"/>
            </a:xfrm>
            <a:prstGeom prst="trapezoid">
              <a:avLst>
                <a:gd name="adj" fmla="val 138635"/>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5" name="矩形 4"/>
            <p:cNvSpPr/>
            <p:nvPr userDrawn="1"/>
          </p:nvSpPr>
          <p:spPr bwMode="auto">
            <a:xfrm>
              <a:off x="4139952" y="692696"/>
              <a:ext cx="5004048" cy="6336704"/>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grpSp>
      <p:sp>
        <p:nvSpPr>
          <p:cNvPr id="7171" name="未知"/>
          <p:cNvSpPr>
            <a:spLocks noChangeArrowheads="1"/>
          </p:cNvSpPr>
          <p:nvPr userDrawn="1"/>
        </p:nvSpPr>
        <p:spPr bwMode="auto">
          <a:xfrm>
            <a:off x="0" y="1108075"/>
            <a:ext cx="9174163" cy="5749925"/>
          </a:xfrm>
          <a:custGeom>
            <a:avLst/>
            <a:gdLst>
              <a:gd name="T0" fmla="*/ 7 w 5780"/>
              <a:gd name="T1" fmla="*/ 3616 h 3622"/>
              <a:gd name="T2" fmla="*/ 5780 w 5780"/>
              <a:gd name="T3" fmla="*/ 3622 h 3622"/>
              <a:gd name="T4" fmla="*/ 5760 w 5780"/>
              <a:gd name="T5" fmla="*/ 0 h 3622"/>
              <a:gd name="T6" fmla="*/ 0 w 5780"/>
              <a:gd name="T7" fmla="*/ 0 h 3622"/>
              <a:gd name="T8" fmla="*/ 7 w 5780"/>
              <a:gd name="T9" fmla="*/ 3616 h 3622"/>
              <a:gd name="T10" fmla="*/ 0 60000 65536"/>
              <a:gd name="T11" fmla="*/ 0 60000 65536"/>
              <a:gd name="T12" fmla="*/ 0 60000 65536"/>
              <a:gd name="T13" fmla="*/ 0 60000 65536"/>
              <a:gd name="T14" fmla="*/ 0 60000 65536"/>
              <a:gd name="T15" fmla="*/ 0 w 5780"/>
              <a:gd name="T16" fmla="*/ 0 h 3622"/>
              <a:gd name="T17" fmla="*/ 5780 w 5780"/>
              <a:gd name="T18" fmla="*/ 3622 h 3622"/>
            </a:gdLst>
            <a:ahLst/>
            <a:cxnLst>
              <a:cxn ang="T10">
                <a:pos x="T0" y="T1"/>
              </a:cxn>
              <a:cxn ang="T11">
                <a:pos x="T2" y="T3"/>
              </a:cxn>
              <a:cxn ang="T12">
                <a:pos x="T4" y="T5"/>
              </a:cxn>
              <a:cxn ang="T13">
                <a:pos x="T6" y="T7"/>
              </a:cxn>
              <a:cxn ang="T14">
                <a:pos x="T8" y="T9"/>
              </a:cxn>
            </a:cxnLst>
            <a:rect l="T15" t="T16" r="T17" b="T18"/>
            <a:pathLst>
              <a:path w="5780" h="3622">
                <a:moveTo>
                  <a:pt x="7" y="3616"/>
                </a:moveTo>
                <a:lnTo>
                  <a:pt x="5780" y="3622"/>
                </a:lnTo>
                <a:lnTo>
                  <a:pt x="5760" y="0"/>
                </a:lnTo>
                <a:lnTo>
                  <a:pt x="0" y="0"/>
                </a:lnTo>
                <a:lnTo>
                  <a:pt x="7" y="3616"/>
                </a:lnTo>
                <a:close/>
              </a:path>
            </a:pathLst>
          </a:custGeom>
          <a:solidFill>
            <a:srgbClr val="FFFFFF">
              <a:alpha val="50000"/>
            </a:srgbClr>
          </a:solidFill>
          <a:ln w="9525">
            <a:noFill/>
            <a:miter lim="800000"/>
            <a:headEnd/>
            <a:tailEnd/>
          </a:ln>
        </p:spPr>
        <p:txBody>
          <a:bodyPr/>
          <a:lstStyle/>
          <a:p>
            <a:endParaRPr lang="zh-CN" altLang="en-US">
              <a:ea typeface="宋体" pitchFamily="2" charset="-122"/>
            </a:endParaRPr>
          </a:p>
        </p:txBody>
      </p:sp>
      <p:sp>
        <p:nvSpPr>
          <p:cNvPr id="7172" name="Rectangle 4"/>
          <p:cNvSpPr>
            <a:spLocks noGrp="1" noChangeArrowheads="1"/>
          </p:cNvSpPr>
          <p:nvPr userDrawn="1">
            <p:ph type="body" idx="1"/>
          </p:nvPr>
        </p:nvSpPr>
        <p:spPr bwMode="auto">
          <a:xfrm>
            <a:off x="350838" y="1600200"/>
            <a:ext cx="8437562" cy="475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7173" name="Rectangle 5"/>
          <p:cNvSpPr>
            <a:spLocks noGrp="1" noChangeArrowheads="1"/>
          </p:cNvSpPr>
          <p:nvPr userDrawn="1">
            <p:ph type="dt" sz="half" idx="2"/>
          </p:nvPr>
        </p:nvSpPr>
        <p:spPr bwMode="auto">
          <a:xfrm>
            <a:off x="457200" y="6629400"/>
            <a:ext cx="2133600" cy="168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00">
                <a:ea typeface="宋体" pitchFamily="2" charset="-122"/>
              </a:defRPr>
            </a:lvl1pPr>
          </a:lstStyle>
          <a:p>
            <a:endParaRPr lang="en-US"/>
          </a:p>
        </p:txBody>
      </p:sp>
      <p:sp>
        <p:nvSpPr>
          <p:cNvPr id="7174" name="Rectangle 6"/>
          <p:cNvSpPr>
            <a:spLocks noGrp="1" noChangeArrowheads="1"/>
          </p:cNvSpPr>
          <p:nvPr userDrawn="1">
            <p:ph type="ftr" sz="quarter" idx="3"/>
          </p:nvPr>
        </p:nvSpPr>
        <p:spPr bwMode="auto">
          <a:xfrm>
            <a:off x="3124200" y="6629400"/>
            <a:ext cx="2895600" cy="168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a:ea typeface="宋体" pitchFamily="2" charset="-122"/>
              </a:defRPr>
            </a:lvl1pPr>
          </a:lstStyle>
          <a:p>
            <a:endParaRPr lang="en-US"/>
          </a:p>
        </p:txBody>
      </p:sp>
      <p:sp>
        <p:nvSpPr>
          <p:cNvPr id="7175" name="Rectangle 7"/>
          <p:cNvSpPr>
            <a:spLocks noGrp="1" noChangeArrowheads="1"/>
          </p:cNvSpPr>
          <p:nvPr userDrawn="1">
            <p:ph type="sldNum" sz="quarter" idx="4"/>
          </p:nvPr>
        </p:nvSpPr>
        <p:spPr bwMode="auto">
          <a:xfrm>
            <a:off x="6553200" y="6629400"/>
            <a:ext cx="2133600" cy="168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000">
                <a:ea typeface="宋体" pitchFamily="2" charset="-122"/>
              </a:defRPr>
            </a:lvl1pPr>
          </a:lstStyle>
          <a:p>
            <a:fld id="{BB0DC835-3DC4-4F4E-B18D-E568FE5C4C72}" type="slidenum">
              <a:rPr lang="zh-CN" altLang="en-US"/>
              <a:pPr/>
              <a:t>‹#›</a:t>
            </a:fld>
            <a:endParaRPr lang="en-US"/>
          </a:p>
        </p:txBody>
      </p:sp>
      <p:sp>
        <p:nvSpPr>
          <p:cNvPr id="7176" name="未知"/>
          <p:cNvSpPr>
            <a:spLocks noChangeArrowheads="1"/>
          </p:cNvSpPr>
          <p:nvPr userDrawn="1"/>
        </p:nvSpPr>
        <p:spPr bwMode="auto">
          <a:xfrm>
            <a:off x="3175" y="685800"/>
            <a:ext cx="9131300" cy="685800"/>
          </a:xfrm>
          <a:custGeom>
            <a:avLst/>
            <a:gdLst>
              <a:gd name="T0" fmla="*/ 5745 w 5752"/>
              <a:gd name="T1" fmla="*/ 9 h 444"/>
              <a:gd name="T2" fmla="*/ 2449 w 5752"/>
              <a:gd name="T3" fmla="*/ 8 h 444"/>
              <a:gd name="T4" fmla="*/ 2347 w 5752"/>
              <a:gd name="T5" fmla="*/ 14 h 444"/>
              <a:gd name="T6" fmla="*/ 2174 w 5752"/>
              <a:gd name="T7" fmla="*/ 93 h 444"/>
              <a:gd name="T8" fmla="*/ 2046 w 5752"/>
              <a:gd name="T9" fmla="*/ 127 h 444"/>
              <a:gd name="T10" fmla="*/ 0 w 5752"/>
              <a:gd name="T11" fmla="*/ 119 h 444"/>
              <a:gd name="T12" fmla="*/ 0 w 5752"/>
              <a:gd name="T13" fmla="*/ 444 h 444"/>
              <a:gd name="T14" fmla="*/ 3601 w 5752"/>
              <a:gd name="T15" fmla="*/ 444 h 444"/>
              <a:gd name="T16" fmla="*/ 3672 w 5752"/>
              <a:gd name="T17" fmla="*/ 424 h 444"/>
              <a:gd name="T18" fmla="*/ 3883 w 5752"/>
              <a:gd name="T19" fmla="*/ 331 h 444"/>
              <a:gd name="T20" fmla="*/ 3985 w 5752"/>
              <a:gd name="T21" fmla="*/ 325 h 444"/>
              <a:gd name="T22" fmla="*/ 5752 w 5752"/>
              <a:gd name="T23" fmla="*/ 325 h 444"/>
              <a:gd name="T24" fmla="*/ 5745 w 5752"/>
              <a:gd name="T25" fmla="*/ 9 h 4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52"/>
              <a:gd name="T40" fmla="*/ 0 h 444"/>
              <a:gd name="T41" fmla="*/ 5752 w 5752"/>
              <a:gd name="T42" fmla="*/ 444 h 4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52" h="444">
                <a:moveTo>
                  <a:pt x="5745" y="9"/>
                </a:moveTo>
                <a:lnTo>
                  <a:pt x="2449" y="8"/>
                </a:lnTo>
                <a:cubicBezTo>
                  <a:pt x="2309" y="8"/>
                  <a:pt x="2404" y="0"/>
                  <a:pt x="2347" y="14"/>
                </a:cubicBezTo>
                <a:lnTo>
                  <a:pt x="2174" y="93"/>
                </a:lnTo>
                <a:cubicBezTo>
                  <a:pt x="2124" y="112"/>
                  <a:pt x="2142" y="120"/>
                  <a:pt x="2046" y="127"/>
                </a:cubicBezTo>
                <a:cubicBezTo>
                  <a:pt x="1076" y="125"/>
                  <a:pt x="0" y="119"/>
                  <a:pt x="0" y="119"/>
                </a:cubicBezTo>
                <a:lnTo>
                  <a:pt x="0" y="444"/>
                </a:lnTo>
                <a:lnTo>
                  <a:pt x="3601" y="444"/>
                </a:lnTo>
                <a:lnTo>
                  <a:pt x="3672" y="424"/>
                </a:lnTo>
                <a:lnTo>
                  <a:pt x="3883" y="331"/>
                </a:lnTo>
                <a:lnTo>
                  <a:pt x="3985" y="325"/>
                </a:lnTo>
                <a:lnTo>
                  <a:pt x="5752" y="325"/>
                </a:lnTo>
                <a:lnTo>
                  <a:pt x="5745" y="9"/>
                </a:lnTo>
                <a:close/>
              </a:path>
            </a:pathLst>
          </a:custGeom>
          <a:solidFill>
            <a:srgbClr val="FFFFFF">
              <a:alpha val="50000"/>
            </a:srgbClr>
          </a:solidFill>
          <a:ln w="9525">
            <a:noFill/>
            <a:miter lim="800000"/>
            <a:headEnd/>
            <a:tailEnd/>
          </a:ln>
        </p:spPr>
        <p:txBody>
          <a:bodyPr/>
          <a:lstStyle/>
          <a:p>
            <a:endParaRPr lang="zh-CN" altLang="en-US">
              <a:ea typeface="宋体" pitchFamily="2" charset="-122"/>
            </a:endParaRPr>
          </a:p>
        </p:txBody>
      </p:sp>
      <p:sp>
        <p:nvSpPr>
          <p:cNvPr id="7177" name="Rectangle 9"/>
          <p:cNvSpPr>
            <a:spLocks noGrp="1" noChangeArrowheads="1"/>
          </p:cNvSpPr>
          <p:nvPr userDrawn="1">
            <p:ph type="title"/>
          </p:nvPr>
        </p:nvSpPr>
        <p:spPr bwMode="auto">
          <a:xfrm>
            <a:off x="361950" y="773113"/>
            <a:ext cx="8401050" cy="674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4" name="Rectangle 20"/>
          <p:cNvSpPr>
            <a:spLocks noChangeArrowheads="1"/>
          </p:cNvSpPr>
          <p:nvPr userDrawn="1"/>
        </p:nvSpPr>
        <p:spPr bwMode="auto">
          <a:xfrm>
            <a:off x="0" y="6613525"/>
            <a:ext cx="9144000" cy="244475"/>
          </a:xfrm>
          <a:prstGeom prst="rect">
            <a:avLst/>
          </a:prstGeom>
          <a:solidFill>
            <a:srgbClr val="003366"/>
          </a:solidFill>
          <a:ln>
            <a:noFill/>
          </a:ln>
          <a:effectLst/>
          <a:extLst/>
        </p:spPr>
        <p:txBody>
          <a:bodyPr>
            <a:spAutoFit/>
          </a:bodyPr>
          <a:lstStyle>
            <a:lvl1pPr algn="r">
              <a:defRPr sz="1000" b="1">
                <a:solidFill>
                  <a:schemeClr val="bg1"/>
                </a:solidFill>
                <a:latin typeface="Arial" panose="020B0604020202020204" pitchFamily="34" charset="0"/>
              </a:defRPr>
            </a:lvl1pPr>
            <a:lvl2pPr marL="742950" indent="-285750" algn="r">
              <a:defRPr sz="1000" b="1">
                <a:solidFill>
                  <a:schemeClr val="bg1"/>
                </a:solidFill>
                <a:latin typeface="Arial" panose="020B0604020202020204" pitchFamily="34" charset="0"/>
              </a:defRPr>
            </a:lvl2pPr>
            <a:lvl3pPr marL="1143000" indent="-228600" algn="r">
              <a:defRPr sz="1000" b="1">
                <a:solidFill>
                  <a:schemeClr val="bg1"/>
                </a:solidFill>
                <a:latin typeface="Arial" panose="020B0604020202020204" pitchFamily="34" charset="0"/>
              </a:defRPr>
            </a:lvl3pPr>
            <a:lvl4pPr marL="1600200" indent="-228600" algn="r">
              <a:defRPr sz="1000" b="1">
                <a:solidFill>
                  <a:schemeClr val="bg1"/>
                </a:solidFill>
                <a:latin typeface="Arial" panose="020B0604020202020204" pitchFamily="34" charset="0"/>
              </a:defRPr>
            </a:lvl4pPr>
            <a:lvl5pPr marL="2057400" indent="-228600" algn="r">
              <a:defRPr sz="1000" b="1">
                <a:solidFill>
                  <a:schemeClr val="bg1"/>
                </a:solidFill>
                <a:latin typeface="Arial" panose="020B0604020202020204" pitchFamily="34" charset="0"/>
              </a:defRPr>
            </a:lvl5pPr>
            <a:lvl6pPr marL="2514600" indent="-228600" algn="r" eaLnBrk="0" fontAlgn="base" hangingPunct="0">
              <a:spcBef>
                <a:spcPct val="0"/>
              </a:spcBef>
              <a:spcAft>
                <a:spcPct val="0"/>
              </a:spcAft>
              <a:defRPr sz="1000" b="1">
                <a:solidFill>
                  <a:schemeClr val="bg1"/>
                </a:solidFill>
                <a:latin typeface="Arial" panose="020B0604020202020204" pitchFamily="34" charset="0"/>
              </a:defRPr>
            </a:lvl6pPr>
            <a:lvl7pPr marL="2971800" indent="-228600" algn="r" eaLnBrk="0" fontAlgn="base" hangingPunct="0">
              <a:spcBef>
                <a:spcPct val="0"/>
              </a:spcBef>
              <a:spcAft>
                <a:spcPct val="0"/>
              </a:spcAft>
              <a:defRPr sz="1000" b="1">
                <a:solidFill>
                  <a:schemeClr val="bg1"/>
                </a:solidFill>
                <a:latin typeface="Arial" panose="020B0604020202020204" pitchFamily="34" charset="0"/>
              </a:defRPr>
            </a:lvl7pPr>
            <a:lvl8pPr marL="3429000" indent="-228600" algn="r" eaLnBrk="0" fontAlgn="base" hangingPunct="0">
              <a:spcBef>
                <a:spcPct val="0"/>
              </a:spcBef>
              <a:spcAft>
                <a:spcPct val="0"/>
              </a:spcAft>
              <a:defRPr sz="1000" b="1">
                <a:solidFill>
                  <a:schemeClr val="bg1"/>
                </a:solidFill>
                <a:latin typeface="Arial" panose="020B0604020202020204" pitchFamily="34" charset="0"/>
              </a:defRPr>
            </a:lvl8pPr>
            <a:lvl9pPr marL="3886200" indent="-228600" algn="r" eaLnBrk="0" fontAlgn="base" hangingPunct="0">
              <a:spcBef>
                <a:spcPct val="0"/>
              </a:spcBef>
              <a:spcAft>
                <a:spcPct val="0"/>
              </a:spcAft>
              <a:defRPr sz="1000" b="1">
                <a:solidFill>
                  <a:schemeClr val="bg1"/>
                </a:solidFill>
                <a:latin typeface="Arial" panose="020B0604020202020204" pitchFamily="34" charset="0"/>
              </a:defRPr>
            </a:lvl9pPr>
          </a:lstStyle>
          <a:p>
            <a:pPr eaLnBrk="1" hangingPunct="1">
              <a:defRPr/>
            </a:pPr>
            <a:r>
              <a:rPr lang="en-US" altLang="zh-CN" dirty="0" err="1" smtClean="0">
                <a:ea typeface="宋体" panose="02010600030101010101" pitchFamily="2" charset="-122"/>
              </a:rPr>
              <a:t>www.epsnet.com.cn</a:t>
            </a:r>
            <a:endParaRPr lang="fr-FR" altLang="zh-CN" dirty="0" smtClean="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176"/>
                                        </p:tgtEl>
                                        <p:attrNameLst>
                                          <p:attrName>style.visibility</p:attrName>
                                        </p:attrNameLst>
                                      </p:cBhvr>
                                      <p:to>
                                        <p:strVal val="visible"/>
                                      </p:to>
                                    </p:set>
                                    <p:animEffect transition="in" filter="wipe(left)">
                                      <p:cBhvr>
                                        <p:cTn id="7" dur="500"/>
                                        <p:tgtEl>
                                          <p:spTgt spid="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animBg="1" autoUpdateAnimBg="0"/>
    </p:bld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China_Tech%20(1).xls" TargetMode="External"/><Relationship Id="rId2" Type="http://schemas.openxmlformats.org/officeDocument/2006/relationships/image" Target="../media/image16.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 Id="rId4" Type="http://schemas.openxmlformats.org/officeDocument/2006/relationships/hyperlink" Target="China_Tech%20(1).xl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hyperlink" Target="China_Tech%20(1).xls" TargetMode="Externa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hyperlink" Target="China_Tech%20(1).xls" TargetMode="Externa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22521;&#35757;demo/home.html" TargetMode="External"/><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3"/>
          <p:cNvSpPr txBox="1">
            <a:spLocks noChangeArrowheads="1"/>
          </p:cNvSpPr>
          <p:nvPr/>
        </p:nvSpPr>
        <p:spPr bwMode="auto">
          <a:xfrm>
            <a:off x="1117601" y="1706563"/>
            <a:ext cx="7026299" cy="2123658"/>
          </a:xfrm>
          <a:prstGeom prst="rect">
            <a:avLst/>
          </a:prstGeom>
          <a:noFill/>
          <a:ln w="9525">
            <a:noFill/>
            <a:miter lim="800000"/>
            <a:headEnd/>
            <a:tailEnd/>
          </a:ln>
        </p:spPr>
        <p:txBody>
          <a:bodyPr wrap="square">
            <a:spAutoFit/>
          </a:bodyPr>
          <a:lstStyle/>
          <a:p>
            <a:pPr algn="ctr"/>
            <a:r>
              <a:rPr lang="zh-CN" altLang="en-US" sz="4400" b="1" dirty="0" smtClean="0">
                <a:solidFill>
                  <a:schemeClr val="tx1">
                    <a:lumMod val="95000"/>
                    <a:lumOff val="5000"/>
                  </a:schemeClr>
                </a:solidFill>
                <a:latin typeface="华文楷体" pitchFamily="2" charset="-122"/>
                <a:ea typeface="华文楷体" pitchFamily="2" charset="-122"/>
              </a:rPr>
              <a:t>如何使用</a:t>
            </a:r>
            <a:r>
              <a:rPr lang="en-US" altLang="zh-CN" sz="4400" b="1" dirty="0" smtClean="0">
                <a:solidFill>
                  <a:schemeClr val="tx1">
                    <a:lumMod val="95000"/>
                    <a:lumOff val="5000"/>
                  </a:schemeClr>
                </a:solidFill>
                <a:latin typeface="华文楷体" pitchFamily="2" charset="-122"/>
                <a:ea typeface="华文楷体" pitchFamily="2" charset="-122"/>
              </a:rPr>
              <a:t>EPS</a:t>
            </a:r>
            <a:r>
              <a:rPr lang="zh-CN" altLang="en-US" sz="4400" b="1" dirty="0" smtClean="0">
                <a:solidFill>
                  <a:schemeClr val="tx1">
                    <a:lumMod val="95000"/>
                    <a:lumOff val="5000"/>
                  </a:schemeClr>
                </a:solidFill>
                <a:latin typeface="华文楷体" pitchFamily="2" charset="-122"/>
                <a:ea typeface="华文楷体" pitchFamily="2" charset="-122"/>
              </a:rPr>
              <a:t>数据平台       提高论文写作效率</a:t>
            </a:r>
            <a:endParaRPr lang="zh-CN" altLang="en-US" sz="4400" b="1" dirty="0">
              <a:solidFill>
                <a:schemeClr val="tx1">
                  <a:lumMod val="95000"/>
                  <a:lumOff val="5000"/>
                </a:schemeClr>
              </a:solidFill>
              <a:latin typeface="华文楷体" pitchFamily="2" charset="-122"/>
              <a:ea typeface="华文楷体" pitchFamily="2" charset="-122"/>
            </a:endParaRPr>
          </a:p>
          <a:p>
            <a:pPr algn="r"/>
            <a:r>
              <a:rPr lang="en-US" altLang="zh-CN" sz="4400" dirty="0">
                <a:solidFill>
                  <a:schemeClr val="tx1">
                    <a:lumMod val="95000"/>
                    <a:lumOff val="5000"/>
                  </a:schemeClr>
                </a:solidFill>
                <a:latin typeface="微软雅黑" pitchFamily="34" charset="-122"/>
                <a:ea typeface="微软雅黑" pitchFamily="34" charset="-122"/>
              </a:rPr>
              <a:t>		  </a:t>
            </a:r>
            <a:r>
              <a:rPr lang="en-US" altLang="zh-CN" sz="4400" dirty="0" smtClean="0">
                <a:solidFill>
                  <a:schemeClr val="tx1">
                    <a:lumMod val="95000"/>
                    <a:lumOff val="5000"/>
                  </a:schemeClr>
                </a:solidFill>
                <a:latin typeface="微软雅黑" pitchFamily="34" charset="-122"/>
                <a:ea typeface="微软雅黑" pitchFamily="34" charset="-122"/>
              </a:rPr>
              <a:t>	</a:t>
            </a:r>
            <a:endParaRPr lang="zh-CN" altLang="en-US" sz="2800" b="1" dirty="0">
              <a:solidFill>
                <a:schemeClr val="tx1">
                  <a:lumMod val="95000"/>
                  <a:lumOff val="5000"/>
                </a:schemeClr>
              </a:solidFill>
              <a:latin typeface="华文楷体" pitchFamily="2" charset="-122"/>
              <a:ea typeface="华文楷体" pitchFamily="2" charset="-122"/>
            </a:endParaRPr>
          </a:p>
        </p:txBody>
      </p:sp>
      <p:sp>
        <p:nvSpPr>
          <p:cNvPr id="15364" name="文本框 3"/>
          <p:cNvSpPr txBox="1">
            <a:spLocks noChangeArrowheads="1"/>
          </p:cNvSpPr>
          <p:nvPr/>
        </p:nvSpPr>
        <p:spPr bwMode="auto">
          <a:xfrm>
            <a:off x="755576" y="4797152"/>
            <a:ext cx="4532312" cy="1692771"/>
          </a:xfrm>
          <a:prstGeom prst="rect">
            <a:avLst/>
          </a:prstGeom>
          <a:noFill/>
          <a:ln w="9525">
            <a:noFill/>
            <a:miter lim="800000"/>
            <a:headEnd/>
            <a:tailEnd/>
          </a:ln>
        </p:spPr>
        <p:txBody>
          <a:bodyPr>
            <a:spAutoFit/>
          </a:bodyPr>
          <a:lstStyle/>
          <a:p>
            <a:r>
              <a:rPr lang="zh-CN" altLang="en-US" sz="2000" b="1" dirty="0">
                <a:solidFill>
                  <a:schemeClr val="tx1">
                    <a:lumMod val="95000"/>
                    <a:lumOff val="5000"/>
                  </a:schemeClr>
                </a:solidFill>
                <a:latin typeface="华文楷体" pitchFamily="2" charset="-122"/>
                <a:ea typeface="华文楷体" pitchFamily="2" charset="-122"/>
              </a:rPr>
              <a:t>齐小明    总经理助理</a:t>
            </a:r>
            <a:endParaRPr lang="en-US" altLang="zh-CN" sz="2000" b="1" dirty="0">
              <a:solidFill>
                <a:schemeClr val="tx1">
                  <a:lumMod val="95000"/>
                  <a:lumOff val="5000"/>
                </a:schemeClr>
              </a:solidFill>
              <a:latin typeface="华文楷体" pitchFamily="2" charset="-122"/>
              <a:ea typeface="华文楷体" pitchFamily="2" charset="-122"/>
            </a:endParaRPr>
          </a:p>
          <a:p>
            <a:r>
              <a:rPr lang="zh-CN" altLang="en-US" sz="2000" b="1" dirty="0">
                <a:solidFill>
                  <a:schemeClr val="tx1">
                    <a:lumMod val="95000"/>
                    <a:lumOff val="5000"/>
                  </a:schemeClr>
                </a:solidFill>
                <a:latin typeface="华文楷体" pitchFamily="2" charset="-122"/>
                <a:ea typeface="华文楷体" pitchFamily="2" charset="-122"/>
              </a:rPr>
              <a:t>北京福卡斯特信息技术有限</a:t>
            </a:r>
            <a:r>
              <a:rPr lang="zh-CN" altLang="en-US" sz="2000" b="1" dirty="0" smtClean="0">
                <a:solidFill>
                  <a:schemeClr val="tx1">
                    <a:lumMod val="95000"/>
                    <a:lumOff val="5000"/>
                  </a:schemeClr>
                </a:solidFill>
                <a:latin typeface="华文楷体" pitchFamily="2" charset="-122"/>
                <a:ea typeface="华文楷体" pitchFamily="2" charset="-122"/>
              </a:rPr>
              <a:t>公司</a:t>
            </a:r>
            <a:endParaRPr lang="en-US" altLang="zh-CN" sz="2000" b="1" dirty="0" smtClean="0">
              <a:solidFill>
                <a:schemeClr val="tx1">
                  <a:lumMod val="95000"/>
                  <a:lumOff val="5000"/>
                </a:schemeClr>
              </a:solidFill>
              <a:latin typeface="华文楷体" pitchFamily="2" charset="-122"/>
              <a:ea typeface="华文楷体" pitchFamily="2" charset="-122"/>
            </a:endParaRPr>
          </a:p>
          <a:p>
            <a:endParaRPr lang="en-US" altLang="zh-CN" sz="2000" b="1" dirty="0">
              <a:solidFill>
                <a:schemeClr val="tx1">
                  <a:lumMod val="95000"/>
                  <a:lumOff val="5000"/>
                </a:schemeClr>
              </a:solidFill>
              <a:latin typeface="华文楷体" pitchFamily="2" charset="-122"/>
              <a:ea typeface="华文楷体" pitchFamily="2" charset="-122"/>
            </a:endParaRPr>
          </a:p>
          <a:p>
            <a:r>
              <a:rPr lang="en-US" altLang="zh-CN" sz="2000" b="1" dirty="0" smtClean="0">
                <a:solidFill>
                  <a:schemeClr val="tx1">
                    <a:lumMod val="95000"/>
                    <a:lumOff val="5000"/>
                  </a:schemeClr>
                </a:solidFill>
                <a:latin typeface="华文楷体" pitchFamily="2" charset="-122"/>
                <a:ea typeface="华文楷体" pitchFamily="2" charset="-122"/>
              </a:rPr>
              <a:t>2014</a:t>
            </a:r>
            <a:r>
              <a:rPr lang="zh-CN" altLang="en-US" sz="2000" b="1" dirty="0">
                <a:solidFill>
                  <a:schemeClr val="tx1">
                    <a:lumMod val="95000"/>
                    <a:lumOff val="5000"/>
                  </a:schemeClr>
                </a:solidFill>
                <a:latin typeface="华文楷体" pitchFamily="2" charset="-122"/>
                <a:ea typeface="华文楷体" pitchFamily="2" charset="-122"/>
              </a:rPr>
              <a:t>年</a:t>
            </a:r>
            <a:r>
              <a:rPr lang="en-US" altLang="zh-CN" sz="2000" b="1" dirty="0">
                <a:solidFill>
                  <a:schemeClr val="tx1">
                    <a:lumMod val="95000"/>
                    <a:lumOff val="5000"/>
                  </a:schemeClr>
                </a:solidFill>
                <a:latin typeface="华文楷体" pitchFamily="2" charset="-122"/>
                <a:ea typeface="华文楷体" pitchFamily="2" charset="-122"/>
              </a:rPr>
              <a:t>4</a:t>
            </a:r>
            <a:r>
              <a:rPr lang="zh-CN" altLang="en-US" sz="2000" b="1" dirty="0">
                <a:solidFill>
                  <a:schemeClr val="tx1">
                    <a:lumMod val="95000"/>
                    <a:lumOff val="5000"/>
                  </a:schemeClr>
                </a:solidFill>
                <a:latin typeface="华文楷体" pitchFamily="2" charset="-122"/>
                <a:ea typeface="华文楷体" pitchFamily="2" charset="-122"/>
              </a:rPr>
              <a:t>月   </a:t>
            </a:r>
            <a:r>
              <a:rPr lang="zh-CN" altLang="en-US" sz="2000" b="1" dirty="0">
                <a:solidFill>
                  <a:schemeClr val="tx1">
                    <a:lumMod val="95000"/>
                    <a:lumOff val="5000"/>
                  </a:schemeClr>
                </a:solidFill>
                <a:latin typeface="华文楷体" pitchFamily="2" charset="-122"/>
                <a:ea typeface="华文楷体" pitchFamily="2" charset="-122"/>
              </a:rPr>
              <a:t>新都</a:t>
            </a:r>
            <a:endParaRPr lang="en-US" altLang="zh-CN" sz="2000" b="1" dirty="0" smtClean="0">
              <a:solidFill>
                <a:schemeClr val="tx1">
                  <a:lumMod val="95000"/>
                  <a:lumOff val="5000"/>
                </a:schemeClr>
              </a:solidFill>
              <a:latin typeface="华文楷体" pitchFamily="2" charset="-122"/>
              <a:ea typeface="华文楷体" pitchFamily="2" charset="-122"/>
            </a:endParaRPr>
          </a:p>
          <a:p>
            <a:endParaRPr lang="zh-CN" altLang="en-US" sz="2400" b="1" dirty="0">
              <a:solidFill>
                <a:schemeClr val="tx1">
                  <a:lumMod val="95000"/>
                  <a:lumOff val="5000"/>
                </a:schemeClr>
              </a:solidFill>
              <a:latin typeface="华文楷体" pitchFamily="2" charset="-122"/>
              <a:ea typeface="华文楷体" pitchFamily="2"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rcRect b="6517"/>
          <a:stretch>
            <a:fillRect/>
          </a:stretch>
        </p:blipFill>
        <p:spPr bwMode="auto">
          <a:xfrm>
            <a:off x="4753497" y="3356992"/>
            <a:ext cx="4373563"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5720" y="785794"/>
            <a:ext cx="8401050" cy="674687"/>
          </a:xfrm>
        </p:spPr>
        <p:txBody>
          <a:bodyPr/>
          <a:lstStyle/>
          <a:p>
            <a:r>
              <a:rPr lang="zh-CN" altLang="en-US" dirty="0" smtClean="0">
                <a:solidFill>
                  <a:schemeClr val="tx1"/>
                </a:solidFill>
                <a:ea typeface="华文楷体" pitchFamily="2" charset="-122"/>
              </a:rPr>
              <a:t>提纲</a:t>
            </a:r>
          </a:p>
        </p:txBody>
      </p:sp>
      <p:sp>
        <p:nvSpPr>
          <p:cNvPr id="4" name="Rectangle 3"/>
          <p:cNvSpPr>
            <a:spLocks noGrp="1" noChangeArrowheads="1"/>
          </p:cNvSpPr>
          <p:nvPr>
            <p:ph idx="1"/>
          </p:nvPr>
        </p:nvSpPr>
        <p:spPr/>
        <p:txBody>
          <a:bodyPr/>
          <a:lstStyle/>
          <a:p>
            <a:pPr eaLnBrk="1" hangingPunct="1"/>
            <a:endParaRPr lang="en-US" altLang="zh-CN" sz="2000" dirty="0" smtClean="0">
              <a:solidFill>
                <a:srgbClr val="0D0D0D"/>
              </a:solidFill>
              <a:latin typeface="宋体" charset="-122"/>
              <a:ea typeface="宋体" charset="-122"/>
            </a:endParaRPr>
          </a:p>
          <a:p>
            <a:pPr eaLnBrk="1" hangingPunct="1"/>
            <a:r>
              <a:rPr lang="en-US" altLang="zh-CN" b="1" dirty="0" smtClean="0">
                <a:solidFill>
                  <a:srgbClr val="0033CC"/>
                </a:solidFill>
                <a:latin typeface="华文楷体" pitchFamily="2" charset="-122"/>
                <a:ea typeface="华文楷体" pitchFamily="2" charset="-122"/>
              </a:rPr>
              <a:t>1</a:t>
            </a:r>
            <a:r>
              <a:rPr lang="zh-CN" altLang="en-US" b="1" dirty="0" smtClean="0">
                <a:solidFill>
                  <a:srgbClr val="0033CC"/>
                </a:solidFill>
                <a:latin typeface="华文楷体" pitchFamily="2" charset="-122"/>
                <a:ea typeface="华文楷体" pitchFamily="2" charset="-122"/>
              </a:rPr>
              <a:t>、</a:t>
            </a:r>
            <a:r>
              <a:rPr lang="en-US" altLang="zh-CN" b="1" dirty="0" smtClean="0">
                <a:solidFill>
                  <a:srgbClr val="0033CC"/>
                </a:solidFill>
                <a:latin typeface="Times New Roman" pitchFamily="18" charset="0"/>
                <a:ea typeface="华文楷体" pitchFamily="2" charset="-122"/>
                <a:cs typeface="Times New Roman" pitchFamily="18" charset="0"/>
              </a:rPr>
              <a:t>EPS</a:t>
            </a:r>
            <a:r>
              <a:rPr lang="zh-CN" altLang="en-US" b="1" dirty="0" smtClean="0">
                <a:solidFill>
                  <a:srgbClr val="0033CC"/>
                </a:solidFill>
                <a:latin typeface="华文楷体" pitchFamily="2" charset="-122"/>
                <a:ea typeface="华文楷体" pitchFamily="2" charset="-122"/>
              </a:rPr>
              <a:t>数据平台</a:t>
            </a:r>
            <a:endParaRPr lang="en-US" altLang="zh-CN" b="1" dirty="0" smtClean="0">
              <a:solidFill>
                <a:srgbClr val="0033CC"/>
              </a:solidFill>
              <a:latin typeface="华文楷体" pitchFamily="2" charset="-122"/>
              <a:ea typeface="华文楷体" pitchFamily="2" charset="-122"/>
            </a:endParaRPr>
          </a:p>
          <a:p>
            <a:pPr marL="742950" lvl="2" indent="-342900" eaLnBrk="1" hangingPunct="1">
              <a:lnSpc>
                <a:spcPct val="150000"/>
              </a:lnSpc>
              <a:buNone/>
            </a:pPr>
            <a:r>
              <a:rPr lang="en-US" altLang="zh-CN" sz="2000" b="1" dirty="0" smtClean="0">
                <a:solidFill>
                  <a:srgbClr val="0033CC"/>
                </a:solidFill>
                <a:latin typeface="华文楷体" pitchFamily="2" charset="-122"/>
                <a:ea typeface="华文楷体" pitchFamily="2" charset="-122"/>
              </a:rPr>
              <a:t>  -   EPS</a:t>
            </a:r>
            <a:r>
              <a:rPr lang="zh-CN" altLang="en-US" sz="2000" b="1" dirty="0" smtClean="0">
                <a:solidFill>
                  <a:srgbClr val="0033CC"/>
                </a:solidFill>
                <a:latin typeface="华文楷体" pitchFamily="2" charset="-122"/>
                <a:ea typeface="华文楷体" pitchFamily="2" charset="-122"/>
              </a:rPr>
              <a:t>数据平台概述</a:t>
            </a:r>
            <a:endParaRPr lang="en-US" altLang="zh-CN" b="1" dirty="0" smtClean="0">
              <a:solidFill>
                <a:srgbClr val="0033CC"/>
              </a:solidFill>
              <a:latin typeface="华文楷体" pitchFamily="2" charset="-122"/>
              <a:ea typeface="华文楷体" pitchFamily="2" charset="-122"/>
            </a:endParaRPr>
          </a:p>
          <a:p>
            <a:pPr lvl="1" eaLnBrk="1" hangingPunct="1">
              <a:lnSpc>
                <a:spcPct val="150000"/>
              </a:lnSpc>
            </a:pPr>
            <a:r>
              <a:rPr lang="zh-CN" altLang="en-US" sz="2000" b="1" dirty="0" smtClean="0">
                <a:solidFill>
                  <a:srgbClr val="0033CC"/>
                </a:solidFill>
                <a:latin typeface="华文楷体" pitchFamily="2" charset="-122"/>
                <a:ea typeface="华文楷体" pitchFamily="2" charset="-122"/>
              </a:rPr>
              <a:t>案例分析</a:t>
            </a:r>
            <a:r>
              <a:rPr lang="en-US" altLang="zh-CN" sz="2000" b="1" dirty="0" smtClean="0">
                <a:solidFill>
                  <a:srgbClr val="0033CC"/>
                </a:solidFill>
                <a:latin typeface="华文楷体" pitchFamily="2" charset="-122"/>
                <a:ea typeface="华文楷体" pitchFamily="2" charset="-122"/>
              </a:rPr>
              <a:t>1</a:t>
            </a:r>
            <a:r>
              <a:rPr lang="zh-CN" altLang="en-US" sz="2000" b="1" dirty="0" smtClean="0">
                <a:solidFill>
                  <a:srgbClr val="0033CC"/>
                </a:solidFill>
                <a:latin typeface="华文楷体" pitchFamily="2" charset="-122"/>
                <a:ea typeface="华文楷体" pitchFamily="2" charset="-122"/>
              </a:rPr>
              <a:t>：克强指数</a:t>
            </a:r>
            <a:endParaRPr lang="en-US" altLang="zh-CN" sz="2000" b="1" dirty="0" smtClean="0">
              <a:solidFill>
                <a:srgbClr val="0033CC"/>
              </a:solidFill>
              <a:latin typeface="华文楷体" pitchFamily="2" charset="-122"/>
              <a:ea typeface="华文楷体" pitchFamily="2" charset="-122"/>
            </a:endParaRPr>
          </a:p>
          <a:p>
            <a:pPr lvl="1" eaLnBrk="1" hangingPunct="1">
              <a:lnSpc>
                <a:spcPct val="150000"/>
              </a:lnSpc>
            </a:pPr>
            <a:r>
              <a:rPr lang="zh-CN" altLang="en-US" sz="2000" b="1" dirty="0" smtClean="0">
                <a:solidFill>
                  <a:srgbClr val="0033CC"/>
                </a:solidFill>
                <a:latin typeface="华文楷体" pitchFamily="2" charset="-122"/>
                <a:ea typeface="华文楷体" pitchFamily="2" charset="-122"/>
              </a:rPr>
              <a:t>案例分析</a:t>
            </a:r>
            <a:r>
              <a:rPr lang="en-US" altLang="zh-CN" sz="2000" b="1" dirty="0" smtClean="0">
                <a:solidFill>
                  <a:srgbClr val="0033CC"/>
                </a:solidFill>
                <a:latin typeface="华文楷体" pitchFamily="2" charset="-122"/>
                <a:ea typeface="华文楷体" pitchFamily="2" charset="-122"/>
              </a:rPr>
              <a:t>2</a:t>
            </a:r>
            <a:r>
              <a:rPr lang="zh-CN" altLang="en-US" sz="2000" b="1" dirty="0" smtClean="0">
                <a:solidFill>
                  <a:srgbClr val="0033CC"/>
                </a:solidFill>
                <a:latin typeface="华文楷体" pitchFamily="2" charset="-122"/>
                <a:ea typeface="华文楷体" pitchFamily="2" charset="-122"/>
              </a:rPr>
              <a:t>：</a:t>
            </a:r>
            <a:r>
              <a:rPr lang="en-US" altLang="zh-CN" sz="2000" b="1" dirty="0" smtClean="0">
                <a:solidFill>
                  <a:srgbClr val="0033CC"/>
                </a:solidFill>
                <a:latin typeface="Times New Roman" pitchFamily="18" charset="0"/>
                <a:ea typeface="华文楷体" pitchFamily="2" charset="-122"/>
                <a:cs typeface="Times New Roman" pitchFamily="18" charset="0"/>
              </a:rPr>
              <a:t>R&amp;D</a:t>
            </a:r>
            <a:r>
              <a:rPr lang="zh-CN" altLang="en-US" sz="2000" b="1" dirty="0" smtClean="0">
                <a:solidFill>
                  <a:srgbClr val="0033CC"/>
                </a:solidFill>
                <a:latin typeface="华文楷体" pitchFamily="2" charset="-122"/>
                <a:ea typeface="华文楷体" pitchFamily="2" charset="-122"/>
              </a:rPr>
              <a:t>支出与专利产出的相关性研究</a:t>
            </a:r>
            <a:endParaRPr lang="en-US" altLang="zh-CN" sz="2000" b="1" dirty="0" smtClean="0">
              <a:solidFill>
                <a:srgbClr val="0033CC"/>
              </a:solidFill>
              <a:latin typeface="华文楷体" pitchFamily="2" charset="-122"/>
              <a:ea typeface="华文楷体" pitchFamily="2" charset="-122"/>
            </a:endParaRPr>
          </a:p>
          <a:p>
            <a:pPr eaLnBrk="1" hangingPunct="1"/>
            <a:endParaRPr lang="en-US" altLang="zh-CN" sz="2000" dirty="0" smtClean="0">
              <a:solidFill>
                <a:srgbClr val="0033CC"/>
              </a:solidFill>
              <a:latin typeface="华文楷体" pitchFamily="2" charset="-122"/>
              <a:ea typeface="华文楷体" pitchFamily="2" charset="-122"/>
            </a:endParaRPr>
          </a:p>
          <a:p>
            <a:pPr eaLnBrk="1" hangingPunct="1"/>
            <a:r>
              <a:rPr lang="en-US" altLang="zh-CN" b="1" dirty="0" smtClean="0">
                <a:solidFill>
                  <a:srgbClr val="0033CC"/>
                </a:solidFill>
                <a:latin typeface="华文楷体" pitchFamily="2" charset="-122"/>
                <a:ea typeface="华文楷体" pitchFamily="2" charset="-122"/>
              </a:rPr>
              <a:t>2</a:t>
            </a:r>
            <a:r>
              <a:rPr lang="zh-CN" altLang="en-US" b="1" dirty="0" smtClean="0">
                <a:solidFill>
                  <a:srgbClr val="0033CC"/>
                </a:solidFill>
                <a:latin typeface="华文楷体" pitchFamily="2" charset="-122"/>
                <a:ea typeface="华文楷体" pitchFamily="2" charset="-122"/>
              </a:rPr>
              <a:t>、</a:t>
            </a:r>
            <a:r>
              <a:rPr lang="en-US" altLang="zh-CN" b="1" dirty="0" err="1" smtClean="0">
                <a:solidFill>
                  <a:srgbClr val="0033CC"/>
                </a:solidFill>
                <a:latin typeface="Times New Roman" pitchFamily="18" charset="0"/>
                <a:ea typeface="华文楷体" pitchFamily="2" charset="-122"/>
                <a:cs typeface="Times New Roman" pitchFamily="18" charset="0"/>
              </a:rPr>
              <a:t>DFinder</a:t>
            </a:r>
            <a:r>
              <a:rPr lang="zh-CN" altLang="en-US" b="1" dirty="0" smtClean="0">
                <a:solidFill>
                  <a:srgbClr val="0033CC"/>
                </a:solidFill>
                <a:latin typeface="华文楷体" pitchFamily="2" charset="-122"/>
                <a:ea typeface="华文楷体" pitchFamily="2" charset="-122"/>
              </a:rPr>
              <a:t>数据发现系统（</a:t>
            </a:r>
            <a:r>
              <a:rPr lang="en-US" altLang="zh-CN" b="1" dirty="0" smtClean="0">
                <a:solidFill>
                  <a:srgbClr val="0033CC"/>
                </a:solidFill>
                <a:latin typeface="Times New Roman" pitchFamily="18" charset="0"/>
                <a:ea typeface="华文楷体" pitchFamily="2" charset="-122"/>
                <a:cs typeface="Times New Roman" pitchFamily="18" charset="0"/>
              </a:rPr>
              <a:t>Demo</a:t>
            </a:r>
            <a:r>
              <a:rPr lang="zh-CN" altLang="en-US" b="1" dirty="0" smtClean="0">
                <a:solidFill>
                  <a:srgbClr val="0033CC"/>
                </a:solidFill>
                <a:latin typeface="Times New Roman" pitchFamily="18" charset="0"/>
                <a:ea typeface="华文楷体" pitchFamily="2" charset="-122"/>
                <a:cs typeface="Times New Roman" pitchFamily="18" charset="0"/>
              </a:rPr>
              <a:t>演示</a:t>
            </a:r>
            <a:r>
              <a:rPr lang="zh-CN" altLang="en-US" b="1" dirty="0" smtClean="0">
                <a:solidFill>
                  <a:srgbClr val="0033CC"/>
                </a:solidFill>
                <a:latin typeface="华文楷体" pitchFamily="2" charset="-122"/>
                <a:ea typeface="华文楷体" pitchFamily="2" charset="-122"/>
              </a:rPr>
              <a:t>）</a:t>
            </a:r>
            <a:endParaRPr lang="en-US" altLang="zh-CN" b="1" dirty="0" smtClean="0">
              <a:solidFill>
                <a:srgbClr val="0033CC"/>
              </a:solidFill>
              <a:latin typeface="华文楷体" pitchFamily="2" charset="-122"/>
              <a:ea typeface="华文楷体" pitchFamily="2" charset="-122"/>
            </a:endParaRPr>
          </a:p>
          <a:p>
            <a:pPr eaLnBrk="1" hangingPunct="1"/>
            <a:endParaRPr lang="en-US" altLang="zh-CN" dirty="0" smtClean="0">
              <a:solidFill>
                <a:srgbClr val="0D0D0D"/>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0" y="785794"/>
            <a:ext cx="8401050" cy="674687"/>
          </a:xfrm>
        </p:spPr>
        <p:txBody>
          <a:bodyPr/>
          <a:lstStyle/>
          <a:p>
            <a:pPr eaLnBrk="1" hangingPunct="1"/>
            <a:r>
              <a:rPr lang="en-US" altLang="zh-CN" sz="3200" dirty="0" smtClean="0">
                <a:solidFill>
                  <a:schemeClr val="tx1"/>
                </a:solidFill>
                <a:ea typeface="华文楷体" pitchFamily="2" charset="-122"/>
              </a:rPr>
              <a:t>EPS(Economy Prediction System)</a:t>
            </a:r>
            <a:endParaRPr lang="zh-CN" altLang="en-US" dirty="0">
              <a:solidFill>
                <a:schemeClr val="tx1"/>
              </a:solidFill>
              <a:ea typeface="宋体" pitchFamily="2" charset="-122"/>
            </a:endParaRPr>
          </a:p>
        </p:txBody>
      </p:sp>
      <p:sp>
        <p:nvSpPr>
          <p:cNvPr id="50179" name="Oval 3"/>
          <p:cNvSpPr>
            <a:spLocks noChangeArrowheads="1"/>
          </p:cNvSpPr>
          <p:nvPr/>
        </p:nvSpPr>
        <p:spPr bwMode="auto">
          <a:xfrm>
            <a:off x="5310188" y="2133600"/>
            <a:ext cx="2971800" cy="2971800"/>
          </a:xfrm>
          <a:prstGeom prst="ellipse">
            <a:avLst/>
          </a:prstGeom>
          <a:noFill/>
          <a:ln w="38100" cmpd="sng">
            <a:solidFill>
              <a:schemeClr val="folHlink"/>
            </a:solidFill>
            <a:round/>
            <a:headEnd/>
            <a:tailEnd/>
          </a:ln>
          <a:effectLst>
            <a:outerShdw dist="35921" dir="2700000" algn="ctr" rotWithShape="0">
              <a:srgbClr val="080808">
                <a:alpha val="50000"/>
              </a:srgbClr>
            </a:outerShdw>
          </a:effectLst>
        </p:spPr>
        <p:txBody>
          <a:bodyPr wrap="none" anchor="ctr"/>
          <a:lstStyle/>
          <a:p>
            <a:endParaRPr lang="zh-CN" altLang="en-US">
              <a:ea typeface="宋体" pitchFamily="2" charset="-122"/>
            </a:endParaRPr>
          </a:p>
        </p:txBody>
      </p:sp>
      <p:sp>
        <p:nvSpPr>
          <p:cNvPr id="50180" name="Oval 4"/>
          <p:cNvSpPr>
            <a:spLocks noChangeArrowheads="1"/>
          </p:cNvSpPr>
          <p:nvPr/>
        </p:nvSpPr>
        <p:spPr bwMode="auto">
          <a:xfrm>
            <a:off x="949325" y="2133600"/>
            <a:ext cx="2971800" cy="2971800"/>
          </a:xfrm>
          <a:prstGeom prst="ellipse">
            <a:avLst/>
          </a:prstGeom>
          <a:noFill/>
          <a:ln w="38100" cmpd="sng">
            <a:solidFill>
              <a:schemeClr val="accent2"/>
            </a:solidFill>
            <a:round/>
            <a:headEnd/>
            <a:tailEnd/>
          </a:ln>
          <a:effectLst>
            <a:outerShdw dist="35921" dir="2700000" algn="ctr" rotWithShape="0">
              <a:srgbClr val="080808">
                <a:alpha val="50000"/>
              </a:srgbClr>
            </a:outerShdw>
          </a:effectLst>
        </p:spPr>
        <p:txBody>
          <a:bodyPr wrap="none" anchor="ctr"/>
          <a:lstStyle/>
          <a:p>
            <a:endParaRPr lang="zh-CN" altLang="en-US">
              <a:ea typeface="宋体" pitchFamily="2" charset="-122"/>
            </a:endParaRPr>
          </a:p>
        </p:txBody>
      </p:sp>
      <p:sp>
        <p:nvSpPr>
          <p:cNvPr id="50181" name="Text Box 9"/>
          <p:cNvSpPr txBox="1">
            <a:spLocks noChangeArrowheads="1"/>
          </p:cNvSpPr>
          <p:nvPr/>
        </p:nvSpPr>
        <p:spPr bwMode="auto">
          <a:xfrm>
            <a:off x="1403350" y="3213100"/>
            <a:ext cx="1647825" cy="784830"/>
          </a:xfrm>
          <a:prstGeom prst="rect">
            <a:avLst/>
          </a:prstGeom>
          <a:noFill/>
          <a:ln w="9525">
            <a:noFill/>
            <a:miter lim="800000"/>
            <a:headEnd/>
            <a:tailEnd/>
          </a:ln>
        </p:spPr>
        <p:txBody>
          <a:bodyPr>
            <a:spAutoFit/>
          </a:bodyPr>
          <a:lstStyle/>
          <a:p>
            <a:pPr algn="ctr">
              <a:spcBef>
                <a:spcPct val="50000"/>
              </a:spcBef>
            </a:pPr>
            <a:r>
              <a:rPr lang="zh-CN" altLang="en-US" b="1" dirty="0" smtClean="0">
                <a:solidFill>
                  <a:srgbClr val="0033CC"/>
                </a:solidFill>
                <a:ea typeface="宋体" pitchFamily="2" charset="-122"/>
              </a:rPr>
              <a:t>面向多学科</a:t>
            </a:r>
            <a:endParaRPr lang="en-US" altLang="zh-CN" b="1" dirty="0" smtClean="0">
              <a:solidFill>
                <a:srgbClr val="0033CC"/>
              </a:solidFill>
              <a:ea typeface="宋体" pitchFamily="2" charset="-122"/>
            </a:endParaRPr>
          </a:p>
          <a:p>
            <a:pPr algn="ctr">
              <a:spcBef>
                <a:spcPct val="50000"/>
              </a:spcBef>
            </a:pPr>
            <a:r>
              <a:rPr lang="zh-CN" altLang="en-US" b="1" dirty="0" smtClean="0">
                <a:solidFill>
                  <a:srgbClr val="0033CC"/>
                </a:solidFill>
                <a:ea typeface="宋体" pitchFamily="2" charset="-122"/>
              </a:rPr>
              <a:t>覆盖多领域</a:t>
            </a:r>
            <a:endParaRPr lang="zh-CN" altLang="en-US" b="1" dirty="0">
              <a:solidFill>
                <a:srgbClr val="0033CC"/>
              </a:solidFill>
              <a:ea typeface="宋体" pitchFamily="2" charset="-122"/>
            </a:endParaRPr>
          </a:p>
        </p:txBody>
      </p:sp>
      <p:grpSp>
        <p:nvGrpSpPr>
          <p:cNvPr id="2" name="Group 6"/>
          <p:cNvGrpSpPr>
            <a:grpSpLocks/>
          </p:cNvGrpSpPr>
          <p:nvPr/>
        </p:nvGrpSpPr>
        <p:grpSpPr bwMode="auto">
          <a:xfrm>
            <a:off x="1374775" y="1744663"/>
            <a:ext cx="1000125" cy="977900"/>
            <a:chOff x="0" y="0"/>
            <a:chExt cx="1042" cy="1019"/>
          </a:xfrm>
        </p:grpSpPr>
        <p:grpSp>
          <p:nvGrpSpPr>
            <p:cNvPr id="3" name="Group 7"/>
            <p:cNvGrpSpPr>
              <a:grpSpLocks/>
            </p:cNvGrpSpPr>
            <p:nvPr/>
          </p:nvGrpSpPr>
          <p:grpSpPr bwMode="auto">
            <a:xfrm>
              <a:off x="0" y="0"/>
              <a:ext cx="1042" cy="1019"/>
              <a:chOff x="0" y="0"/>
              <a:chExt cx="1042" cy="1019"/>
            </a:xfrm>
          </p:grpSpPr>
          <p:pic>
            <p:nvPicPr>
              <p:cNvPr id="50184" name="Picture 17"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50185" name="Oval 18"/>
              <p:cNvSpPr>
                <a:spLocks noChangeArrowheads="1"/>
              </p:cNvSpPr>
              <p:nvPr/>
            </p:nvSpPr>
            <p:spPr bwMode="auto">
              <a:xfrm>
                <a:off x="0" y="0"/>
                <a:ext cx="1035" cy="1019"/>
              </a:xfrm>
              <a:prstGeom prst="ellipse">
                <a:avLst/>
              </a:prstGeom>
              <a:gradFill rotWithShape="1">
                <a:gsLst>
                  <a:gs pos="0">
                    <a:schemeClr val="accent2"/>
                  </a:gs>
                  <a:gs pos="50000">
                    <a:srgbClr val="195069"/>
                  </a:gs>
                  <a:gs pos="100000">
                    <a:schemeClr val="accent2"/>
                  </a:gs>
                </a:gsLst>
                <a:lin ang="5400000" scaled="1"/>
              </a:gradFill>
              <a:ln w="9525">
                <a:noFill/>
                <a:round/>
                <a:headEnd/>
                <a:tailEnd/>
              </a:ln>
            </p:spPr>
            <p:txBody>
              <a:bodyPr wrap="none" anchor="ctr"/>
              <a:lstStyle/>
              <a:p>
                <a:endParaRPr lang="zh-CN" altLang="en-US">
                  <a:latin typeface="Calibri" pitchFamily="34" charset="0"/>
                  <a:ea typeface="宋体" pitchFamily="2" charset="-122"/>
                </a:endParaRPr>
              </a:p>
            </p:txBody>
          </p:sp>
        </p:grpSp>
        <p:pic>
          <p:nvPicPr>
            <p:cNvPr id="50186" name="Picture 1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50187" name="Text Box 30"/>
          <p:cNvSpPr txBox="1">
            <a:spLocks noChangeArrowheads="1"/>
          </p:cNvSpPr>
          <p:nvPr/>
        </p:nvSpPr>
        <p:spPr bwMode="auto">
          <a:xfrm>
            <a:off x="1403350" y="1954213"/>
            <a:ext cx="936625" cy="584775"/>
          </a:xfrm>
          <a:prstGeom prst="rect">
            <a:avLst/>
          </a:prstGeom>
          <a:noFill/>
          <a:ln w="9525">
            <a:noFill/>
            <a:miter lim="800000"/>
            <a:headEnd/>
            <a:tailEnd/>
          </a:ln>
        </p:spPr>
        <p:txBody>
          <a:bodyPr>
            <a:spAutoFit/>
          </a:bodyPr>
          <a:lstStyle/>
          <a:p>
            <a:pPr algn="ctr">
              <a:spcBef>
                <a:spcPct val="50000"/>
              </a:spcBef>
            </a:pPr>
            <a:r>
              <a:rPr lang="zh-CN" altLang="en-US" sz="1600" b="1" dirty="0" smtClean="0">
                <a:solidFill>
                  <a:srgbClr val="F8F8F8"/>
                </a:solidFill>
                <a:ea typeface="宋体" pitchFamily="2" charset="-122"/>
              </a:rPr>
              <a:t>资源   丰富</a:t>
            </a:r>
            <a:endParaRPr lang="zh-CN" altLang="en-US" sz="1600" b="1" dirty="0">
              <a:solidFill>
                <a:srgbClr val="F8F8F8"/>
              </a:solidFill>
              <a:ea typeface="宋体" pitchFamily="2" charset="-122"/>
            </a:endParaRPr>
          </a:p>
        </p:txBody>
      </p:sp>
      <p:sp>
        <p:nvSpPr>
          <p:cNvPr id="50188" name="Text Box 9"/>
          <p:cNvSpPr txBox="1">
            <a:spLocks noChangeArrowheads="1"/>
          </p:cNvSpPr>
          <p:nvPr/>
        </p:nvSpPr>
        <p:spPr bwMode="auto">
          <a:xfrm>
            <a:off x="6156325" y="3213100"/>
            <a:ext cx="1646238" cy="784830"/>
          </a:xfrm>
          <a:prstGeom prst="rect">
            <a:avLst/>
          </a:prstGeom>
          <a:noFill/>
          <a:ln w="9525">
            <a:noFill/>
            <a:miter lim="800000"/>
            <a:headEnd/>
            <a:tailEnd/>
          </a:ln>
        </p:spPr>
        <p:txBody>
          <a:bodyPr>
            <a:spAutoFit/>
          </a:bodyPr>
          <a:lstStyle/>
          <a:p>
            <a:pPr algn="ctr">
              <a:spcBef>
                <a:spcPct val="50000"/>
              </a:spcBef>
            </a:pPr>
            <a:r>
              <a:rPr lang="zh-CN" altLang="en-US" b="1" dirty="0">
                <a:solidFill>
                  <a:srgbClr val="0033CC"/>
                </a:solidFill>
                <a:ea typeface="宋体" pitchFamily="2" charset="-122"/>
              </a:rPr>
              <a:t>经济性</a:t>
            </a:r>
            <a:endParaRPr lang="en-US" altLang="zh-CN" b="1" dirty="0">
              <a:solidFill>
                <a:srgbClr val="0033CC"/>
              </a:solidFill>
              <a:ea typeface="宋体" pitchFamily="2" charset="-122"/>
            </a:endParaRPr>
          </a:p>
          <a:p>
            <a:pPr algn="ctr">
              <a:spcBef>
                <a:spcPct val="50000"/>
              </a:spcBef>
            </a:pPr>
            <a:r>
              <a:rPr lang="zh-CN" altLang="en-US" b="1" dirty="0">
                <a:solidFill>
                  <a:srgbClr val="0033CC"/>
                </a:solidFill>
                <a:ea typeface="宋体" pitchFamily="2" charset="-122"/>
              </a:rPr>
              <a:t>内涵</a:t>
            </a:r>
          </a:p>
        </p:txBody>
      </p:sp>
      <p:grpSp>
        <p:nvGrpSpPr>
          <p:cNvPr id="4" name="Group 13"/>
          <p:cNvGrpSpPr>
            <a:grpSpLocks/>
          </p:cNvGrpSpPr>
          <p:nvPr/>
        </p:nvGrpSpPr>
        <p:grpSpPr bwMode="auto">
          <a:xfrm>
            <a:off x="6888163" y="1774825"/>
            <a:ext cx="1000125" cy="977900"/>
            <a:chOff x="0" y="0"/>
            <a:chExt cx="1042" cy="1019"/>
          </a:xfrm>
        </p:grpSpPr>
        <p:grpSp>
          <p:nvGrpSpPr>
            <p:cNvPr id="5" name="Group 14"/>
            <p:cNvGrpSpPr>
              <a:grpSpLocks/>
            </p:cNvGrpSpPr>
            <p:nvPr/>
          </p:nvGrpSpPr>
          <p:grpSpPr bwMode="auto">
            <a:xfrm>
              <a:off x="0" y="0"/>
              <a:ext cx="1042" cy="1019"/>
              <a:chOff x="0" y="0"/>
              <a:chExt cx="1042" cy="1019"/>
            </a:xfrm>
          </p:grpSpPr>
          <p:pic>
            <p:nvPicPr>
              <p:cNvPr id="50191" name="Picture 47"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50192" name="Oval 48"/>
              <p:cNvSpPr>
                <a:spLocks noChangeArrowheads="1"/>
              </p:cNvSpPr>
              <p:nvPr/>
            </p:nvSpPr>
            <p:spPr bwMode="auto">
              <a:xfrm>
                <a:off x="0" y="0"/>
                <a:ext cx="1035" cy="1019"/>
              </a:xfrm>
              <a:prstGeom prst="ellipse">
                <a:avLst/>
              </a:prstGeom>
              <a:gradFill rotWithShape="1">
                <a:gsLst>
                  <a:gs pos="0">
                    <a:schemeClr val="folHlink"/>
                  </a:gs>
                  <a:gs pos="50000">
                    <a:srgbClr val="536E00"/>
                  </a:gs>
                  <a:gs pos="100000">
                    <a:schemeClr val="folHlink"/>
                  </a:gs>
                </a:gsLst>
                <a:lin ang="5400000" scaled="1"/>
              </a:gradFill>
              <a:ln w="9525">
                <a:noFill/>
                <a:round/>
                <a:headEnd/>
                <a:tailEnd/>
              </a:ln>
            </p:spPr>
            <p:txBody>
              <a:bodyPr wrap="none" anchor="ctr"/>
              <a:lstStyle/>
              <a:p>
                <a:endParaRPr lang="zh-CN" altLang="en-US">
                  <a:latin typeface="Calibri" pitchFamily="34" charset="0"/>
                  <a:ea typeface="宋体" pitchFamily="2" charset="-122"/>
                </a:endParaRPr>
              </a:p>
            </p:txBody>
          </p:sp>
        </p:grpSp>
        <p:pic>
          <p:nvPicPr>
            <p:cNvPr id="50193" name="Picture 4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50194" name="Text Box 50"/>
          <p:cNvSpPr txBox="1">
            <a:spLocks noChangeArrowheads="1"/>
          </p:cNvSpPr>
          <p:nvPr/>
        </p:nvSpPr>
        <p:spPr bwMode="auto">
          <a:xfrm>
            <a:off x="6854825" y="1984375"/>
            <a:ext cx="1060450" cy="584775"/>
          </a:xfrm>
          <a:prstGeom prst="rect">
            <a:avLst/>
          </a:prstGeom>
          <a:noFill/>
          <a:ln w="9525">
            <a:noFill/>
            <a:miter lim="800000"/>
            <a:headEnd/>
            <a:tailEnd/>
          </a:ln>
        </p:spPr>
        <p:txBody>
          <a:bodyPr>
            <a:spAutoFit/>
          </a:bodyPr>
          <a:lstStyle/>
          <a:p>
            <a:pPr algn="ctr">
              <a:spcBef>
                <a:spcPct val="50000"/>
              </a:spcBef>
            </a:pPr>
            <a:r>
              <a:rPr lang="zh-CN" altLang="en-US" sz="1600" b="1" dirty="0" smtClean="0">
                <a:solidFill>
                  <a:srgbClr val="F8F8F8"/>
                </a:solidFill>
                <a:ea typeface="宋体" pitchFamily="2" charset="-122"/>
              </a:rPr>
              <a:t>检索     高效</a:t>
            </a:r>
            <a:endParaRPr lang="zh-CN" altLang="en-US" sz="1600" b="1" dirty="0">
              <a:solidFill>
                <a:srgbClr val="F8F8F8"/>
              </a:solidFill>
              <a:ea typeface="宋体" pitchFamily="2" charset="-122"/>
            </a:endParaRPr>
          </a:p>
        </p:txBody>
      </p:sp>
      <p:sp>
        <p:nvSpPr>
          <p:cNvPr id="50195" name="Text Box 4"/>
          <p:cNvSpPr txBox="1">
            <a:spLocks noChangeArrowheads="1"/>
          </p:cNvSpPr>
          <p:nvPr/>
        </p:nvSpPr>
        <p:spPr bwMode="auto">
          <a:xfrm>
            <a:off x="1116013" y="5589588"/>
            <a:ext cx="6913562" cy="646331"/>
          </a:xfrm>
          <a:prstGeom prst="rect">
            <a:avLst/>
          </a:prstGeom>
          <a:noFill/>
          <a:ln w="9525">
            <a:noFill/>
            <a:miter lim="800000"/>
            <a:headEnd/>
            <a:tailEnd/>
          </a:ln>
        </p:spPr>
        <p:txBody>
          <a:bodyPr>
            <a:spAutoFit/>
          </a:bodyPr>
          <a:lstStyle/>
          <a:p>
            <a:pPr algn="ctr" eaLnBrk="0" hangingPunct="0"/>
            <a:r>
              <a:rPr lang="zh-CN" altLang="en-US" b="1" dirty="0" smtClean="0">
                <a:solidFill>
                  <a:srgbClr val="0033CC"/>
                </a:solidFill>
                <a:ea typeface="华文新魏" pitchFamily="2" charset="-122"/>
              </a:rPr>
              <a:t>提供数据获取、数据处理、分析预测、多样展现、本地保存          一站式数据服务</a:t>
            </a:r>
            <a:endParaRPr lang="zh-CN" altLang="en-US" dirty="0">
              <a:solidFill>
                <a:srgbClr val="0033CC"/>
              </a:solidFill>
            </a:endParaRPr>
          </a:p>
        </p:txBody>
      </p:sp>
      <p:grpSp>
        <p:nvGrpSpPr>
          <p:cNvPr id="6" name="Group 20"/>
          <p:cNvGrpSpPr>
            <a:grpSpLocks/>
          </p:cNvGrpSpPr>
          <p:nvPr/>
        </p:nvGrpSpPr>
        <p:grpSpPr bwMode="auto">
          <a:xfrm>
            <a:off x="1374775" y="4497388"/>
            <a:ext cx="1000125" cy="977900"/>
            <a:chOff x="0" y="0"/>
            <a:chExt cx="1042" cy="1019"/>
          </a:xfrm>
        </p:grpSpPr>
        <p:grpSp>
          <p:nvGrpSpPr>
            <p:cNvPr id="7" name="Group 21"/>
            <p:cNvGrpSpPr>
              <a:grpSpLocks/>
            </p:cNvGrpSpPr>
            <p:nvPr/>
          </p:nvGrpSpPr>
          <p:grpSpPr bwMode="auto">
            <a:xfrm>
              <a:off x="0" y="0"/>
              <a:ext cx="1042" cy="1019"/>
              <a:chOff x="0" y="0"/>
              <a:chExt cx="1042" cy="1019"/>
            </a:xfrm>
          </p:grpSpPr>
          <p:pic>
            <p:nvPicPr>
              <p:cNvPr id="50198" name="Picture 17"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50199" name="Oval 18"/>
              <p:cNvSpPr>
                <a:spLocks noChangeArrowheads="1"/>
              </p:cNvSpPr>
              <p:nvPr/>
            </p:nvSpPr>
            <p:spPr bwMode="auto">
              <a:xfrm>
                <a:off x="0" y="0"/>
                <a:ext cx="1035" cy="1019"/>
              </a:xfrm>
              <a:prstGeom prst="ellipse">
                <a:avLst/>
              </a:prstGeom>
              <a:gradFill rotWithShape="1">
                <a:gsLst>
                  <a:gs pos="0">
                    <a:schemeClr val="accent2"/>
                  </a:gs>
                  <a:gs pos="50000">
                    <a:srgbClr val="1E617F"/>
                  </a:gs>
                  <a:gs pos="100000">
                    <a:schemeClr val="accent2"/>
                  </a:gs>
                </a:gsLst>
                <a:lin ang="5400000" scaled="1"/>
              </a:gradFill>
              <a:ln w="9525">
                <a:noFill/>
                <a:round/>
                <a:headEnd/>
                <a:tailEnd/>
              </a:ln>
            </p:spPr>
            <p:txBody>
              <a:bodyPr wrap="none" anchor="ctr"/>
              <a:lstStyle/>
              <a:p>
                <a:endParaRPr lang="zh-CN" altLang="en-US">
                  <a:latin typeface="Calibri" pitchFamily="34" charset="0"/>
                  <a:ea typeface="宋体" pitchFamily="2" charset="-122"/>
                </a:endParaRPr>
              </a:p>
            </p:txBody>
          </p:sp>
        </p:grpSp>
        <p:pic>
          <p:nvPicPr>
            <p:cNvPr id="50200" name="Picture 1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50201" name="Text Box 30"/>
          <p:cNvSpPr txBox="1">
            <a:spLocks noChangeArrowheads="1"/>
          </p:cNvSpPr>
          <p:nvPr/>
        </p:nvSpPr>
        <p:spPr bwMode="auto">
          <a:xfrm>
            <a:off x="1403350" y="4706938"/>
            <a:ext cx="936625" cy="584775"/>
          </a:xfrm>
          <a:prstGeom prst="rect">
            <a:avLst/>
          </a:prstGeom>
          <a:noFill/>
          <a:ln w="9525">
            <a:noFill/>
            <a:miter lim="800000"/>
            <a:headEnd/>
            <a:tailEnd/>
          </a:ln>
        </p:spPr>
        <p:txBody>
          <a:bodyPr>
            <a:spAutoFit/>
          </a:bodyPr>
          <a:lstStyle/>
          <a:p>
            <a:pPr algn="ctr">
              <a:spcBef>
                <a:spcPct val="50000"/>
              </a:spcBef>
            </a:pPr>
            <a:r>
              <a:rPr lang="zh-CN" altLang="en-US" sz="1600" b="1" dirty="0" smtClean="0">
                <a:solidFill>
                  <a:srgbClr val="F8F8F8"/>
                </a:solidFill>
                <a:ea typeface="宋体" pitchFamily="2" charset="-122"/>
              </a:rPr>
              <a:t>更新   及时</a:t>
            </a:r>
            <a:endParaRPr lang="zh-CN" altLang="en-US" sz="1600" b="1" dirty="0">
              <a:solidFill>
                <a:srgbClr val="F8F8F8"/>
              </a:solidFill>
              <a:ea typeface="宋体" pitchFamily="2" charset="-122"/>
            </a:endParaRPr>
          </a:p>
        </p:txBody>
      </p:sp>
      <p:grpSp>
        <p:nvGrpSpPr>
          <p:cNvPr id="8" name="Group 26"/>
          <p:cNvGrpSpPr>
            <a:grpSpLocks/>
          </p:cNvGrpSpPr>
          <p:nvPr/>
        </p:nvGrpSpPr>
        <p:grpSpPr bwMode="auto">
          <a:xfrm>
            <a:off x="469900" y="3201988"/>
            <a:ext cx="1000125" cy="977900"/>
            <a:chOff x="0" y="0"/>
            <a:chExt cx="1042" cy="1019"/>
          </a:xfrm>
        </p:grpSpPr>
        <p:grpSp>
          <p:nvGrpSpPr>
            <p:cNvPr id="9" name="Group 27"/>
            <p:cNvGrpSpPr>
              <a:grpSpLocks/>
            </p:cNvGrpSpPr>
            <p:nvPr/>
          </p:nvGrpSpPr>
          <p:grpSpPr bwMode="auto">
            <a:xfrm>
              <a:off x="0" y="0"/>
              <a:ext cx="1042" cy="1019"/>
              <a:chOff x="0" y="0"/>
              <a:chExt cx="1042" cy="1019"/>
            </a:xfrm>
          </p:grpSpPr>
          <p:pic>
            <p:nvPicPr>
              <p:cNvPr id="50204" name="Picture 17"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50205" name="Oval 18"/>
              <p:cNvSpPr>
                <a:spLocks noChangeArrowheads="1"/>
              </p:cNvSpPr>
              <p:nvPr/>
            </p:nvSpPr>
            <p:spPr bwMode="auto">
              <a:xfrm>
                <a:off x="0" y="0"/>
                <a:ext cx="1035" cy="1019"/>
              </a:xfrm>
              <a:prstGeom prst="ellipse">
                <a:avLst/>
              </a:prstGeom>
              <a:gradFill rotWithShape="1">
                <a:gsLst>
                  <a:gs pos="0">
                    <a:schemeClr val="accent2"/>
                  </a:gs>
                  <a:gs pos="50000">
                    <a:srgbClr val="1E617F"/>
                  </a:gs>
                  <a:gs pos="100000">
                    <a:schemeClr val="accent2"/>
                  </a:gs>
                </a:gsLst>
                <a:lin ang="5400000" scaled="1"/>
              </a:gradFill>
              <a:ln w="9525">
                <a:noFill/>
                <a:round/>
                <a:headEnd/>
                <a:tailEnd/>
              </a:ln>
            </p:spPr>
            <p:txBody>
              <a:bodyPr wrap="none" anchor="ctr"/>
              <a:lstStyle/>
              <a:p>
                <a:endParaRPr lang="zh-CN" altLang="en-US">
                  <a:latin typeface="Calibri" pitchFamily="34" charset="0"/>
                  <a:ea typeface="宋体" pitchFamily="2" charset="-122"/>
                </a:endParaRPr>
              </a:p>
            </p:txBody>
          </p:sp>
        </p:grpSp>
        <p:pic>
          <p:nvPicPr>
            <p:cNvPr id="50206" name="Picture 1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50207" name="Text Box 30"/>
          <p:cNvSpPr txBox="1">
            <a:spLocks noChangeArrowheads="1"/>
          </p:cNvSpPr>
          <p:nvPr/>
        </p:nvSpPr>
        <p:spPr bwMode="auto">
          <a:xfrm>
            <a:off x="498475" y="3411538"/>
            <a:ext cx="936625" cy="334962"/>
          </a:xfrm>
          <a:prstGeom prst="rect">
            <a:avLst/>
          </a:prstGeom>
          <a:noFill/>
          <a:ln w="9525">
            <a:noFill/>
            <a:miter lim="800000"/>
            <a:headEnd/>
            <a:tailEnd/>
          </a:ln>
        </p:spPr>
        <p:txBody>
          <a:bodyPr>
            <a:spAutoFit/>
          </a:bodyPr>
          <a:lstStyle/>
          <a:p>
            <a:pPr algn="ctr">
              <a:spcBef>
                <a:spcPct val="50000"/>
              </a:spcBef>
            </a:pPr>
            <a:endParaRPr lang="zh-CN" altLang="en-US" sz="1600" b="1">
              <a:solidFill>
                <a:srgbClr val="F8F8F8"/>
              </a:solidFill>
              <a:ea typeface="宋体" pitchFamily="2" charset="-122"/>
            </a:endParaRPr>
          </a:p>
        </p:txBody>
      </p:sp>
      <p:grpSp>
        <p:nvGrpSpPr>
          <p:cNvPr id="10" name="Group 32"/>
          <p:cNvGrpSpPr>
            <a:grpSpLocks/>
          </p:cNvGrpSpPr>
          <p:nvPr/>
        </p:nvGrpSpPr>
        <p:grpSpPr bwMode="auto">
          <a:xfrm>
            <a:off x="6888163" y="4384675"/>
            <a:ext cx="1000125" cy="977900"/>
            <a:chOff x="0" y="0"/>
            <a:chExt cx="1042" cy="1019"/>
          </a:xfrm>
        </p:grpSpPr>
        <p:grpSp>
          <p:nvGrpSpPr>
            <p:cNvPr id="11" name="Group 33"/>
            <p:cNvGrpSpPr>
              <a:grpSpLocks/>
            </p:cNvGrpSpPr>
            <p:nvPr/>
          </p:nvGrpSpPr>
          <p:grpSpPr bwMode="auto">
            <a:xfrm>
              <a:off x="0" y="0"/>
              <a:ext cx="1042" cy="1019"/>
              <a:chOff x="0" y="0"/>
              <a:chExt cx="1042" cy="1019"/>
            </a:xfrm>
          </p:grpSpPr>
          <p:pic>
            <p:nvPicPr>
              <p:cNvPr id="50210" name="Picture 47"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50211" name="Oval 48"/>
              <p:cNvSpPr>
                <a:spLocks noChangeArrowheads="1"/>
              </p:cNvSpPr>
              <p:nvPr/>
            </p:nvSpPr>
            <p:spPr bwMode="auto">
              <a:xfrm>
                <a:off x="0" y="0"/>
                <a:ext cx="1035" cy="1019"/>
              </a:xfrm>
              <a:prstGeom prst="ellipse">
                <a:avLst/>
              </a:prstGeom>
              <a:gradFill rotWithShape="1">
                <a:gsLst>
                  <a:gs pos="0">
                    <a:schemeClr val="folHlink"/>
                  </a:gs>
                  <a:gs pos="50000">
                    <a:srgbClr val="536E00"/>
                  </a:gs>
                  <a:gs pos="100000">
                    <a:schemeClr val="folHlink"/>
                  </a:gs>
                </a:gsLst>
                <a:lin ang="5400000" scaled="1"/>
              </a:gradFill>
              <a:ln w="9525">
                <a:noFill/>
                <a:round/>
                <a:headEnd/>
                <a:tailEnd/>
              </a:ln>
            </p:spPr>
            <p:txBody>
              <a:bodyPr wrap="none" anchor="ctr"/>
              <a:lstStyle/>
              <a:p>
                <a:endParaRPr lang="zh-CN" altLang="en-US">
                  <a:latin typeface="Calibri" pitchFamily="34" charset="0"/>
                  <a:ea typeface="宋体" pitchFamily="2" charset="-122"/>
                </a:endParaRPr>
              </a:p>
            </p:txBody>
          </p:sp>
        </p:grpSp>
        <p:pic>
          <p:nvPicPr>
            <p:cNvPr id="50212" name="Picture 4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50213" name="Text Box 50"/>
          <p:cNvSpPr txBox="1">
            <a:spLocks noChangeArrowheads="1"/>
          </p:cNvSpPr>
          <p:nvPr/>
        </p:nvSpPr>
        <p:spPr bwMode="auto">
          <a:xfrm>
            <a:off x="6854825" y="4594225"/>
            <a:ext cx="1060450" cy="584775"/>
          </a:xfrm>
          <a:prstGeom prst="rect">
            <a:avLst/>
          </a:prstGeom>
          <a:noFill/>
          <a:ln w="9525">
            <a:noFill/>
            <a:miter lim="800000"/>
            <a:headEnd/>
            <a:tailEnd/>
          </a:ln>
        </p:spPr>
        <p:txBody>
          <a:bodyPr>
            <a:spAutoFit/>
          </a:bodyPr>
          <a:lstStyle/>
          <a:p>
            <a:pPr algn="ctr">
              <a:spcBef>
                <a:spcPct val="50000"/>
              </a:spcBef>
            </a:pPr>
            <a:r>
              <a:rPr lang="zh-CN" altLang="en-US" sz="1600" b="1" dirty="0" smtClean="0">
                <a:solidFill>
                  <a:srgbClr val="F8F8F8"/>
                </a:solidFill>
                <a:ea typeface="宋体" pitchFamily="2" charset="-122"/>
              </a:rPr>
              <a:t>设计     专业</a:t>
            </a:r>
            <a:endParaRPr lang="zh-CN" altLang="en-US" sz="1600" b="1" dirty="0">
              <a:solidFill>
                <a:srgbClr val="F8F8F8"/>
              </a:solidFill>
              <a:ea typeface="宋体" pitchFamily="2" charset="-122"/>
            </a:endParaRPr>
          </a:p>
        </p:txBody>
      </p:sp>
      <p:grpSp>
        <p:nvGrpSpPr>
          <p:cNvPr id="12" name="Group 38"/>
          <p:cNvGrpSpPr>
            <a:grpSpLocks/>
          </p:cNvGrpSpPr>
          <p:nvPr/>
        </p:nvGrpSpPr>
        <p:grpSpPr bwMode="auto">
          <a:xfrm>
            <a:off x="7735888" y="3146425"/>
            <a:ext cx="1000125" cy="977900"/>
            <a:chOff x="0" y="0"/>
            <a:chExt cx="1042" cy="1019"/>
          </a:xfrm>
        </p:grpSpPr>
        <p:grpSp>
          <p:nvGrpSpPr>
            <p:cNvPr id="13" name="Group 39"/>
            <p:cNvGrpSpPr>
              <a:grpSpLocks/>
            </p:cNvGrpSpPr>
            <p:nvPr/>
          </p:nvGrpSpPr>
          <p:grpSpPr bwMode="auto">
            <a:xfrm>
              <a:off x="0" y="0"/>
              <a:ext cx="1042" cy="1019"/>
              <a:chOff x="0" y="0"/>
              <a:chExt cx="1042" cy="1019"/>
            </a:xfrm>
          </p:grpSpPr>
          <p:pic>
            <p:nvPicPr>
              <p:cNvPr id="50216" name="Picture 47"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50217" name="Oval 48"/>
              <p:cNvSpPr>
                <a:spLocks noChangeArrowheads="1"/>
              </p:cNvSpPr>
              <p:nvPr/>
            </p:nvSpPr>
            <p:spPr bwMode="auto">
              <a:xfrm>
                <a:off x="0" y="0"/>
                <a:ext cx="1035" cy="1019"/>
              </a:xfrm>
              <a:prstGeom prst="ellipse">
                <a:avLst/>
              </a:prstGeom>
              <a:gradFill rotWithShape="1">
                <a:gsLst>
                  <a:gs pos="0">
                    <a:schemeClr val="folHlink"/>
                  </a:gs>
                  <a:gs pos="50000">
                    <a:srgbClr val="536E00"/>
                  </a:gs>
                  <a:gs pos="100000">
                    <a:schemeClr val="folHlink"/>
                  </a:gs>
                </a:gsLst>
                <a:lin ang="5400000" scaled="1"/>
              </a:gradFill>
              <a:ln w="9525">
                <a:noFill/>
                <a:round/>
                <a:headEnd/>
                <a:tailEnd/>
              </a:ln>
            </p:spPr>
            <p:txBody>
              <a:bodyPr wrap="none" anchor="ctr"/>
              <a:lstStyle/>
              <a:p>
                <a:endParaRPr lang="zh-CN" altLang="en-US">
                  <a:latin typeface="Calibri" pitchFamily="34" charset="0"/>
                  <a:ea typeface="宋体" pitchFamily="2" charset="-122"/>
                </a:endParaRPr>
              </a:p>
            </p:txBody>
          </p:sp>
        </p:grpSp>
        <p:pic>
          <p:nvPicPr>
            <p:cNvPr id="50218" name="Picture 4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50219" name="Text Box 50"/>
          <p:cNvSpPr txBox="1">
            <a:spLocks noChangeArrowheads="1"/>
          </p:cNvSpPr>
          <p:nvPr/>
        </p:nvSpPr>
        <p:spPr bwMode="auto">
          <a:xfrm>
            <a:off x="7702550" y="3355975"/>
            <a:ext cx="1060450" cy="584775"/>
          </a:xfrm>
          <a:prstGeom prst="rect">
            <a:avLst/>
          </a:prstGeom>
          <a:noFill/>
          <a:ln w="9525">
            <a:noFill/>
            <a:miter lim="800000"/>
            <a:headEnd/>
            <a:tailEnd/>
          </a:ln>
        </p:spPr>
        <p:txBody>
          <a:bodyPr>
            <a:spAutoFit/>
          </a:bodyPr>
          <a:lstStyle/>
          <a:p>
            <a:pPr algn="ctr">
              <a:spcBef>
                <a:spcPct val="50000"/>
              </a:spcBef>
            </a:pPr>
            <a:r>
              <a:rPr lang="zh-CN" altLang="en-US" sz="1600" b="1" dirty="0" smtClean="0">
                <a:solidFill>
                  <a:srgbClr val="F8F8F8"/>
                </a:solidFill>
                <a:ea typeface="宋体" pitchFamily="2" charset="-122"/>
              </a:rPr>
              <a:t>功能     强大</a:t>
            </a:r>
            <a:endParaRPr lang="zh-CN" altLang="en-US" sz="1600" b="1" dirty="0">
              <a:solidFill>
                <a:srgbClr val="F8F8F8"/>
              </a:solidFill>
              <a:ea typeface="宋体" pitchFamily="2" charset="-122"/>
            </a:endParaRPr>
          </a:p>
        </p:txBody>
      </p:sp>
      <p:sp>
        <p:nvSpPr>
          <p:cNvPr id="50220" name="AutoShape 44"/>
          <p:cNvSpPr>
            <a:spLocks noChangeArrowheads="1"/>
          </p:cNvSpPr>
          <p:nvPr/>
        </p:nvSpPr>
        <p:spPr bwMode="auto">
          <a:xfrm>
            <a:off x="3921125" y="2209800"/>
            <a:ext cx="1371600" cy="1162050"/>
          </a:xfrm>
          <a:custGeom>
            <a:avLst/>
            <a:gdLst>
              <a:gd name="T0" fmla="*/ 557340 w 21600"/>
              <a:gd name="T1" fmla="*/ 10222 h 21600"/>
              <a:gd name="T2" fmla="*/ 86487 w 21600"/>
              <a:gd name="T3" fmla="*/ 542505 h 21600"/>
              <a:gd name="T4" fmla="*/ 589090 w 21600"/>
              <a:gd name="T5" fmla="*/ 151335 h 21600"/>
              <a:gd name="T6" fmla="*/ 1456817 w 21600"/>
              <a:gd name="T7" fmla="*/ 263559 h 21600"/>
              <a:gd name="T8" fmla="*/ 1338326 w 21600"/>
              <a:gd name="T9" fmla="*/ 553642 h 21600"/>
              <a:gd name="T10" fmla="*/ 995870 w 21600"/>
              <a:gd name="T11" fmla="*/ 45330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112" y="7246"/>
                </a:moveTo>
                <a:cubicBezTo>
                  <a:pt x="16751" y="4446"/>
                  <a:pt x="13912" y="2670"/>
                  <a:pt x="10800" y="2670"/>
                </a:cubicBezTo>
                <a:cubicBezTo>
                  <a:pt x="6548" y="2669"/>
                  <a:pt x="3014" y="5945"/>
                  <a:pt x="2693" y="10185"/>
                </a:cubicBezTo>
                <a:lnTo>
                  <a:pt x="30" y="9983"/>
                </a:lnTo>
                <a:cubicBezTo>
                  <a:pt x="458" y="4351"/>
                  <a:pt x="5152" y="-1"/>
                  <a:pt x="10800" y="0"/>
                </a:cubicBezTo>
                <a:cubicBezTo>
                  <a:pt x="14934" y="0"/>
                  <a:pt x="18706" y="2360"/>
                  <a:pt x="20513" y="6079"/>
                </a:cubicBezTo>
                <a:lnTo>
                  <a:pt x="22942" y="4899"/>
                </a:lnTo>
                <a:lnTo>
                  <a:pt x="21076" y="10291"/>
                </a:lnTo>
                <a:lnTo>
                  <a:pt x="15683" y="8426"/>
                </a:lnTo>
                <a:lnTo>
                  <a:pt x="18112" y="7246"/>
                </a:lnTo>
                <a:close/>
              </a:path>
            </a:pathLst>
          </a:custGeom>
          <a:gradFill rotWithShape="1">
            <a:gsLst>
              <a:gs pos="0">
                <a:srgbClr val="7FCBED">
                  <a:alpha val="79999"/>
                </a:srgbClr>
              </a:gs>
              <a:gs pos="100000">
                <a:schemeClr val="accent2">
                  <a:alpha val="79999"/>
                </a:schemeClr>
              </a:gs>
            </a:gsLst>
            <a:lin ang="18900000" scaled="1"/>
          </a:gradFill>
          <a:ln w="9525">
            <a:noFill/>
            <a:miter lim="800000"/>
            <a:headEnd/>
            <a:tailEnd/>
          </a:ln>
        </p:spPr>
        <p:txBody>
          <a:bodyPr wrap="none" anchor="ctr"/>
          <a:lstStyle/>
          <a:p>
            <a:endParaRPr lang="zh-CN" altLang="en-US">
              <a:ea typeface="宋体" pitchFamily="2" charset="-122"/>
            </a:endParaRPr>
          </a:p>
        </p:txBody>
      </p:sp>
      <p:grpSp>
        <p:nvGrpSpPr>
          <p:cNvPr id="14" name="Group 45"/>
          <p:cNvGrpSpPr>
            <a:grpSpLocks/>
          </p:cNvGrpSpPr>
          <p:nvPr/>
        </p:nvGrpSpPr>
        <p:grpSpPr bwMode="auto">
          <a:xfrm>
            <a:off x="4654550" y="2916238"/>
            <a:ext cx="1676400" cy="1403350"/>
            <a:chOff x="0" y="0"/>
            <a:chExt cx="1486" cy="884"/>
          </a:xfrm>
        </p:grpSpPr>
        <p:sp>
          <p:nvSpPr>
            <p:cNvPr id="50222" name="AutoShape 46"/>
            <p:cNvSpPr>
              <a:spLocks noChangeArrowheads="1"/>
            </p:cNvSpPr>
            <p:nvPr/>
          </p:nvSpPr>
          <p:spPr bwMode="auto">
            <a:xfrm>
              <a:off x="0" y="0"/>
              <a:ext cx="1486" cy="884"/>
            </a:xfrm>
            <a:prstGeom prst="homePlate">
              <a:avLst>
                <a:gd name="adj" fmla="val 42025"/>
              </a:avLst>
            </a:prstGeom>
            <a:gradFill rotWithShape="1">
              <a:gsLst>
                <a:gs pos="0">
                  <a:srgbClr val="D5EA96"/>
                </a:gs>
                <a:gs pos="100000">
                  <a:schemeClr val="folHlink"/>
                </a:gs>
              </a:gsLst>
              <a:lin ang="2700000" scaled="1"/>
            </a:gradFill>
            <a:ln w="25400" cmpd="sng">
              <a:solidFill>
                <a:srgbClr val="F8F8F8"/>
              </a:solidFill>
              <a:miter lim="800000"/>
              <a:headEnd/>
              <a:tailEnd/>
            </a:ln>
            <a:effectLst>
              <a:outerShdw dist="53882" dir="2700000" algn="ctr" rotWithShape="0">
                <a:srgbClr val="000000">
                  <a:alpha val="50000"/>
                </a:srgbClr>
              </a:outerShdw>
            </a:effectLst>
          </p:spPr>
          <p:txBody>
            <a:bodyPr wrap="none" anchor="ctr"/>
            <a:lstStyle/>
            <a:p>
              <a:endParaRPr lang="zh-CN" altLang="en-US">
                <a:ea typeface="宋体" pitchFamily="2" charset="-122"/>
              </a:endParaRPr>
            </a:p>
          </p:txBody>
        </p:sp>
        <p:sp>
          <p:nvSpPr>
            <p:cNvPr id="50223" name="AutoShape 47"/>
            <p:cNvSpPr>
              <a:spLocks noChangeArrowheads="1"/>
            </p:cNvSpPr>
            <p:nvPr/>
          </p:nvSpPr>
          <p:spPr bwMode="auto">
            <a:xfrm>
              <a:off x="49" y="35"/>
              <a:ext cx="1375" cy="811"/>
            </a:xfrm>
            <a:prstGeom prst="homePlate">
              <a:avLst>
                <a:gd name="adj" fmla="val 42386"/>
              </a:avLst>
            </a:prstGeom>
            <a:gradFill rotWithShape="1">
              <a:gsLst>
                <a:gs pos="0">
                  <a:srgbClr val="6B8E00"/>
                </a:gs>
                <a:gs pos="100000">
                  <a:schemeClr val="folHlink"/>
                </a:gs>
              </a:gsLst>
              <a:lin ang="2700000" scaled="1"/>
            </a:gradFill>
            <a:ln w="12700" cmpd="sng">
              <a:solidFill>
                <a:srgbClr val="F8F8F8"/>
              </a:solidFill>
              <a:miter lim="800000"/>
              <a:headEnd/>
              <a:tailEnd/>
            </a:ln>
            <a:effectLst>
              <a:outerShdw dist="53882" dir="2700000" algn="ctr" rotWithShape="0">
                <a:srgbClr val="000000">
                  <a:alpha val="50000"/>
                </a:srgbClr>
              </a:outerShdw>
            </a:effectLst>
          </p:spPr>
          <p:txBody>
            <a:bodyPr wrap="none" anchor="ctr"/>
            <a:lstStyle/>
            <a:p>
              <a:endParaRPr lang="zh-CN" altLang="en-US">
                <a:ea typeface="宋体" pitchFamily="2" charset="-122"/>
              </a:endParaRPr>
            </a:p>
          </p:txBody>
        </p:sp>
      </p:grpSp>
      <p:grpSp>
        <p:nvGrpSpPr>
          <p:cNvPr id="15" name="Group 48"/>
          <p:cNvGrpSpPr>
            <a:grpSpLocks/>
          </p:cNvGrpSpPr>
          <p:nvPr/>
        </p:nvGrpSpPr>
        <p:grpSpPr bwMode="auto">
          <a:xfrm flipH="1">
            <a:off x="2930525" y="2933700"/>
            <a:ext cx="1676400" cy="1403350"/>
            <a:chOff x="0" y="0"/>
            <a:chExt cx="1486" cy="884"/>
          </a:xfrm>
        </p:grpSpPr>
        <p:sp>
          <p:nvSpPr>
            <p:cNvPr id="50225" name="AutoShape 49"/>
            <p:cNvSpPr>
              <a:spLocks noChangeArrowheads="1"/>
            </p:cNvSpPr>
            <p:nvPr/>
          </p:nvSpPr>
          <p:spPr bwMode="auto">
            <a:xfrm>
              <a:off x="0" y="0"/>
              <a:ext cx="1486" cy="884"/>
            </a:xfrm>
            <a:prstGeom prst="homePlate">
              <a:avLst>
                <a:gd name="adj" fmla="val 42025"/>
              </a:avLst>
            </a:prstGeom>
            <a:gradFill rotWithShape="1">
              <a:gsLst>
                <a:gs pos="0">
                  <a:schemeClr val="accent2"/>
                </a:gs>
                <a:gs pos="100000">
                  <a:srgbClr val="98D5F1"/>
                </a:gs>
              </a:gsLst>
              <a:lin ang="18900000" scaled="1"/>
            </a:gradFill>
            <a:ln w="25400" cmpd="sng">
              <a:solidFill>
                <a:srgbClr val="F8F8F8"/>
              </a:solidFill>
              <a:miter lim="800000"/>
              <a:headEnd/>
              <a:tailEnd/>
            </a:ln>
            <a:effectLst>
              <a:outerShdw dist="53882" dir="2700000" algn="ctr" rotWithShape="0">
                <a:srgbClr val="000000">
                  <a:alpha val="50000"/>
                </a:srgbClr>
              </a:outerShdw>
            </a:effectLst>
          </p:spPr>
          <p:txBody>
            <a:bodyPr wrap="none" anchor="ctr"/>
            <a:lstStyle/>
            <a:p>
              <a:endParaRPr lang="zh-CN" altLang="en-US">
                <a:ea typeface="宋体" pitchFamily="2" charset="-122"/>
              </a:endParaRPr>
            </a:p>
          </p:txBody>
        </p:sp>
        <p:sp>
          <p:nvSpPr>
            <p:cNvPr id="50226" name="AutoShape 50"/>
            <p:cNvSpPr>
              <a:spLocks noChangeArrowheads="1"/>
            </p:cNvSpPr>
            <p:nvPr/>
          </p:nvSpPr>
          <p:spPr bwMode="auto">
            <a:xfrm>
              <a:off x="49" y="35"/>
              <a:ext cx="1375" cy="811"/>
            </a:xfrm>
            <a:prstGeom prst="homePlate">
              <a:avLst>
                <a:gd name="adj" fmla="val 42386"/>
              </a:avLst>
            </a:prstGeom>
            <a:gradFill rotWithShape="1">
              <a:gsLst>
                <a:gs pos="0">
                  <a:schemeClr val="accent2"/>
                </a:gs>
                <a:gs pos="100000">
                  <a:srgbClr val="237397"/>
                </a:gs>
              </a:gsLst>
              <a:lin ang="18900000" scaled="1"/>
            </a:gradFill>
            <a:ln w="12700" cmpd="sng">
              <a:solidFill>
                <a:srgbClr val="F8F8F8"/>
              </a:solidFill>
              <a:miter lim="800000"/>
              <a:headEnd/>
              <a:tailEnd/>
            </a:ln>
            <a:effectLst>
              <a:outerShdw dist="53882" dir="2700000" algn="ctr" rotWithShape="0">
                <a:srgbClr val="000000">
                  <a:alpha val="50000"/>
                </a:srgbClr>
              </a:outerShdw>
            </a:effectLst>
          </p:spPr>
          <p:txBody>
            <a:bodyPr wrap="none" anchor="ctr"/>
            <a:lstStyle/>
            <a:p>
              <a:endParaRPr lang="zh-CN" altLang="en-US">
                <a:ea typeface="宋体" pitchFamily="2" charset="-122"/>
              </a:endParaRPr>
            </a:p>
          </p:txBody>
        </p:sp>
      </p:grpSp>
      <p:sp>
        <p:nvSpPr>
          <p:cNvPr id="50227" name="Text Box 8"/>
          <p:cNvSpPr txBox="1">
            <a:spLocks noChangeArrowheads="1"/>
          </p:cNvSpPr>
          <p:nvPr/>
        </p:nvSpPr>
        <p:spPr bwMode="auto">
          <a:xfrm>
            <a:off x="4714876" y="3286124"/>
            <a:ext cx="1281112" cy="646331"/>
          </a:xfrm>
          <a:prstGeom prst="rect">
            <a:avLst/>
          </a:prstGeom>
          <a:noFill/>
          <a:ln w="9525">
            <a:noFill/>
            <a:miter lim="800000"/>
            <a:headEnd/>
            <a:tailEnd/>
          </a:ln>
          <a:effectLst>
            <a:outerShdw dist="17961" dir="2700000" algn="ctr" rotWithShape="0">
              <a:srgbClr val="000000"/>
            </a:outerShdw>
          </a:effectLst>
        </p:spPr>
        <p:txBody>
          <a:bodyPr>
            <a:spAutoFit/>
          </a:bodyPr>
          <a:lstStyle/>
          <a:p>
            <a:pPr algn="ctr">
              <a:spcBef>
                <a:spcPct val="50000"/>
              </a:spcBef>
            </a:pPr>
            <a:r>
              <a:rPr lang="zh-CN" altLang="en-US" b="1" dirty="0" smtClean="0">
                <a:solidFill>
                  <a:srgbClr val="FFFFFF"/>
                </a:solidFill>
                <a:latin typeface="华文楷体" pitchFamily="2" charset="-122"/>
                <a:ea typeface="华文楷体" pitchFamily="2" charset="-122"/>
              </a:rPr>
              <a:t>功能性    平台</a:t>
            </a:r>
            <a:endParaRPr lang="zh-CN" altLang="en-US" b="1" dirty="0">
              <a:solidFill>
                <a:srgbClr val="FFFFFF"/>
              </a:solidFill>
              <a:latin typeface="华文楷体" pitchFamily="2" charset="-122"/>
              <a:ea typeface="华文楷体" pitchFamily="2" charset="-122"/>
            </a:endParaRPr>
          </a:p>
        </p:txBody>
      </p:sp>
      <p:sp>
        <p:nvSpPr>
          <p:cNvPr id="50230" name="AutoShape 54"/>
          <p:cNvSpPr>
            <a:spLocks noChangeArrowheads="1"/>
          </p:cNvSpPr>
          <p:nvPr/>
        </p:nvSpPr>
        <p:spPr bwMode="auto">
          <a:xfrm flipH="1" flipV="1">
            <a:off x="3921125" y="3867150"/>
            <a:ext cx="1371600" cy="1162050"/>
          </a:xfrm>
          <a:custGeom>
            <a:avLst/>
            <a:gdLst>
              <a:gd name="T0" fmla="*/ 582168 w 21600"/>
              <a:gd name="T1" fmla="*/ 6617 h 21600"/>
              <a:gd name="T2" fmla="*/ 91440 w 21600"/>
              <a:gd name="T3" fmla="*/ 505330 h 21600"/>
              <a:gd name="T4" fmla="*/ 607822 w 21600"/>
              <a:gd name="T5" fmla="*/ 148646 h 21600"/>
              <a:gd name="T6" fmla="*/ 1456817 w 21600"/>
              <a:gd name="T7" fmla="*/ 263559 h 21600"/>
              <a:gd name="T8" fmla="*/ 1338326 w 21600"/>
              <a:gd name="T9" fmla="*/ 553642 h 21600"/>
              <a:gd name="T10" fmla="*/ 995870 w 21600"/>
              <a:gd name="T11" fmla="*/ 45330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112" y="7246"/>
                </a:moveTo>
                <a:cubicBezTo>
                  <a:pt x="16751" y="4446"/>
                  <a:pt x="13912" y="2670"/>
                  <a:pt x="10800" y="2670"/>
                </a:cubicBezTo>
                <a:cubicBezTo>
                  <a:pt x="6776" y="2669"/>
                  <a:pt x="3358" y="5613"/>
                  <a:pt x="2760" y="9591"/>
                </a:cubicBezTo>
                <a:lnTo>
                  <a:pt x="119" y="9195"/>
                </a:lnTo>
                <a:cubicBezTo>
                  <a:pt x="914" y="3909"/>
                  <a:pt x="5455" y="-1"/>
                  <a:pt x="10800" y="0"/>
                </a:cubicBezTo>
                <a:cubicBezTo>
                  <a:pt x="14934" y="0"/>
                  <a:pt x="18706" y="2360"/>
                  <a:pt x="20513" y="6079"/>
                </a:cubicBezTo>
                <a:lnTo>
                  <a:pt x="22942" y="4899"/>
                </a:lnTo>
                <a:lnTo>
                  <a:pt x="21076" y="10291"/>
                </a:lnTo>
                <a:lnTo>
                  <a:pt x="15683" y="8426"/>
                </a:lnTo>
                <a:lnTo>
                  <a:pt x="18112" y="7246"/>
                </a:lnTo>
                <a:close/>
              </a:path>
            </a:pathLst>
          </a:custGeom>
          <a:gradFill rotWithShape="1">
            <a:gsLst>
              <a:gs pos="0">
                <a:srgbClr val="BEDF5D">
                  <a:alpha val="79999"/>
                </a:srgbClr>
              </a:gs>
              <a:gs pos="100000">
                <a:schemeClr val="folHlink">
                  <a:alpha val="79999"/>
                </a:schemeClr>
              </a:gs>
            </a:gsLst>
            <a:lin ang="18900000" scaled="1"/>
          </a:gradFill>
          <a:ln w="9525">
            <a:noFill/>
            <a:miter lim="800000"/>
            <a:headEnd/>
            <a:tailEnd/>
          </a:ln>
        </p:spPr>
        <p:txBody>
          <a:bodyPr wrap="none" anchor="ctr"/>
          <a:lstStyle/>
          <a:p>
            <a:endParaRPr lang="zh-CN" altLang="en-US">
              <a:ea typeface="宋体" pitchFamily="2" charset="-122"/>
            </a:endParaRPr>
          </a:p>
        </p:txBody>
      </p:sp>
      <p:sp>
        <p:nvSpPr>
          <p:cNvPr id="50232" name="Text Box 30"/>
          <p:cNvSpPr txBox="1">
            <a:spLocks noChangeArrowheads="1"/>
          </p:cNvSpPr>
          <p:nvPr/>
        </p:nvSpPr>
        <p:spPr bwMode="auto">
          <a:xfrm>
            <a:off x="468313" y="3429000"/>
            <a:ext cx="936625" cy="584775"/>
          </a:xfrm>
          <a:prstGeom prst="rect">
            <a:avLst/>
          </a:prstGeom>
          <a:noFill/>
          <a:ln w="9525">
            <a:noFill/>
            <a:miter lim="800000"/>
            <a:headEnd/>
            <a:tailEnd/>
          </a:ln>
        </p:spPr>
        <p:txBody>
          <a:bodyPr>
            <a:spAutoFit/>
          </a:bodyPr>
          <a:lstStyle/>
          <a:p>
            <a:pPr algn="ctr">
              <a:spcBef>
                <a:spcPct val="50000"/>
              </a:spcBef>
            </a:pPr>
            <a:r>
              <a:rPr lang="zh-CN" altLang="en-US" sz="1600" b="1" dirty="0" smtClean="0">
                <a:solidFill>
                  <a:srgbClr val="F8F8F8"/>
                </a:solidFill>
                <a:ea typeface="宋体" pitchFamily="2" charset="-122"/>
              </a:rPr>
              <a:t>来源   权威</a:t>
            </a:r>
            <a:endParaRPr lang="zh-CN" altLang="en-US" sz="1600" b="1" dirty="0">
              <a:solidFill>
                <a:srgbClr val="F8F8F8"/>
              </a:solidFill>
              <a:ea typeface="宋体" pitchFamily="2" charset="-122"/>
            </a:endParaRPr>
          </a:p>
        </p:txBody>
      </p:sp>
      <p:sp>
        <p:nvSpPr>
          <p:cNvPr id="57" name="Text Box 8"/>
          <p:cNvSpPr txBox="1">
            <a:spLocks noChangeArrowheads="1"/>
          </p:cNvSpPr>
          <p:nvPr/>
        </p:nvSpPr>
        <p:spPr bwMode="auto">
          <a:xfrm>
            <a:off x="3214678" y="3143248"/>
            <a:ext cx="1281112" cy="923330"/>
          </a:xfrm>
          <a:prstGeom prst="rect">
            <a:avLst/>
          </a:prstGeom>
          <a:noFill/>
          <a:ln w="9525">
            <a:noFill/>
            <a:miter lim="800000"/>
            <a:headEnd/>
            <a:tailEnd/>
          </a:ln>
          <a:effectLst>
            <a:outerShdw dist="17961" dir="2700000" algn="ctr" rotWithShape="0">
              <a:srgbClr val="000000"/>
            </a:outerShdw>
          </a:effectLst>
        </p:spPr>
        <p:txBody>
          <a:bodyPr>
            <a:spAutoFit/>
          </a:bodyPr>
          <a:lstStyle/>
          <a:p>
            <a:pPr algn="ctr">
              <a:spcBef>
                <a:spcPct val="50000"/>
              </a:spcBef>
            </a:pPr>
            <a:r>
              <a:rPr lang="zh-CN" altLang="en-US" b="1" dirty="0" smtClean="0">
                <a:solidFill>
                  <a:srgbClr val="FFFFFF"/>
                </a:solidFill>
                <a:latin typeface="华文楷体" pitchFamily="2" charset="-122"/>
                <a:ea typeface="华文楷体" pitchFamily="2" charset="-122"/>
              </a:rPr>
              <a:t>一系列</a:t>
            </a:r>
            <a:r>
              <a:rPr lang="zh-CN" altLang="en-US" b="1" dirty="0">
                <a:solidFill>
                  <a:srgbClr val="FFFFFF"/>
                </a:solidFill>
                <a:latin typeface="华文楷体" pitchFamily="2" charset="-122"/>
                <a:ea typeface="华文楷体" pitchFamily="2" charset="-122"/>
              </a:rPr>
              <a:t> </a:t>
            </a:r>
            <a:r>
              <a:rPr lang="zh-CN" altLang="en-US" b="1" dirty="0" smtClean="0">
                <a:solidFill>
                  <a:srgbClr val="FFFFFF"/>
                </a:solidFill>
                <a:latin typeface="华文楷体" pitchFamily="2" charset="-122"/>
                <a:ea typeface="华文楷体" pitchFamily="2" charset="-122"/>
              </a:rPr>
              <a:t>   数值型    数据库</a:t>
            </a:r>
            <a:endParaRPr lang="zh-CN" altLang="en-US" b="1" dirty="0">
              <a:solidFill>
                <a:srgbClr val="FFFFFF"/>
              </a:solidFill>
              <a:latin typeface="华文楷体" pitchFamily="2" charset="-122"/>
              <a:ea typeface="华文楷体" pitchFamily="2" charset="-122"/>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8671"/>
            <a:ext cx="8215338" cy="7417415"/>
          </a:xfrm>
          <a:prstGeom prst="rect">
            <a:avLst/>
          </a:prstGeom>
        </p:spPr>
        <p:txBody>
          <a:bodyPr wrap="square">
            <a:spAutoFit/>
          </a:bodyPr>
          <a:lstStyle/>
          <a:p>
            <a:pPr eaLnBrk="0" hangingPunct="0">
              <a:defRPr/>
            </a:pPr>
            <a:r>
              <a:rPr lang="zh-CN" altLang="en-US" sz="4000" b="1" dirty="0" smtClean="0">
                <a:ea typeface="华文楷体" pitchFamily="2" charset="-122"/>
              </a:rPr>
              <a:t>案例分析</a:t>
            </a:r>
            <a:r>
              <a:rPr lang="en-US" altLang="zh-CN" sz="4000" b="1" dirty="0" smtClean="0">
                <a:latin typeface="Times New Roman" pitchFamily="18" charset="0"/>
                <a:ea typeface="华文楷体" pitchFamily="2" charset="-122"/>
                <a:cs typeface="Times New Roman" pitchFamily="18" charset="0"/>
              </a:rPr>
              <a:t>1</a:t>
            </a:r>
            <a:r>
              <a:rPr lang="zh-CN" altLang="en-US" sz="4000" b="1" dirty="0" smtClean="0">
                <a:latin typeface="Times New Roman" pitchFamily="18" charset="0"/>
                <a:ea typeface="华文楷体" pitchFamily="2" charset="-122"/>
                <a:cs typeface="Times New Roman" pitchFamily="18" charset="0"/>
              </a:rPr>
              <a:t>：</a:t>
            </a:r>
            <a:r>
              <a:rPr lang="zh-CN" altLang="en-US" sz="4000" b="1" dirty="0" smtClean="0">
                <a:ea typeface="华文楷体" pitchFamily="2" charset="-122"/>
              </a:rPr>
              <a:t>克强指数</a:t>
            </a:r>
            <a:endParaRPr lang="en-US" altLang="zh-CN" sz="4000" b="1" dirty="0" smtClean="0">
              <a:ea typeface="华文楷体" pitchFamily="2" charset="-122"/>
            </a:endParaRPr>
          </a:p>
          <a:p>
            <a:pPr eaLnBrk="0" hangingPunct="0">
              <a:defRPr/>
            </a:pPr>
            <a:endParaRPr lang="en-US" altLang="zh-CN" sz="2800" b="1" dirty="0" smtClean="0">
              <a:solidFill>
                <a:srgbClr val="0033CC"/>
              </a:solidFill>
              <a:ea typeface="华文楷体" pitchFamily="2" charset="-122"/>
            </a:endParaRPr>
          </a:p>
          <a:p>
            <a:pPr eaLnBrk="0" hangingPunct="0">
              <a:defRPr/>
            </a:pPr>
            <a:r>
              <a:rPr lang="zh-CN" altLang="en-US" sz="2800" b="1" dirty="0" smtClean="0">
                <a:solidFill>
                  <a:srgbClr val="0033CC"/>
                </a:solidFill>
                <a:ea typeface="华文楷体" pitchFamily="2" charset="-122"/>
              </a:rPr>
              <a:t>    </a:t>
            </a:r>
            <a:r>
              <a:rPr lang="en-US" altLang="zh-CN" sz="2000" b="1" dirty="0" smtClean="0">
                <a:solidFill>
                  <a:srgbClr val="0033CC"/>
                </a:solidFill>
                <a:ea typeface="华文楷体" pitchFamily="2" charset="-122"/>
              </a:rPr>
              <a:t>2007 </a:t>
            </a:r>
            <a:r>
              <a:rPr lang="zh-CN" altLang="en-US" sz="2000" b="1" dirty="0" smtClean="0">
                <a:solidFill>
                  <a:srgbClr val="0033CC"/>
                </a:solidFill>
                <a:ea typeface="华文楷体" pitchFamily="2" charset="-122"/>
              </a:rPr>
              <a:t>年，时任辽宁省委书记的李克强告诉来访的美国驻华大使，他更喜欢通过三个指标来追踪辽宁的经济动向。</a:t>
            </a:r>
            <a:endParaRPr lang="en-US" altLang="zh-CN" sz="2000" b="1" dirty="0" smtClean="0">
              <a:solidFill>
                <a:srgbClr val="0033CC"/>
              </a:solidFill>
              <a:ea typeface="华文楷体" pitchFamily="2" charset="-122"/>
            </a:endParaRPr>
          </a:p>
          <a:p>
            <a:pPr eaLnBrk="0" hangingPunct="0">
              <a:defRPr/>
            </a:pPr>
            <a:endParaRPr lang="en-US" altLang="zh-CN" sz="2000" b="1" dirty="0" smtClean="0">
              <a:solidFill>
                <a:srgbClr val="0033CC"/>
              </a:solidFill>
              <a:ea typeface="华文楷体" pitchFamily="2" charset="-122"/>
            </a:endParaRPr>
          </a:p>
          <a:p>
            <a:pPr eaLnBrk="0" hangingPunct="0">
              <a:defRPr/>
            </a:pPr>
            <a:endParaRPr lang="en-US" altLang="zh-CN" sz="2000" b="1" dirty="0" smtClean="0">
              <a:solidFill>
                <a:srgbClr val="0033CC"/>
              </a:solidFill>
              <a:ea typeface="华文楷体" pitchFamily="2" charset="-122"/>
            </a:endParaRPr>
          </a:p>
          <a:p>
            <a:pPr eaLnBrk="0" hangingPunct="0">
              <a:defRPr/>
            </a:pPr>
            <a:r>
              <a:rPr lang="zh-CN" altLang="en-US" sz="2000" b="1" dirty="0" smtClean="0">
                <a:solidFill>
                  <a:srgbClr val="0033CC"/>
                </a:solidFill>
                <a:ea typeface="华文楷体" pitchFamily="2" charset="-122"/>
              </a:rPr>
              <a:t>  “克强指数”是三种经济指标：耗电量（</a:t>
            </a:r>
            <a:r>
              <a:rPr lang="en-US" altLang="zh-CN" sz="2000" b="1" dirty="0" smtClean="0">
                <a:solidFill>
                  <a:srgbClr val="0033CC"/>
                </a:solidFill>
                <a:ea typeface="华文楷体" pitchFamily="2" charset="-122"/>
              </a:rPr>
              <a:t>40%</a:t>
            </a:r>
            <a:r>
              <a:rPr lang="zh-CN" altLang="en-US" sz="2000" b="1" dirty="0" smtClean="0">
                <a:solidFill>
                  <a:srgbClr val="0033CC"/>
                </a:solidFill>
                <a:ea typeface="华文楷体" pitchFamily="2" charset="-122"/>
              </a:rPr>
              <a:t>）、铁路运货量（</a:t>
            </a:r>
            <a:r>
              <a:rPr lang="en-US" altLang="zh-CN" sz="2000" b="1" dirty="0" smtClean="0">
                <a:solidFill>
                  <a:srgbClr val="0033CC"/>
                </a:solidFill>
                <a:ea typeface="华文楷体" pitchFamily="2" charset="-122"/>
              </a:rPr>
              <a:t>25%</a:t>
            </a:r>
            <a:r>
              <a:rPr lang="zh-CN" altLang="en-US" sz="2000" b="1" dirty="0" smtClean="0">
                <a:solidFill>
                  <a:srgbClr val="0033CC"/>
                </a:solidFill>
                <a:ea typeface="华文楷体" pitchFamily="2" charset="-122"/>
              </a:rPr>
              <a:t>）和银行中长期贷款发放量（</a:t>
            </a:r>
            <a:r>
              <a:rPr lang="en-US" altLang="zh-CN" sz="2000" b="1" dirty="0" smtClean="0">
                <a:solidFill>
                  <a:srgbClr val="0033CC"/>
                </a:solidFill>
                <a:ea typeface="华文楷体" pitchFamily="2" charset="-122"/>
              </a:rPr>
              <a:t>35%</a:t>
            </a:r>
            <a:r>
              <a:rPr lang="zh-CN" altLang="en-US" sz="2000" b="1" dirty="0" smtClean="0">
                <a:solidFill>
                  <a:srgbClr val="0033CC"/>
                </a:solidFill>
                <a:ea typeface="华文楷体" pitchFamily="2" charset="-122"/>
              </a:rPr>
              <a:t>）的结合。</a:t>
            </a:r>
            <a:endParaRPr lang="en-US" altLang="zh-CN" sz="2000" b="1" dirty="0" smtClean="0">
              <a:solidFill>
                <a:srgbClr val="0033CC"/>
              </a:solidFill>
              <a:ea typeface="华文楷体" pitchFamily="2" charset="-122"/>
            </a:endParaRPr>
          </a:p>
          <a:p>
            <a:pPr eaLnBrk="0" hangingPunct="0">
              <a:defRPr/>
            </a:pPr>
            <a:endParaRPr lang="en-US" altLang="zh-CN" sz="2000" b="1" dirty="0" smtClean="0">
              <a:solidFill>
                <a:srgbClr val="0033CC"/>
              </a:solidFill>
              <a:ea typeface="华文楷体" pitchFamily="2" charset="-122"/>
            </a:endParaRPr>
          </a:p>
          <a:p>
            <a:pPr eaLnBrk="0" hangingPunct="0">
              <a:defRPr/>
            </a:pPr>
            <a:endParaRPr lang="en-US" altLang="zh-CN" sz="2000" b="1" dirty="0" smtClean="0">
              <a:solidFill>
                <a:srgbClr val="0033CC"/>
              </a:solidFill>
              <a:ea typeface="华文楷体" pitchFamily="2" charset="-122"/>
            </a:endParaRPr>
          </a:p>
          <a:p>
            <a:pPr eaLnBrk="0" hangingPunct="0">
              <a:defRPr/>
            </a:pPr>
            <a:r>
              <a:rPr lang="zh-CN" altLang="en-US" sz="2000" b="1" dirty="0" smtClean="0">
                <a:solidFill>
                  <a:srgbClr val="0033CC"/>
                </a:solidFill>
                <a:ea typeface="华文楷体" pitchFamily="2" charset="-122"/>
              </a:rPr>
              <a:t>    英国著名政经杂志</a:t>
            </a:r>
            <a:r>
              <a:rPr lang="en-US" altLang="zh-CN" sz="2000" b="1" dirty="0" smtClean="0">
                <a:solidFill>
                  <a:srgbClr val="0033CC"/>
                </a:solidFill>
                <a:ea typeface="华文楷体" pitchFamily="2" charset="-122"/>
              </a:rPr>
              <a:t>《</a:t>
            </a:r>
            <a:r>
              <a:rPr lang="zh-CN" altLang="en-US" sz="2000" b="1" dirty="0" smtClean="0">
                <a:solidFill>
                  <a:srgbClr val="0033CC"/>
                </a:solidFill>
                <a:ea typeface="华文楷体" pitchFamily="2" charset="-122"/>
              </a:rPr>
              <a:t>经济学人</a:t>
            </a:r>
            <a:r>
              <a:rPr lang="en-US" altLang="zh-CN" sz="2000" b="1" dirty="0" smtClean="0">
                <a:solidFill>
                  <a:srgbClr val="0033CC"/>
                </a:solidFill>
                <a:ea typeface="华文楷体" pitchFamily="2" charset="-122"/>
              </a:rPr>
              <a:t>》</a:t>
            </a:r>
            <a:r>
              <a:rPr lang="zh-CN" altLang="en-US" sz="2000" b="1" dirty="0" smtClean="0">
                <a:solidFill>
                  <a:srgbClr val="0033CC"/>
                </a:solidFill>
                <a:ea typeface="华文楷体" pitchFamily="2" charset="-122"/>
              </a:rPr>
              <a:t>创造的用于评估中国 </a:t>
            </a:r>
            <a:r>
              <a:rPr lang="en-US" altLang="zh-CN" sz="2000" b="1" dirty="0" smtClean="0">
                <a:solidFill>
                  <a:srgbClr val="0033CC"/>
                </a:solidFill>
                <a:ea typeface="华文楷体" pitchFamily="2" charset="-122"/>
              </a:rPr>
              <a:t>GDP</a:t>
            </a:r>
            <a:r>
              <a:rPr lang="zh-CN" altLang="en-US" sz="2000" b="1" dirty="0" smtClean="0">
                <a:solidFill>
                  <a:srgbClr val="0033CC"/>
                </a:solidFill>
                <a:ea typeface="华文楷体" pitchFamily="2" charset="-122"/>
              </a:rPr>
              <a:t>增长量的指标，以中国国务院总理李克强的名字命名。</a:t>
            </a:r>
            <a:endParaRPr lang="en-US" altLang="zh-CN" sz="2000" b="1" dirty="0" smtClean="0">
              <a:solidFill>
                <a:srgbClr val="0033CC"/>
              </a:solidFill>
              <a:ea typeface="华文楷体" pitchFamily="2" charset="-122"/>
            </a:endParaRPr>
          </a:p>
          <a:p>
            <a:pPr eaLnBrk="0" hangingPunct="0">
              <a:defRPr/>
            </a:pPr>
            <a:endParaRPr lang="en-US" altLang="zh-CN" sz="2000" b="1" dirty="0" smtClean="0">
              <a:solidFill>
                <a:srgbClr val="0033CC"/>
              </a:solidFill>
              <a:ea typeface="华文楷体" pitchFamily="2" charset="-122"/>
            </a:endParaRPr>
          </a:p>
          <a:p>
            <a:pPr eaLnBrk="0" hangingPunct="0">
              <a:defRPr/>
            </a:pPr>
            <a:endParaRPr lang="en-US" altLang="zh-CN" sz="2000" b="1" dirty="0" smtClean="0">
              <a:solidFill>
                <a:srgbClr val="0033CC"/>
              </a:solidFill>
              <a:ea typeface="华文楷体" pitchFamily="2" charset="-122"/>
            </a:endParaRPr>
          </a:p>
          <a:p>
            <a:pPr eaLnBrk="0" hangingPunct="0">
              <a:defRPr/>
            </a:pPr>
            <a:endParaRPr lang="en-US" altLang="zh-CN" sz="2000" b="1" dirty="0" smtClean="0">
              <a:solidFill>
                <a:srgbClr val="0033CC"/>
              </a:solidFill>
              <a:ea typeface="华文楷体" pitchFamily="2" charset="-122"/>
            </a:endParaRPr>
          </a:p>
          <a:p>
            <a:pPr eaLnBrk="0" hangingPunct="0">
              <a:defRPr/>
            </a:pPr>
            <a:r>
              <a:rPr lang="en-US" altLang="zh-CN" sz="2000" b="1" dirty="0" smtClean="0">
                <a:solidFill>
                  <a:srgbClr val="0033CC"/>
                </a:solidFill>
                <a:ea typeface="华文楷体" pitchFamily="2" charset="-122"/>
              </a:rPr>
              <a:t>       </a:t>
            </a:r>
          </a:p>
          <a:p>
            <a:pPr eaLnBrk="0" hangingPunct="0">
              <a:defRPr/>
            </a:pPr>
            <a:endParaRPr lang="zh-CN" altLang="en-US" sz="2000" b="1" dirty="0" smtClean="0">
              <a:solidFill>
                <a:srgbClr val="0033CC"/>
              </a:solidFill>
              <a:ea typeface="华文楷体" pitchFamily="2" charset="-122"/>
            </a:endParaRPr>
          </a:p>
          <a:p>
            <a:pPr eaLnBrk="0" hangingPunct="0">
              <a:defRPr/>
            </a:pPr>
            <a:endParaRPr lang="zh-CN" altLang="en-US" sz="2000" b="1" dirty="0" smtClean="0">
              <a:solidFill>
                <a:srgbClr val="0033CC"/>
              </a:solidFill>
              <a:ea typeface="华文楷体" pitchFamily="2" charset="-122"/>
            </a:endParaRPr>
          </a:p>
          <a:p>
            <a:pPr eaLnBrk="0" hangingPunct="0">
              <a:defRPr/>
            </a:pPr>
            <a:endParaRPr lang="zh-CN" altLang="en-US" sz="4000" b="1" dirty="0" smtClean="0">
              <a:ea typeface="华文楷体" pitchFamily="2" charset="-122"/>
            </a:endParaRPr>
          </a:p>
          <a:p>
            <a:pPr marL="0" marR="0" lvl="0" indent="0" defTabSz="914400" eaLnBrk="0" latinLnBrk="0" hangingPunct="0">
              <a:lnSpc>
                <a:spcPct val="100000"/>
              </a:lnSpc>
              <a:buClrTx/>
              <a:buSzTx/>
              <a:buFontTx/>
              <a:buNone/>
              <a:tabLst/>
              <a:defRPr/>
            </a:pPr>
            <a:endParaRPr lang="en-US" altLang="zh-CN" sz="4000" b="1" dirty="0" smtClean="0">
              <a:ea typeface="华文楷体"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7158" y="857232"/>
            <a:ext cx="8401050" cy="674687"/>
          </a:xfrm>
        </p:spPr>
        <p:txBody>
          <a:bodyPr/>
          <a:lstStyle/>
          <a:p>
            <a:r>
              <a:rPr lang="zh-CN" altLang="en-US" dirty="0" smtClean="0">
                <a:solidFill>
                  <a:schemeClr val="tx1"/>
                </a:solidFill>
                <a:ea typeface="华文楷体" pitchFamily="2" charset="-122"/>
              </a:rPr>
              <a:t>三指标含义</a:t>
            </a:r>
          </a:p>
        </p:txBody>
      </p:sp>
      <p:sp>
        <p:nvSpPr>
          <p:cNvPr id="3" name="内容占位符 2"/>
          <p:cNvSpPr>
            <a:spLocks noGrp="1"/>
          </p:cNvSpPr>
          <p:nvPr>
            <p:ph idx="1"/>
          </p:nvPr>
        </p:nvSpPr>
        <p:spPr/>
        <p:txBody>
          <a:bodyPr/>
          <a:lstStyle/>
          <a:p>
            <a:endParaRPr lang="en-US" altLang="zh-CN" sz="2000" b="1" kern="1200" dirty="0" smtClean="0">
              <a:solidFill>
                <a:srgbClr val="0033CC"/>
              </a:solidFill>
              <a:latin typeface="Arial" pitchFamily="34" charset="0"/>
              <a:ea typeface="华文楷体" pitchFamily="2" charset="-122"/>
            </a:endParaRPr>
          </a:p>
          <a:p>
            <a:r>
              <a:rPr lang="zh-CN" altLang="en-US" sz="2000" b="1" kern="1200" dirty="0" smtClean="0">
                <a:solidFill>
                  <a:srgbClr val="0033CC"/>
                </a:solidFill>
                <a:latin typeface="Arial" pitchFamily="34" charset="0"/>
                <a:ea typeface="华文楷体" pitchFamily="2" charset="-122"/>
              </a:rPr>
              <a:t>耗电量：现代生产与能源消耗密切相关，故“耗电量”多少，可以准确反映我国经济的活跃度、以及工厂的开工度。</a:t>
            </a:r>
            <a:endParaRPr lang="en-US" altLang="zh-CN" sz="2000" b="1" kern="1200" dirty="0" smtClean="0">
              <a:solidFill>
                <a:srgbClr val="0033CC"/>
              </a:solidFill>
              <a:latin typeface="Arial" pitchFamily="34" charset="0"/>
              <a:ea typeface="华文楷体" pitchFamily="2" charset="-122"/>
            </a:endParaRPr>
          </a:p>
          <a:p>
            <a:endParaRPr lang="en-US" altLang="zh-CN" sz="2000" b="1" kern="1200" dirty="0" smtClean="0">
              <a:solidFill>
                <a:srgbClr val="0033CC"/>
              </a:solidFill>
              <a:latin typeface="Arial" pitchFamily="34" charset="0"/>
              <a:ea typeface="华文楷体" pitchFamily="2" charset="-122"/>
            </a:endParaRPr>
          </a:p>
          <a:p>
            <a:endParaRPr lang="zh-CN" altLang="en-US" sz="2000" b="1" kern="1200" dirty="0" smtClean="0">
              <a:solidFill>
                <a:srgbClr val="0033CC"/>
              </a:solidFill>
              <a:latin typeface="Arial" pitchFamily="34" charset="0"/>
              <a:ea typeface="华文楷体" pitchFamily="2" charset="-122"/>
            </a:endParaRPr>
          </a:p>
          <a:p>
            <a:r>
              <a:rPr lang="zh-CN" altLang="en-US" sz="2000" b="1" kern="1200" dirty="0" smtClean="0">
                <a:solidFill>
                  <a:srgbClr val="0033CC"/>
                </a:solidFill>
                <a:latin typeface="Arial" pitchFamily="34" charset="0"/>
                <a:ea typeface="华文楷体" pitchFamily="2" charset="-122"/>
              </a:rPr>
              <a:t>铁路运货量：铁路作为我国货运的最大载体，故“铁路运货量”的多少，既能反映经济运行现状，又可反映经济运行效率。</a:t>
            </a:r>
            <a:endParaRPr lang="en-US" altLang="zh-CN" sz="2000" b="1" kern="1200" dirty="0" smtClean="0">
              <a:solidFill>
                <a:srgbClr val="0033CC"/>
              </a:solidFill>
              <a:latin typeface="Arial" pitchFamily="34" charset="0"/>
              <a:ea typeface="华文楷体" pitchFamily="2" charset="-122"/>
            </a:endParaRPr>
          </a:p>
          <a:p>
            <a:endParaRPr lang="en-US" altLang="zh-CN" sz="2000" b="1" kern="1200" dirty="0" smtClean="0">
              <a:solidFill>
                <a:srgbClr val="0033CC"/>
              </a:solidFill>
              <a:latin typeface="Arial" pitchFamily="34" charset="0"/>
              <a:ea typeface="华文楷体" pitchFamily="2" charset="-122"/>
            </a:endParaRPr>
          </a:p>
          <a:p>
            <a:endParaRPr lang="zh-CN" altLang="en-US" sz="2000" b="1" kern="1200" dirty="0" smtClean="0">
              <a:solidFill>
                <a:srgbClr val="0033CC"/>
              </a:solidFill>
              <a:latin typeface="Arial" pitchFamily="34" charset="0"/>
              <a:ea typeface="华文楷体" pitchFamily="2" charset="-122"/>
            </a:endParaRPr>
          </a:p>
          <a:p>
            <a:r>
              <a:rPr lang="zh-CN" altLang="en-US" sz="2000" b="1" kern="1200" dirty="0" smtClean="0">
                <a:solidFill>
                  <a:srgbClr val="0033CC"/>
                </a:solidFill>
                <a:latin typeface="Arial" pitchFamily="34" charset="0"/>
                <a:ea typeface="华文楷体" pitchFamily="2" charset="-122"/>
              </a:rPr>
              <a:t>银行贷款发放量：银行贷款在我国间接融资中占比较大，故“贷款发放量”的多少，既可反映市场当前对经济的信心，又可判断未来经济的风险度。</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928670"/>
            <a:ext cx="9144000" cy="5591191"/>
          </a:xfrm>
          <a:prstGeom prst="rect">
            <a:avLst/>
          </a:prstGeom>
          <a:noFill/>
          <a:ln w="9525">
            <a:noFill/>
            <a:miter lim="800000"/>
            <a:headEnd/>
            <a:tailEnd/>
          </a:ln>
          <a:effectLst/>
        </p:spPr>
      </p:pic>
      <p:sp>
        <p:nvSpPr>
          <p:cNvPr id="8" name="矩形 7"/>
          <p:cNvSpPr/>
          <p:nvPr/>
        </p:nvSpPr>
        <p:spPr bwMode="auto">
          <a:xfrm>
            <a:off x="2643174" y="3286124"/>
            <a:ext cx="1143008" cy="714380"/>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9" name="矩形标注 8"/>
          <p:cNvSpPr/>
          <p:nvPr/>
        </p:nvSpPr>
        <p:spPr bwMode="auto">
          <a:xfrm>
            <a:off x="4500562" y="4071942"/>
            <a:ext cx="2286016" cy="1357323"/>
          </a:xfrm>
          <a:prstGeom prst="wedgeRectCallout">
            <a:avLst>
              <a:gd name="adj1" fmla="val -80557"/>
              <a:gd name="adj2" fmla="val -44098"/>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zh-CN" altLang="en-US" b="1" dirty="0" smtClean="0">
                <a:solidFill>
                  <a:srgbClr val="0066FF"/>
                </a:solidFill>
              </a:rPr>
              <a:t>利用</a:t>
            </a:r>
            <a:r>
              <a:rPr lang="en-US" altLang="zh-CN" b="1" dirty="0" smtClean="0">
                <a:solidFill>
                  <a:srgbClr val="0066FF"/>
                </a:solidFill>
              </a:rPr>
              <a:t>05-12</a:t>
            </a:r>
            <a:r>
              <a:rPr lang="zh-CN" altLang="en-US" b="1" dirty="0" smtClean="0">
                <a:solidFill>
                  <a:srgbClr val="0066FF"/>
                </a:solidFill>
              </a:rPr>
              <a:t>年北京</a:t>
            </a:r>
            <a:r>
              <a:rPr lang="en-US" altLang="zh-CN" b="1" dirty="0" smtClean="0">
                <a:solidFill>
                  <a:srgbClr val="0066FF"/>
                </a:solidFill>
              </a:rPr>
              <a:t>GDP</a:t>
            </a:r>
            <a:r>
              <a:rPr lang="zh-CN" altLang="en-US" b="1" dirty="0" smtClean="0">
                <a:solidFill>
                  <a:srgbClr val="0066FF"/>
                </a:solidFill>
              </a:rPr>
              <a:t>及北京地区用电量、铁路货运量和银行中长期贷款数据。</a:t>
            </a:r>
            <a:endParaRPr kumimoji="0" lang="zh-CN" altLang="en-US" sz="1800" b="1" i="0" u="none" strike="noStrike" cap="none" normalizeH="0" baseline="0" dirty="0" smtClean="0">
              <a:ln>
                <a:noFill/>
              </a:ln>
              <a:solidFill>
                <a:srgbClr val="0066FF"/>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pic>
        <p:nvPicPr>
          <p:cNvPr id="4" name="Picture 2"/>
          <p:cNvPicPr>
            <a:picLocks noChangeAspect="1" noChangeArrowheads="1"/>
          </p:cNvPicPr>
          <p:nvPr/>
        </p:nvPicPr>
        <p:blipFill>
          <a:blip r:embed="rId2"/>
          <a:srcRect/>
          <a:stretch>
            <a:fillRect/>
          </a:stretch>
        </p:blipFill>
        <p:spPr bwMode="auto">
          <a:xfrm>
            <a:off x="0" y="948908"/>
            <a:ext cx="9144000" cy="5694802"/>
          </a:xfrm>
          <a:prstGeom prst="rect">
            <a:avLst/>
          </a:prstGeom>
          <a:noFill/>
          <a:ln w="9525">
            <a:noFill/>
            <a:miter lim="800000"/>
            <a:headEnd/>
            <a:tailEnd/>
          </a:ln>
          <a:effectLst/>
        </p:spPr>
      </p:pic>
      <p:grpSp>
        <p:nvGrpSpPr>
          <p:cNvPr id="7" name="组合 6"/>
          <p:cNvGrpSpPr/>
          <p:nvPr/>
        </p:nvGrpSpPr>
        <p:grpSpPr>
          <a:xfrm>
            <a:off x="1428728" y="2500306"/>
            <a:ext cx="4286280" cy="2357454"/>
            <a:chOff x="1428728" y="2500306"/>
            <a:chExt cx="4286280" cy="2357454"/>
          </a:xfrm>
        </p:grpSpPr>
        <p:sp>
          <p:nvSpPr>
            <p:cNvPr id="5" name="矩形 4"/>
            <p:cNvSpPr/>
            <p:nvPr/>
          </p:nvSpPr>
          <p:spPr bwMode="auto">
            <a:xfrm>
              <a:off x="1428728" y="2500306"/>
              <a:ext cx="1143008"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6" name="矩形 5"/>
            <p:cNvSpPr/>
            <p:nvPr/>
          </p:nvSpPr>
          <p:spPr bwMode="auto">
            <a:xfrm>
              <a:off x="2643174" y="4643446"/>
              <a:ext cx="3071834"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grpSp>
      <p:pic>
        <p:nvPicPr>
          <p:cNvPr id="8" name="Picture 3"/>
          <p:cNvPicPr>
            <a:picLocks noChangeAspect="1" noChangeArrowheads="1"/>
          </p:cNvPicPr>
          <p:nvPr/>
        </p:nvPicPr>
        <p:blipFill>
          <a:blip r:embed="rId3"/>
          <a:srcRect/>
          <a:stretch>
            <a:fillRect/>
          </a:stretch>
        </p:blipFill>
        <p:spPr bwMode="auto">
          <a:xfrm>
            <a:off x="1" y="928670"/>
            <a:ext cx="9143999" cy="5715040"/>
          </a:xfrm>
          <a:prstGeom prst="rect">
            <a:avLst/>
          </a:prstGeom>
          <a:noFill/>
          <a:ln w="9525">
            <a:noFill/>
            <a:miter lim="800000"/>
            <a:headEnd/>
            <a:tailEnd/>
          </a:ln>
          <a:effectLst/>
        </p:spPr>
      </p:pic>
      <p:sp>
        <p:nvSpPr>
          <p:cNvPr id="9" name="矩形 8"/>
          <p:cNvSpPr/>
          <p:nvPr/>
        </p:nvSpPr>
        <p:spPr bwMode="auto">
          <a:xfrm>
            <a:off x="2643174" y="4500570"/>
            <a:ext cx="1143008"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pic>
        <p:nvPicPr>
          <p:cNvPr id="10" name="Picture 4"/>
          <p:cNvPicPr>
            <a:picLocks noChangeAspect="1" noChangeArrowheads="1"/>
          </p:cNvPicPr>
          <p:nvPr/>
        </p:nvPicPr>
        <p:blipFill>
          <a:blip r:embed="rId4"/>
          <a:srcRect/>
          <a:stretch>
            <a:fillRect/>
          </a:stretch>
        </p:blipFill>
        <p:spPr bwMode="auto">
          <a:xfrm>
            <a:off x="0" y="928670"/>
            <a:ext cx="9144000" cy="5715040"/>
          </a:xfrm>
          <a:prstGeom prst="rect">
            <a:avLst/>
          </a:prstGeom>
          <a:noFill/>
          <a:ln w="9525">
            <a:noFill/>
            <a:miter lim="800000"/>
            <a:headEnd/>
            <a:tailEnd/>
          </a:ln>
          <a:effectLst/>
        </p:spPr>
      </p:pic>
      <p:grpSp>
        <p:nvGrpSpPr>
          <p:cNvPr id="13" name="组合 12"/>
          <p:cNvGrpSpPr/>
          <p:nvPr/>
        </p:nvGrpSpPr>
        <p:grpSpPr>
          <a:xfrm>
            <a:off x="1428728" y="2571744"/>
            <a:ext cx="2357454" cy="785818"/>
            <a:chOff x="1428728" y="2571744"/>
            <a:chExt cx="2357454" cy="785818"/>
          </a:xfrm>
        </p:grpSpPr>
        <p:sp>
          <p:nvSpPr>
            <p:cNvPr id="11" name="矩形 10"/>
            <p:cNvSpPr/>
            <p:nvPr/>
          </p:nvSpPr>
          <p:spPr bwMode="auto">
            <a:xfrm>
              <a:off x="1428728" y="2571744"/>
              <a:ext cx="1143008"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2" name="矩形 11"/>
            <p:cNvSpPr/>
            <p:nvPr/>
          </p:nvSpPr>
          <p:spPr bwMode="auto">
            <a:xfrm>
              <a:off x="2643174" y="3000372"/>
              <a:ext cx="1143008" cy="357190"/>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grpSp>
      <p:pic>
        <p:nvPicPr>
          <p:cNvPr id="14" name="Picture 6"/>
          <p:cNvPicPr>
            <a:picLocks noChangeAspect="1" noChangeArrowheads="1"/>
          </p:cNvPicPr>
          <p:nvPr/>
        </p:nvPicPr>
        <p:blipFill>
          <a:blip r:embed="rId5"/>
          <a:srcRect/>
          <a:stretch>
            <a:fillRect/>
          </a:stretch>
        </p:blipFill>
        <p:spPr bwMode="auto">
          <a:xfrm>
            <a:off x="0" y="928670"/>
            <a:ext cx="9144000" cy="5715040"/>
          </a:xfrm>
          <a:prstGeom prst="rect">
            <a:avLst/>
          </a:prstGeom>
          <a:noFill/>
          <a:ln w="9525">
            <a:noFill/>
            <a:miter lim="800000"/>
            <a:headEnd/>
            <a:tailEnd/>
          </a:ln>
          <a:effectLst/>
        </p:spPr>
      </p:pic>
      <p:sp>
        <p:nvSpPr>
          <p:cNvPr id="15" name="矩形标注 14"/>
          <p:cNvSpPr/>
          <p:nvPr/>
        </p:nvSpPr>
        <p:spPr bwMode="auto">
          <a:xfrm>
            <a:off x="6072198" y="2857496"/>
            <a:ext cx="2714612" cy="1071570"/>
          </a:xfrm>
          <a:prstGeom prst="wedgeRectCallout">
            <a:avLst>
              <a:gd name="adj1" fmla="val -50650"/>
              <a:gd name="adj2" fmla="val 99233"/>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r>
              <a:rPr lang="zh-CN" altLang="en-US" sz="1600" b="1" dirty="0" smtClean="0">
                <a:solidFill>
                  <a:srgbClr val="0066FF"/>
                </a:solidFill>
              </a:rPr>
              <a:t>用于评估 </a:t>
            </a:r>
            <a:r>
              <a:rPr lang="en-US" altLang="zh-CN" sz="1600" b="1" dirty="0" smtClean="0">
                <a:solidFill>
                  <a:srgbClr val="0066FF"/>
                </a:solidFill>
              </a:rPr>
              <a:t>GDP </a:t>
            </a:r>
            <a:r>
              <a:rPr lang="zh-CN" altLang="en-US" sz="1600" b="1" dirty="0" smtClean="0">
                <a:solidFill>
                  <a:srgbClr val="0066FF"/>
                </a:solidFill>
              </a:rPr>
              <a:t>数据可靠性；</a:t>
            </a:r>
          </a:p>
          <a:p>
            <a:r>
              <a:rPr lang="zh-CN" altLang="en-US" sz="1600" b="1" dirty="0" smtClean="0">
                <a:solidFill>
                  <a:srgbClr val="0066FF"/>
                </a:solidFill>
              </a:rPr>
              <a:t>挤掉了统计数字中的水分；</a:t>
            </a:r>
          </a:p>
          <a:p>
            <a:r>
              <a:rPr lang="zh-CN" altLang="en-US" sz="1600" b="1" dirty="0" smtClean="0">
                <a:solidFill>
                  <a:srgbClr val="0066FF"/>
                </a:solidFill>
              </a:rPr>
              <a:t>更能精准的反映经济现状；</a:t>
            </a:r>
          </a:p>
          <a:p>
            <a:r>
              <a:rPr lang="zh-CN" altLang="en-US" sz="1600" b="1" dirty="0" smtClean="0">
                <a:solidFill>
                  <a:srgbClr val="0066FF"/>
                </a:solidFill>
              </a:rPr>
              <a:t>对经济状况反映更客观；</a:t>
            </a:r>
            <a:endParaRPr lang="en-US" altLang="zh-CN" sz="1600" b="1" dirty="0" smtClean="0">
              <a:solidFill>
                <a:srgbClr val="0066FF"/>
              </a:solidFill>
            </a:endParaRPr>
          </a:p>
          <a:p>
            <a:endParaRPr kumimoji="0" lang="zh-CN" altLang="en-US" sz="1600" b="1" i="0" u="none" strike="noStrike" cap="none" normalizeH="0" baseline="0" dirty="0" smtClean="0">
              <a:ln>
                <a:noFill/>
              </a:ln>
              <a:solidFill>
                <a:srgbClr val="0066FF"/>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2" nodeType="clickEffect">
                                  <p:stCondLst>
                                    <p:cond delay="0"/>
                                  </p:stCondLst>
                                  <p:childTnLst>
                                    <p:set>
                                      <p:cBhvr>
                                        <p:cTn id="39" dur="1" fill="hold">
                                          <p:stCondLst>
                                            <p:cond delay="0"/>
                                          </p:stCondLst>
                                        </p:cTn>
                                        <p:tgtEl>
                                          <p:spTgt spid="15">
                                            <p:bg/>
                                          </p:spTgt>
                                        </p:tgtEl>
                                        <p:attrNameLst>
                                          <p:attrName>style.visibility</p:attrName>
                                        </p:attrNameLst>
                                      </p:cBhvr>
                                      <p:to>
                                        <p:strVal val="visible"/>
                                      </p:to>
                                    </p:set>
                                    <p:animEffect transition="in" filter="box(in)">
                                      <p:cBhvr>
                                        <p:cTn id="40" dur="500"/>
                                        <p:tgtEl>
                                          <p:spTgt spid="15">
                                            <p:bg/>
                                          </p:spTgt>
                                        </p:tgtEl>
                                      </p:cBhvr>
                                    </p:animEffect>
                                  </p:childTnLst>
                                </p:cTn>
                              </p:par>
                              <p:par>
                                <p:cTn id="41" presetID="4" presetClass="entr" presetSubtype="16" fill="hold" grpId="2" nodeType="with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Effect transition="in" filter="box(in)">
                                      <p:cBhvr>
                                        <p:cTn id="43" dur="500"/>
                                        <p:tgtEl>
                                          <p:spTgt spid="15">
                                            <p:txEl>
                                              <p:pRg st="0" end="0"/>
                                            </p:txEl>
                                          </p:spTgt>
                                        </p:tgtEl>
                                      </p:cBhvr>
                                    </p:animEffect>
                                  </p:childTnLst>
                                </p:cTn>
                              </p:par>
                              <p:par>
                                <p:cTn id="44" presetID="4" presetClass="entr" presetSubtype="16" fill="hold" grpId="2" nodeType="withEffect">
                                  <p:stCondLst>
                                    <p:cond delay="0"/>
                                  </p:stCondLst>
                                  <p:childTnLst>
                                    <p:set>
                                      <p:cBhvr>
                                        <p:cTn id="45" dur="1" fill="hold">
                                          <p:stCondLst>
                                            <p:cond delay="0"/>
                                          </p:stCondLst>
                                        </p:cTn>
                                        <p:tgtEl>
                                          <p:spTgt spid="15">
                                            <p:txEl>
                                              <p:pRg st="1" end="1"/>
                                            </p:txEl>
                                          </p:spTgt>
                                        </p:tgtEl>
                                        <p:attrNameLst>
                                          <p:attrName>style.visibility</p:attrName>
                                        </p:attrNameLst>
                                      </p:cBhvr>
                                      <p:to>
                                        <p:strVal val="visible"/>
                                      </p:to>
                                    </p:set>
                                    <p:animEffect transition="in" filter="box(in)">
                                      <p:cBhvr>
                                        <p:cTn id="46" dur="500"/>
                                        <p:tgtEl>
                                          <p:spTgt spid="15">
                                            <p:txEl>
                                              <p:pRg st="1" end="1"/>
                                            </p:txEl>
                                          </p:spTgt>
                                        </p:tgtEl>
                                      </p:cBhvr>
                                    </p:animEffect>
                                  </p:childTnLst>
                                </p:cTn>
                              </p:par>
                              <p:par>
                                <p:cTn id="47" presetID="4" presetClass="entr" presetSubtype="16" fill="hold" grpId="2" nodeType="withEffect">
                                  <p:stCondLst>
                                    <p:cond delay="0"/>
                                  </p:stCondLst>
                                  <p:childTnLst>
                                    <p:set>
                                      <p:cBhvr>
                                        <p:cTn id="48" dur="1" fill="hold">
                                          <p:stCondLst>
                                            <p:cond delay="0"/>
                                          </p:stCondLst>
                                        </p:cTn>
                                        <p:tgtEl>
                                          <p:spTgt spid="15">
                                            <p:txEl>
                                              <p:pRg st="2" end="2"/>
                                            </p:txEl>
                                          </p:spTgt>
                                        </p:tgtEl>
                                        <p:attrNameLst>
                                          <p:attrName>style.visibility</p:attrName>
                                        </p:attrNameLst>
                                      </p:cBhvr>
                                      <p:to>
                                        <p:strVal val="visible"/>
                                      </p:to>
                                    </p:set>
                                    <p:animEffect transition="in" filter="box(in)">
                                      <p:cBhvr>
                                        <p:cTn id="49" dur="500"/>
                                        <p:tgtEl>
                                          <p:spTgt spid="15">
                                            <p:txEl>
                                              <p:pRg st="2" end="2"/>
                                            </p:txEl>
                                          </p:spTgt>
                                        </p:tgtEl>
                                      </p:cBhvr>
                                    </p:animEffect>
                                  </p:childTnLst>
                                </p:cTn>
                              </p:par>
                              <p:par>
                                <p:cTn id="50" presetID="4" presetClass="entr" presetSubtype="16" fill="hold" grpId="2" nodeType="withEffect">
                                  <p:stCondLst>
                                    <p:cond delay="0"/>
                                  </p:stCondLst>
                                  <p:childTnLst>
                                    <p:set>
                                      <p:cBhvr>
                                        <p:cTn id="51" dur="1" fill="hold">
                                          <p:stCondLst>
                                            <p:cond delay="0"/>
                                          </p:stCondLst>
                                        </p:cTn>
                                        <p:tgtEl>
                                          <p:spTgt spid="15">
                                            <p:txEl>
                                              <p:pRg st="3" end="3"/>
                                            </p:txEl>
                                          </p:spTgt>
                                        </p:tgtEl>
                                        <p:attrNameLst>
                                          <p:attrName>style.visibility</p:attrName>
                                        </p:attrNameLst>
                                      </p:cBhvr>
                                      <p:to>
                                        <p:strVal val="visible"/>
                                      </p:to>
                                    </p:set>
                                    <p:animEffect transition="in" filter="box(in)">
                                      <p:cBhvr>
                                        <p:cTn id="5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2"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2"/>
          <p:cNvGrpSpPr>
            <a:grpSpLocks/>
          </p:cNvGrpSpPr>
          <p:nvPr/>
        </p:nvGrpSpPr>
        <p:grpSpPr bwMode="auto">
          <a:xfrm>
            <a:off x="642674" y="2285992"/>
            <a:ext cx="8215607" cy="4348163"/>
            <a:chOff x="3748" y="0"/>
            <a:chExt cx="9577" cy="6847"/>
          </a:xfrm>
        </p:grpSpPr>
        <p:sp>
          <p:nvSpPr>
            <p:cNvPr id="14343" name="AutoShape 7"/>
            <p:cNvSpPr>
              <a:spLocks noChangeArrowheads="1"/>
            </p:cNvSpPr>
            <p:nvPr/>
          </p:nvSpPr>
          <p:spPr bwMode="auto">
            <a:xfrm>
              <a:off x="4725" y="2380"/>
              <a:ext cx="8595" cy="2055"/>
            </a:xfrm>
            <a:prstGeom prst="roundRect">
              <a:avLst>
                <a:gd name="adj" fmla="val 11505"/>
              </a:avLst>
            </a:prstGeom>
            <a:gradFill rotWithShape="1">
              <a:gsLst>
                <a:gs pos="0">
                  <a:schemeClr val="folHlink"/>
                </a:gs>
                <a:gs pos="100000">
                  <a:schemeClr val="folHlink">
                    <a:gamma/>
                    <a:shade val="46275"/>
                    <a:invGamma/>
                    <a:alpha val="0"/>
                  </a:schemeClr>
                </a:gs>
              </a:gsLst>
              <a:lin ang="0" scaled="1"/>
            </a:gradFill>
            <a:ln w="9525">
              <a:noFill/>
              <a:round/>
              <a:headEnd/>
              <a:tailEnd/>
            </a:ln>
            <a:effectLst/>
          </p:spPr>
          <p:txBody>
            <a:bodyPr wrap="none" anchor="ctr"/>
            <a:lstStyle/>
            <a:p>
              <a:endParaRPr lang="zh-CN" altLang="en-US"/>
            </a:p>
          </p:txBody>
        </p:sp>
        <p:sp>
          <p:nvSpPr>
            <p:cNvPr id="14344" name="AutoShape 8"/>
            <p:cNvSpPr>
              <a:spLocks noChangeArrowheads="1"/>
            </p:cNvSpPr>
            <p:nvPr/>
          </p:nvSpPr>
          <p:spPr bwMode="auto">
            <a:xfrm>
              <a:off x="5414" y="3022"/>
              <a:ext cx="592" cy="543"/>
            </a:xfrm>
            <a:prstGeom prst="rightArrow">
              <a:avLst>
                <a:gd name="adj1" fmla="val 50000"/>
                <a:gd name="adj2" fmla="val 45427"/>
              </a:avLst>
            </a:prstGeom>
            <a:solidFill>
              <a:srgbClr val="FEFEFE"/>
            </a:solidFill>
            <a:ln w="9525">
              <a:noFill/>
              <a:miter lim="800000"/>
              <a:headEnd/>
              <a:tailEnd/>
            </a:ln>
            <a:effectLst/>
          </p:spPr>
          <p:txBody>
            <a:bodyPr wrap="none" anchor="ctr"/>
            <a:lstStyle/>
            <a:p>
              <a:endParaRPr lang="zh-CN" altLang="en-US"/>
            </a:p>
          </p:txBody>
        </p:sp>
        <p:sp>
          <p:nvSpPr>
            <p:cNvPr id="14345" name="AutoShape 9"/>
            <p:cNvSpPr>
              <a:spLocks noChangeArrowheads="1"/>
            </p:cNvSpPr>
            <p:nvPr/>
          </p:nvSpPr>
          <p:spPr bwMode="auto">
            <a:xfrm>
              <a:off x="4785" y="4777"/>
              <a:ext cx="8540" cy="2070"/>
            </a:xfrm>
            <a:prstGeom prst="roundRect">
              <a:avLst>
                <a:gd name="adj" fmla="val 11505"/>
              </a:avLst>
            </a:prstGeom>
            <a:gradFill rotWithShape="1">
              <a:gsLst>
                <a:gs pos="0">
                  <a:schemeClr val="accent2"/>
                </a:gs>
                <a:gs pos="100000">
                  <a:schemeClr val="accent2">
                    <a:gamma/>
                    <a:shade val="46275"/>
                    <a:invGamma/>
                    <a:alpha val="0"/>
                  </a:schemeClr>
                </a:gs>
              </a:gsLst>
              <a:lin ang="0" scaled="1"/>
            </a:gradFill>
            <a:ln w="9525">
              <a:noFill/>
              <a:round/>
              <a:headEnd/>
              <a:tailEnd/>
            </a:ln>
            <a:effectLst/>
          </p:spPr>
          <p:txBody>
            <a:bodyPr wrap="none" anchor="ctr"/>
            <a:lstStyle/>
            <a:p>
              <a:endParaRPr lang="zh-CN" altLang="en-US"/>
            </a:p>
          </p:txBody>
        </p:sp>
        <p:sp>
          <p:nvSpPr>
            <p:cNvPr id="14346" name="AutoShape 10"/>
            <p:cNvSpPr>
              <a:spLocks noChangeArrowheads="1"/>
            </p:cNvSpPr>
            <p:nvPr/>
          </p:nvSpPr>
          <p:spPr bwMode="auto">
            <a:xfrm>
              <a:off x="5414" y="5497"/>
              <a:ext cx="593" cy="547"/>
            </a:xfrm>
            <a:prstGeom prst="rightArrow">
              <a:avLst>
                <a:gd name="adj1" fmla="val 50000"/>
                <a:gd name="adj2" fmla="val 45171"/>
              </a:avLst>
            </a:prstGeom>
            <a:solidFill>
              <a:srgbClr val="FEFEFE"/>
            </a:solidFill>
            <a:ln w="9525">
              <a:noFill/>
              <a:miter lim="800000"/>
              <a:headEnd/>
              <a:tailEnd/>
            </a:ln>
            <a:effectLst/>
          </p:spPr>
          <p:txBody>
            <a:bodyPr wrap="none" anchor="ctr"/>
            <a:lstStyle/>
            <a:p>
              <a:endParaRPr lang="zh-CN" altLang="en-US"/>
            </a:p>
          </p:txBody>
        </p:sp>
        <p:sp>
          <p:nvSpPr>
            <p:cNvPr id="14347" name="AutoShape 11"/>
            <p:cNvSpPr>
              <a:spLocks noChangeArrowheads="1"/>
            </p:cNvSpPr>
            <p:nvPr/>
          </p:nvSpPr>
          <p:spPr bwMode="auto">
            <a:xfrm>
              <a:off x="4725" y="25"/>
              <a:ext cx="8595" cy="2055"/>
            </a:xfrm>
            <a:prstGeom prst="roundRect">
              <a:avLst>
                <a:gd name="adj" fmla="val 11505"/>
              </a:avLst>
            </a:prstGeom>
            <a:gradFill rotWithShape="1">
              <a:gsLst>
                <a:gs pos="0">
                  <a:schemeClr val="hlink">
                    <a:alpha val="79999"/>
                  </a:schemeClr>
                </a:gs>
                <a:gs pos="100000">
                  <a:schemeClr val="hlink">
                    <a:gamma/>
                    <a:shade val="46275"/>
                    <a:invGamma/>
                    <a:alpha val="0"/>
                  </a:schemeClr>
                </a:gs>
              </a:gsLst>
              <a:lin ang="0" scaled="1"/>
            </a:gradFill>
            <a:ln w="9525">
              <a:noFill/>
              <a:round/>
              <a:headEnd/>
              <a:tailEnd/>
            </a:ln>
            <a:effectLst/>
          </p:spPr>
          <p:txBody>
            <a:bodyPr wrap="none" anchor="ctr"/>
            <a:lstStyle/>
            <a:p>
              <a:endParaRPr lang="zh-CN" altLang="en-US"/>
            </a:p>
          </p:txBody>
        </p:sp>
        <p:sp>
          <p:nvSpPr>
            <p:cNvPr id="14348" name="AutoShape 12"/>
            <p:cNvSpPr>
              <a:spLocks noChangeArrowheads="1"/>
            </p:cNvSpPr>
            <p:nvPr/>
          </p:nvSpPr>
          <p:spPr bwMode="auto">
            <a:xfrm>
              <a:off x="5331" y="660"/>
              <a:ext cx="592" cy="543"/>
            </a:xfrm>
            <a:prstGeom prst="rightArrow">
              <a:avLst>
                <a:gd name="adj1" fmla="val 50000"/>
                <a:gd name="adj2" fmla="val 45427"/>
              </a:avLst>
            </a:prstGeom>
            <a:solidFill>
              <a:srgbClr val="FEFEFE"/>
            </a:solidFill>
            <a:ln w="9525">
              <a:noFill/>
              <a:miter lim="800000"/>
              <a:headEnd/>
              <a:tailEnd/>
            </a:ln>
            <a:effectLst/>
          </p:spPr>
          <p:txBody>
            <a:bodyPr wrap="none" anchor="ctr"/>
            <a:lstStyle/>
            <a:p>
              <a:endParaRPr lang="zh-CN" altLang="en-US"/>
            </a:p>
          </p:txBody>
        </p:sp>
        <p:sp>
          <p:nvSpPr>
            <p:cNvPr id="14349" name="AutoShape 13"/>
            <p:cNvSpPr>
              <a:spLocks noChangeArrowheads="1"/>
            </p:cNvSpPr>
            <p:nvPr/>
          </p:nvSpPr>
          <p:spPr bwMode="auto">
            <a:xfrm>
              <a:off x="3807" y="0"/>
              <a:ext cx="1773" cy="2045"/>
            </a:xfrm>
            <a:prstGeom prst="roundRect">
              <a:avLst>
                <a:gd name="adj" fmla="val 11921"/>
              </a:avLst>
            </a:prstGeom>
            <a:gradFill rotWithShape="1">
              <a:gsLst>
                <a:gs pos="0">
                  <a:schemeClr val="hlink"/>
                </a:gs>
                <a:gs pos="100000">
                  <a:schemeClr val="hlink">
                    <a:gamma/>
                    <a:shade val="69804"/>
                    <a:invGamma/>
                  </a:schemeClr>
                </a:gs>
              </a:gsLst>
              <a:lin ang="5400000" scaled="1"/>
            </a:gradFill>
            <a:ln w="25400" cap="flat" cmpd="sng">
              <a:solidFill>
                <a:srgbClr val="FEFEFE"/>
              </a:solidFill>
              <a:round/>
              <a:headEnd/>
              <a:tailEnd/>
            </a:ln>
            <a:effectLst>
              <a:outerShdw dist="53882" dir="2700000" algn="ctr" rotWithShape="0">
                <a:srgbClr val="000000">
                  <a:alpha val="50000"/>
                </a:srgbClr>
              </a:outerShdw>
            </a:effectLst>
          </p:spPr>
          <p:txBody>
            <a:bodyPr wrap="none" anchor="ctr"/>
            <a:lstStyle/>
            <a:p>
              <a:endParaRPr lang="zh-CN" altLang="en-US"/>
            </a:p>
          </p:txBody>
        </p:sp>
        <p:sp>
          <p:nvSpPr>
            <p:cNvPr id="14350" name="未知"/>
            <p:cNvSpPr>
              <a:spLocks/>
            </p:cNvSpPr>
            <p:nvPr/>
          </p:nvSpPr>
          <p:spPr bwMode="auto">
            <a:xfrm>
              <a:off x="3907" y="102"/>
              <a:ext cx="1278" cy="1023"/>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8627"/>
                    <a:invGamma/>
                  </a:schemeClr>
                </a:gs>
                <a:gs pos="50000">
                  <a:schemeClr val="hlink">
                    <a:alpha val="0"/>
                  </a:schemeClr>
                </a:gs>
                <a:gs pos="100000">
                  <a:schemeClr val="hlink">
                    <a:gamma/>
                    <a:tint val="48627"/>
                    <a:invGamma/>
                  </a:schemeClr>
                </a:gs>
              </a:gsLst>
              <a:lin ang="2700000" scaled="1"/>
            </a:gradFill>
            <a:ln w="9525">
              <a:noFill/>
              <a:round/>
              <a:headEnd/>
              <a:tailEnd/>
            </a:ln>
            <a:effectLst/>
          </p:spPr>
          <p:txBody>
            <a:bodyPr/>
            <a:lstStyle/>
            <a:p>
              <a:endParaRPr lang="zh-CN" altLang="en-US"/>
            </a:p>
          </p:txBody>
        </p:sp>
        <p:sp>
          <p:nvSpPr>
            <p:cNvPr id="14351" name="AutoShape 15"/>
            <p:cNvSpPr>
              <a:spLocks noChangeArrowheads="1"/>
            </p:cNvSpPr>
            <p:nvPr/>
          </p:nvSpPr>
          <p:spPr bwMode="auto">
            <a:xfrm>
              <a:off x="3827" y="2365"/>
              <a:ext cx="1837" cy="2045"/>
            </a:xfrm>
            <a:prstGeom prst="roundRect">
              <a:avLst>
                <a:gd name="adj" fmla="val 11921"/>
              </a:avLst>
            </a:prstGeom>
            <a:gradFill rotWithShape="1">
              <a:gsLst>
                <a:gs pos="0">
                  <a:schemeClr val="folHlink"/>
                </a:gs>
                <a:gs pos="100000">
                  <a:schemeClr val="folHlink">
                    <a:gamma/>
                    <a:shade val="69804"/>
                    <a:invGamma/>
                  </a:schemeClr>
                </a:gs>
              </a:gsLst>
              <a:lin ang="5400000" scaled="1"/>
            </a:gradFill>
            <a:ln w="25400" cap="flat" cmpd="sng">
              <a:solidFill>
                <a:srgbClr val="FEFEFE"/>
              </a:solidFill>
              <a:round/>
              <a:headEnd/>
              <a:tailEnd/>
            </a:ln>
            <a:effectLst>
              <a:outerShdw dist="53882" dir="2700000" algn="ctr" rotWithShape="0">
                <a:srgbClr val="000000">
                  <a:alpha val="50000"/>
                </a:srgbClr>
              </a:outerShdw>
            </a:effectLst>
          </p:spPr>
          <p:txBody>
            <a:bodyPr wrap="none" anchor="ctr"/>
            <a:lstStyle/>
            <a:p>
              <a:endParaRPr lang="zh-CN" altLang="en-US"/>
            </a:p>
          </p:txBody>
        </p:sp>
        <p:sp>
          <p:nvSpPr>
            <p:cNvPr id="14352" name="未知"/>
            <p:cNvSpPr>
              <a:spLocks/>
            </p:cNvSpPr>
            <p:nvPr/>
          </p:nvSpPr>
          <p:spPr bwMode="auto">
            <a:xfrm>
              <a:off x="3912" y="2467"/>
              <a:ext cx="1278" cy="1023"/>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folHlink">
                    <a:gamma/>
                    <a:tint val="48627"/>
                    <a:invGamma/>
                  </a:schemeClr>
                </a:gs>
                <a:gs pos="50000">
                  <a:schemeClr val="folHlink">
                    <a:alpha val="0"/>
                  </a:schemeClr>
                </a:gs>
                <a:gs pos="100000">
                  <a:schemeClr val="folHlink">
                    <a:gamma/>
                    <a:tint val="48627"/>
                    <a:invGamma/>
                  </a:schemeClr>
                </a:gs>
              </a:gsLst>
              <a:lin ang="2700000" scaled="1"/>
            </a:gradFill>
            <a:ln w="9525">
              <a:noFill/>
              <a:round/>
              <a:headEnd/>
              <a:tailEnd/>
            </a:ln>
            <a:effectLst/>
          </p:spPr>
          <p:txBody>
            <a:bodyPr/>
            <a:lstStyle/>
            <a:p>
              <a:endParaRPr lang="zh-CN" altLang="en-US"/>
            </a:p>
          </p:txBody>
        </p:sp>
        <p:sp>
          <p:nvSpPr>
            <p:cNvPr id="14353" name="AutoShape 17"/>
            <p:cNvSpPr>
              <a:spLocks noChangeArrowheads="1"/>
            </p:cNvSpPr>
            <p:nvPr/>
          </p:nvSpPr>
          <p:spPr bwMode="auto">
            <a:xfrm>
              <a:off x="3797" y="4762"/>
              <a:ext cx="1867" cy="2045"/>
            </a:xfrm>
            <a:prstGeom prst="roundRect">
              <a:avLst>
                <a:gd name="adj" fmla="val 11921"/>
              </a:avLst>
            </a:prstGeom>
            <a:gradFill rotWithShape="1">
              <a:gsLst>
                <a:gs pos="0">
                  <a:schemeClr val="accent2"/>
                </a:gs>
                <a:gs pos="100000">
                  <a:schemeClr val="accent2">
                    <a:gamma/>
                    <a:shade val="69804"/>
                    <a:invGamma/>
                  </a:schemeClr>
                </a:gs>
              </a:gsLst>
              <a:lin ang="5400000" scaled="1"/>
            </a:gradFill>
            <a:ln w="25400" cap="flat" cmpd="sng">
              <a:solidFill>
                <a:srgbClr val="FEFEFE"/>
              </a:solidFill>
              <a:round/>
              <a:headEnd/>
              <a:tailEnd/>
            </a:ln>
            <a:effectLst>
              <a:outerShdw dist="53882" dir="2700000" algn="ctr" rotWithShape="0">
                <a:srgbClr val="000000">
                  <a:alpha val="50000"/>
                </a:srgbClr>
              </a:outerShdw>
            </a:effectLst>
          </p:spPr>
          <p:txBody>
            <a:bodyPr wrap="none" anchor="ctr"/>
            <a:lstStyle/>
            <a:p>
              <a:endParaRPr lang="zh-CN" altLang="en-US"/>
            </a:p>
          </p:txBody>
        </p:sp>
        <p:sp>
          <p:nvSpPr>
            <p:cNvPr id="14354" name="未知"/>
            <p:cNvSpPr>
              <a:spLocks/>
            </p:cNvSpPr>
            <p:nvPr/>
          </p:nvSpPr>
          <p:spPr bwMode="auto">
            <a:xfrm>
              <a:off x="3882" y="4850"/>
              <a:ext cx="1278" cy="1022"/>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2">
                    <a:gamma/>
                    <a:tint val="48627"/>
                    <a:invGamma/>
                  </a:schemeClr>
                </a:gs>
                <a:gs pos="50000">
                  <a:schemeClr val="accent2">
                    <a:alpha val="0"/>
                  </a:schemeClr>
                </a:gs>
                <a:gs pos="100000">
                  <a:schemeClr val="accent2">
                    <a:gamma/>
                    <a:tint val="48627"/>
                    <a:invGamma/>
                  </a:schemeClr>
                </a:gs>
              </a:gsLst>
              <a:lin ang="2700000" scaled="1"/>
            </a:gradFill>
            <a:ln w="9525">
              <a:noFill/>
              <a:round/>
              <a:headEnd/>
              <a:tailEnd/>
            </a:ln>
            <a:effectLst/>
          </p:spPr>
          <p:txBody>
            <a:bodyPr/>
            <a:lstStyle/>
            <a:p>
              <a:endParaRPr lang="zh-CN" altLang="en-US"/>
            </a:p>
          </p:txBody>
        </p:sp>
        <p:sp>
          <p:nvSpPr>
            <p:cNvPr id="14355" name="Text Box 19"/>
            <p:cNvSpPr txBox="1">
              <a:spLocks noChangeArrowheads="1"/>
            </p:cNvSpPr>
            <p:nvPr/>
          </p:nvSpPr>
          <p:spPr bwMode="auto">
            <a:xfrm>
              <a:off x="5913" y="337"/>
              <a:ext cx="6754" cy="1454"/>
            </a:xfrm>
            <a:prstGeom prst="rect">
              <a:avLst/>
            </a:prstGeom>
            <a:noFill/>
            <a:ln w="9525">
              <a:noFill/>
              <a:miter lim="800000"/>
              <a:headEnd/>
              <a:tailEnd/>
            </a:ln>
            <a:effectLst/>
          </p:spPr>
          <p:txBody>
            <a:bodyPr wrap="square">
              <a:spAutoFit/>
            </a:bodyPr>
            <a:lstStyle/>
            <a:p>
              <a:pPr eaLnBrk="0" hangingPunct="0"/>
              <a:r>
                <a:rPr lang="en-US" altLang="zh-CN" b="1" dirty="0" smtClean="0">
                  <a:solidFill>
                    <a:srgbClr val="0033CC"/>
                  </a:solidFill>
                  <a:latin typeface="Times New Roman" pitchFamily="18" charset="0"/>
                  <a:ea typeface="华文新魏" pitchFamily="2" charset="-122"/>
                  <a:cs typeface="Times New Roman" pitchFamily="18" charset="0"/>
                </a:rPr>
                <a:t>R&amp;D</a:t>
              </a:r>
              <a:r>
                <a:rPr lang="zh-CN" altLang="en-US" b="1" dirty="0" smtClean="0">
                  <a:solidFill>
                    <a:srgbClr val="0033CC"/>
                  </a:solidFill>
                  <a:ea typeface="华文新魏" pitchFamily="2" charset="-122"/>
                </a:rPr>
                <a:t>支出和专利是影响技术创新能力的重要因素；</a:t>
              </a:r>
              <a:endParaRPr lang="en-US" altLang="zh-CN" b="1" dirty="0" smtClean="0">
                <a:solidFill>
                  <a:srgbClr val="0033CC"/>
                </a:solidFill>
                <a:ea typeface="华文新魏" pitchFamily="2" charset="-122"/>
              </a:endParaRPr>
            </a:p>
            <a:p>
              <a:pPr eaLnBrk="0" hangingPunct="0"/>
              <a:r>
                <a:rPr lang="zh-CN" altLang="en-US" b="1" dirty="0" smtClean="0">
                  <a:solidFill>
                    <a:srgbClr val="0033CC"/>
                  </a:solidFill>
                  <a:ea typeface="华文新魏" pitchFamily="2" charset="-122"/>
                </a:rPr>
                <a:t>专利产出能够反映技术创新活动的状况和水平；</a:t>
              </a:r>
              <a:endParaRPr lang="en-US" altLang="zh-CN" b="1" dirty="0" smtClean="0">
                <a:solidFill>
                  <a:srgbClr val="0033CC"/>
                </a:solidFill>
                <a:ea typeface="华文新魏" pitchFamily="2" charset="-122"/>
              </a:endParaRPr>
            </a:p>
            <a:p>
              <a:pPr eaLnBrk="0" hangingPunct="0"/>
              <a:r>
                <a:rPr lang="zh-CN" altLang="en-US" b="1" dirty="0" smtClean="0">
                  <a:solidFill>
                    <a:srgbClr val="0033CC"/>
                  </a:solidFill>
                  <a:ea typeface="华文新魏" pitchFamily="2" charset="-122"/>
                </a:rPr>
                <a:t>研发活动对经济发展起着至关重要的作用；</a:t>
              </a:r>
              <a:endParaRPr lang="zh-CN" altLang="en-US" b="1" dirty="0">
                <a:solidFill>
                  <a:srgbClr val="0033CC"/>
                </a:solidFill>
                <a:ea typeface="华文新魏" pitchFamily="2" charset="-122"/>
              </a:endParaRPr>
            </a:p>
          </p:txBody>
        </p:sp>
        <p:sp>
          <p:nvSpPr>
            <p:cNvPr id="14359" name="Text Box 23"/>
            <p:cNvSpPr txBox="1">
              <a:spLocks noChangeArrowheads="1"/>
            </p:cNvSpPr>
            <p:nvPr/>
          </p:nvSpPr>
          <p:spPr bwMode="auto">
            <a:xfrm>
              <a:off x="3777" y="267"/>
              <a:ext cx="1803" cy="1309"/>
            </a:xfrm>
            <a:prstGeom prst="rect">
              <a:avLst/>
            </a:prstGeom>
            <a:noFill/>
            <a:ln w="9525">
              <a:noFill/>
              <a:miter lim="800000"/>
              <a:headEnd/>
              <a:tailEnd/>
            </a:ln>
            <a:effectLst/>
          </p:spPr>
          <p:txBody>
            <a:bodyPr wrap="square">
              <a:spAutoFit/>
            </a:bodyPr>
            <a:lstStyle/>
            <a:p>
              <a:pPr algn="ctr" eaLnBrk="0" hangingPunct="0">
                <a:spcBef>
                  <a:spcPct val="50000"/>
                </a:spcBef>
              </a:pPr>
              <a:r>
                <a:rPr lang="zh-CN" altLang="en-US" sz="2400" b="1" dirty="0" smtClean="0">
                  <a:solidFill>
                    <a:srgbClr val="FEFFFF"/>
                  </a:solidFill>
                  <a:latin typeface="华文新魏" pitchFamily="2" charset="-122"/>
                  <a:ea typeface="华文新魏" pitchFamily="2" charset="-122"/>
                </a:rPr>
                <a:t>研究</a:t>
              </a:r>
              <a:r>
                <a:rPr lang="en-US" altLang="zh-CN" sz="2400" b="1" dirty="0" smtClean="0">
                  <a:solidFill>
                    <a:srgbClr val="FEFFFF"/>
                  </a:solidFill>
                  <a:latin typeface="华文新魏" pitchFamily="2" charset="-122"/>
                  <a:ea typeface="华文新魏" pitchFamily="2" charset="-122"/>
                </a:rPr>
                <a:t>                </a:t>
              </a:r>
              <a:r>
                <a:rPr lang="zh-CN" altLang="en-US" sz="2400" b="1" dirty="0" smtClean="0">
                  <a:solidFill>
                    <a:srgbClr val="FEFFFF"/>
                  </a:solidFill>
                  <a:latin typeface="华文新魏" pitchFamily="2" charset="-122"/>
                  <a:ea typeface="华文新魏" pitchFamily="2" charset="-122"/>
                </a:rPr>
                <a:t>背景</a:t>
              </a:r>
              <a:endParaRPr lang="zh-CN" altLang="en-US" sz="2400" b="1" dirty="0">
                <a:solidFill>
                  <a:srgbClr val="FEFFFF"/>
                </a:solidFill>
                <a:latin typeface="华文新魏" pitchFamily="2" charset="-122"/>
                <a:ea typeface="华文新魏" pitchFamily="2" charset="-122"/>
              </a:endParaRPr>
            </a:p>
          </p:txBody>
        </p:sp>
        <p:sp>
          <p:nvSpPr>
            <p:cNvPr id="14360" name="Text Box 24"/>
            <p:cNvSpPr txBox="1">
              <a:spLocks noChangeArrowheads="1"/>
            </p:cNvSpPr>
            <p:nvPr/>
          </p:nvSpPr>
          <p:spPr bwMode="auto">
            <a:xfrm>
              <a:off x="3777" y="2722"/>
              <a:ext cx="1887" cy="1309"/>
            </a:xfrm>
            <a:prstGeom prst="rect">
              <a:avLst/>
            </a:prstGeom>
            <a:noFill/>
            <a:ln w="9525">
              <a:noFill/>
              <a:miter lim="800000"/>
              <a:headEnd/>
              <a:tailEnd/>
            </a:ln>
            <a:effectLst/>
          </p:spPr>
          <p:txBody>
            <a:bodyPr wrap="square">
              <a:spAutoFit/>
            </a:bodyPr>
            <a:lstStyle/>
            <a:p>
              <a:pPr algn="ctr" eaLnBrk="0" hangingPunct="0">
                <a:spcBef>
                  <a:spcPct val="50000"/>
                </a:spcBef>
              </a:pPr>
              <a:r>
                <a:rPr lang="zh-CN" altLang="en-US" sz="2400" b="1" dirty="0">
                  <a:solidFill>
                    <a:srgbClr val="FEFFFF"/>
                  </a:solidFill>
                </a:rPr>
                <a:t> </a:t>
              </a:r>
              <a:r>
                <a:rPr lang="zh-CN" altLang="en-US" sz="2400" b="1" dirty="0" smtClean="0">
                  <a:solidFill>
                    <a:srgbClr val="FEFFFF"/>
                  </a:solidFill>
                  <a:latin typeface="华文新魏" pitchFamily="2" charset="-122"/>
                  <a:ea typeface="华文新魏" pitchFamily="2" charset="-122"/>
                </a:rPr>
                <a:t>研究      方式</a:t>
              </a:r>
              <a:endParaRPr lang="zh-CN" altLang="en-US" sz="2400" b="1" dirty="0">
                <a:solidFill>
                  <a:srgbClr val="FEFFFF"/>
                </a:solidFill>
                <a:latin typeface="华文新魏" pitchFamily="2" charset="-122"/>
                <a:ea typeface="华文新魏" pitchFamily="2" charset="-122"/>
              </a:endParaRPr>
            </a:p>
          </p:txBody>
        </p:sp>
        <p:sp>
          <p:nvSpPr>
            <p:cNvPr id="14361" name="Text Box 25"/>
            <p:cNvSpPr txBox="1">
              <a:spLocks noChangeArrowheads="1"/>
            </p:cNvSpPr>
            <p:nvPr/>
          </p:nvSpPr>
          <p:spPr bwMode="auto">
            <a:xfrm>
              <a:off x="3748" y="5175"/>
              <a:ext cx="1916" cy="1309"/>
            </a:xfrm>
            <a:prstGeom prst="rect">
              <a:avLst/>
            </a:prstGeom>
            <a:noFill/>
            <a:ln w="9525">
              <a:noFill/>
              <a:miter lim="800000"/>
              <a:headEnd/>
              <a:tailEnd/>
            </a:ln>
            <a:effectLst/>
          </p:spPr>
          <p:txBody>
            <a:bodyPr wrap="square">
              <a:spAutoFit/>
            </a:bodyPr>
            <a:lstStyle/>
            <a:p>
              <a:pPr algn="ctr" eaLnBrk="0" hangingPunct="0">
                <a:spcBef>
                  <a:spcPct val="50000"/>
                </a:spcBef>
              </a:pPr>
              <a:r>
                <a:rPr lang="zh-CN" altLang="en-US" sz="2400" b="1" dirty="0">
                  <a:solidFill>
                    <a:srgbClr val="FEFFFF"/>
                  </a:solidFill>
                </a:rPr>
                <a:t> </a:t>
              </a:r>
              <a:r>
                <a:rPr lang="zh-CN" altLang="en-US" sz="2400" b="1" dirty="0" smtClean="0">
                  <a:solidFill>
                    <a:srgbClr val="FEFFFF"/>
                  </a:solidFill>
                  <a:latin typeface="华文新魏" pitchFamily="2" charset="-122"/>
                  <a:ea typeface="华文新魏" pitchFamily="2" charset="-122"/>
                </a:rPr>
                <a:t>研究        意义</a:t>
              </a:r>
              <a:endParaRPr lang="zh-CN" altLang="en-US" sz="2400" b="1" dirty="0">
                <a:solidFill>
                  <a:srgbClr val="FEFFFF"/>
                </a:solidFill>
                <a:latin typeface="华文新魏" pitchFamily="2" charset="-122"/>
                <a:ea typeface="华文新魏" pitchFamily="2" charset="-122"/>
              </a:endParaRPr>
            </a:p>
          </p:txBody>
        </p:sp>
      </p:grpSp>
      <p:sp>
        <p:nvSpPr>
          <p:cNvPr id="27" name="Rectangle 2"/>
          <p:cNvSpPr txBox="1">
            <a:spLocks noChangeArrowheads="1"/>
          </p:cNvSpPr>
          <p:nvPr/>
        </p:nvSpPr>
        <p:spPr bwMode="auto">
          <a:xfrm>
            <a:off x="0" y="1357298"/>
            <a:ext cx="8401050" cy="674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eaLnBrk="0" latinLnBrk="0" hangingPunct="0">
              <a:lnSpc>
                <a:spcPct val="100000"/>
              </a:lnSpc>
              <a:buClrTx/>
              <a:buSzTx/>
              <a:buFontTx/>
              <a:buNone/>
              <a:tabLst/>
              <a:defRPr/>
            </a:pPr>
            <a:r>
              <a:rPr lang="zh-CN" altLang="en-US" sz="4000" b="1" dirty="0" smtClean="0">
                <a:latin typeface="+mj-lt"/>
                <a:ea typeface="华文楷体" pitchFamily="2" charset="-122"/>
                <a:cs typeface="+mj-cs"/>
              </a:rPr>
              <a:t>案例分析</a:t>
            </a:r>
            <a:r>
              <a:rPr lang="en-US" altLang="zh-CN" sz="4000" b="1" dirty="0" smtClean="0">
                <a:latin typeface="+mj-lt"/>
                <a:ea typeface="华文楷体" pitchFamily="2" charset="-122"/>
                <a:cs typeface="+mj-cs"/>
              </a:rPr>
              <a:t>2</a:t>
            </a:r>
            <a:r>
              <a:rPr lang="zh-CN" altLang="en-US" sz="4000" b="1" dirty="0" smtClean="0">
                <a:latin typeface="+mj-lt"/>
                <a:ea typeface="华文楷体" pitchFamily="2" charset="-122"/>
                <a:cs typeface="+mj-cs"/>
              </a:rPr>
              <a:t>： </a:t>
            </a:r>
            <a:endParaRPr lang="en-US" altLang="zh-CN" sz="4000" b="1" dirty="0" smtClean="0">
              <a:latin typeface="+mj-lt"/>
              <a:ea typeface="华文楷体" pitchFamily="2" charset="-122"/>
              <a:cs typeface="+mj-cs"/>
            </a:endParaRPr>
          </a:p>
          <a:p>
            <a:pPr algn="ctr" eaLnBrk="0" hangingPunct="0"/>
            <a:r>
              <a:rPr lang="en-US" altLang="zh-CN" sz="2800" b="1" dirty="0" smtClean="0">
                <a:latin typeface="Times New Roman" pitchFamily="18" charset="0"/>
                <a:ea typeface="华文楷体" pitchFamily="2" charset="-122"/>
                <a:cs typeface="Times New Roman" pitchFamily="18" charset="0"/>
              </a:rPr>
              <a:t>R&amp;D</a:t>
            </a:r>
            <a:r>
              <a:rPr lang="zh-CN" altLang="en-US" sz="2800" b="1" dirty="0" smtClean="0">
                <a:latin typeface="+mj-lt"/>
                <a:ea typeface="华文楷体" pitchFamily="2" charset="-122"/>
                <a:cs typeface="+mj-cs"/>
              </a:rPr>
              <a:t>支出与专利产出的相关性研究</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4000" b="1" i="0" u="none" strike="noStrike" kern="0" cap="none" spc="0" normalizeH="0" baseline="0" noProof="0" dirty="0">
              <a:ln>
                <a:noFill/>
              </a:ln>
              <a:solidFill>
                <a:srgbClr val="FFFFFF"/>
              </a:solidFill>
              <a:effectLst/>
              <a:uLnTx/>
              <a:uFillTx/>
              <a:latin typeface="+mj-lt"/>
              <a:ea typeface="华文楷体" pitchFamily="2" charset="-122"/>
              <a:cs typeface="+mj-cs"/>
            </a:endParaRPr>
          </a:p>
        </p:txBody>
      </p:sp>
      <p:sp>
        <p:nvSpPr>
          <p:cNvPr id="28" name="Text Box 19"/>
          <p:cNvSpPr txBox="1">
            <a:spLocks noChangeArrowheads="1"/>
          </p:cNvSpPr>
          <p:nvPr/>
        </p:nvSpPr>
        <p:spPr bwMode="auto">
          <a:xfrm>
            <a:off x="2428860" y="4000504"/>
            <a:ext cx="6715140" cy="923330"/>
          </a:xfrm>
          <a:prstGeom prst="rect">
            <a:avLst/>
          </a:prstGeom>
          <a:noFill/>
          <a:ln w="9525">
            <a:noFill/>
            <a:miter lim="800000"/>
            <a:headEnd/>
            <a:tailEnd/>
          </a:ln>
          <a:effectLst/>
        </p:spPr>
        <p:txBody>
          <a:bodyPr wrap="square">
            <a:spAutoFit/>
          </a:bodyPr>
          <a:lstStyle/>
          <a:p>
            <a:pPr eaLnBrk="0" hangingPunct="0"/>
            <a:r>
              <a:rPr lang="zh-CN" altLang="en-US" b="1" dirty="0" smtClean="0">
                <a:solidFill>
                  <a:srgbClr val="0033CC"/>
                </a:solidFill>
                <a:ea typeface="华文新魏" pitchFamily="2" charset="-122"/>
              </a:rPr>
              <a:t>建立专利申请量与科研机构、高校及企业</a:t>
            </a:r>
            <a:r>
              <a:rPr lang="en-US" altLang="zh-CN" b="1" dirty="0" smtClean="0">
                <a:solidFill>
                  <a:srgbClr val="0033CC"/>
                </a:solidFill>
                <a:latin typeface="Times New Roman" pitchFamily="18" charset="0"/>
                <a:ea typeface="华文新魏" pitchFamily="2" charset="-122"/>
                <a:cs typeface="Times New Roman" pitchFamily="18" charset="0"/>
              </a:rPr>
              <a:t>R&amp;D</a:t>
            </a:r>
            <a:r>
              <a:rPr lang="zh-CN" altLang="en-US" b="1" dirty="0" smtClean="0">
                <a:solidFill>
                  <a:srgbClr val="0033CC"/>
                </a:solidFill>
                <a:ea typeface="华文新魏" pitchFamily="2" charset="-122"/>
              </a:rPr>
              <a:t>支出的回归模型；</a:t>
            </a:r>
            <a:endParaRPr lang="en-US" altLang="zh-CN" b="1" dirty="0" smtClean="0">
              <a:solidFill>
                <a:srgbClr val="0033CC"/>
              </a:solidFill>
              <a:ea typeface="华文新魏" pitchFamily="2" charset="-122"/>
            </a:endParaRPr>
          </a:p>
          <a:p>
            <a:pPr eaLnBrk="0" hangingPunct="0"/>
            <a:r>
              <a:rPr lang="zh-CN" altLang="en-US" b="1" dirty="0" smtClean="0">
                <a:solidFill>
                  <a:srgbClr val="0033CC"/>
                </a:solidFill>
                <a:ea typeface="华文新魏" pitchFamily="2" charset="-122"/>
              </a:rPr>
              <a:t>判断科研机构、高校、企业对专利产出的贡献程度；</a:t>
            </a:r>
            <a:endParaRPr lang="en-US" altLang="zh-CN" b="1" dirty="0" smtClean="0">
              <a:solidFill>
                <a:srgbClr val="0033CC"/>
              </a:solidFill>
              <a:ea typeface="华文新魏" pitchFamily="2" charset="-122"/>
            </a:endParaRPr>
          </a:p>
          <a:p>
            <a:pPr eaLnBrk="0" hangingPunct="0"/>
            <a:r>
              <a:rPr lang="zh-CN" altLang="en-US" b="1" dirty="0" smtClean="0">
                <a:solidFill>
                  <a:srgbClr val="0033CC"/>
                </a:solidFill>
                <a:ea typeface="华文新魏" pitchFamily="2" charset="-122"/>
              </a:rPr>
              <a:t>验证专利申请量与</a:t>
            </a:r>
            <a:r>
              <a:rPr lang="en-US" altLang="zh-CN" b="1" dirty="0" smtClean="0">
                <a:solidFill>
                  <a:srgbClr val="0033CC"/>
                </a:solidFill>
                <a:latin typeface="Times New Roman" pitchFamily="18" charset="0"/>
                <a:ea typeface="华文新魏" pitchFamily="2" charset="-122"/>
                <a:cs typeface="Times New Roman" pitchFamily="18" charset="0"/>
              </a:rPr>
              <a:t>R&amp;D</a:t>
            </a:r>
            <a:r>
              <a:rPr lang="zh-CN" altLang="en-US" b="1" dirty="0" smtClean="0">
                <a:solidFill>
                  <a:srgbClr val="0033CC"/>
                </a:solidFill>
                <a:ea typeface="华文新魏" pitchFamily="2" charset="-122"/>
              </a:rPr>
              <a:t>支出间的相关关系；</a:t>
            </a:r>
            <a:endParaRPr lang="en-US" altLang="zh-CN" b="1" dirty="0" smtClean="0">
              <a:solidFill>
                <a:srgbClr val="0033CC"/>
              </a:solidFill>
              <a:ea typeface="华文新魏" pitchFamily="2" charset="-122"/>
            </a:endParaRPr>
          </a:p>
        </p:txBody>
      </p:sp>
      <p:sp>
        <p:nvSpPr>
          <p:cNvPr id="29" name="Text Box 19"/>
          <p:cNvSpPr txBox="1">
            <a:spLocks noChangeArrowheads="1"/>
          </p:cNvSpPr>
          <p:nvPr/>
        </p:nvSpPr>
        <p:spPr bwMode="auto">
          <a:xfrm>
            <a:off x="2571736" y="5643578"/>
            <a:ext cx="6786578" cy="646331"/>
          </a:xfrm>
          <a:prstGeom prst="rect">
            <a:avLst/>
          </a:prstGeom>
          <a:noFill/>
          <a:ln w="9525">
            <a:noFill/>
            <a:miter lim="800000"/>
            <a:headEnd/>
            <a:tailEnd/>
          </a:ln>
          <a:effectLst/>
        </p:spPr>
        <p:txBody>
          <a:bodyPr wrap="square">
            <a:spAutoFit/>
          </a:bodyPr>
          <a:lstStyle/>
          <a:p>
            <a:pPr eaLnBrk="0" hangingPunct="0"/>
            <a:r>
              <a:rPr lang="zh-CN" altLang="en-US" b="1" dirty="0" smtClean="0">
                <a:solidFill>
                  <a:srgbClr val="0033CC"/>
                </a:solidFill>
                <a:ea typeface="华文新魏" pitchFamily="2" charset="-122"/>
              </a:rPr>
              <a:t>分析研究结果的原因；</a:t>
            </a:r>
            <a:endParaRPr lang="en-US" altLang="zh-CN" b="1" dirty="0" smtClean="0">
              <a:solidFill>
                <a:srgbClr val="0033CC"/>
              </a:solidFill>
              <a:ea typeface="华文新魏" pitchFamily="2" charset="-122"/>
            </a:endParaRPr>
          </a:p>
          <a:p>
            <a:pPr eaLnBrk="0" hangingPunct="0"/>
            <a:r>
              <a:rPr lang="zh-CN" altLang="en-US" b="1" dirty="0" smtClean="0">
                <a:solidFill>
                  <a:srgbClr val="0033CC"/>
                </a:solidFill>
                <a:ea typeface="华文新魏" pitchFamily="2" charset="-122"/>
              </a:rPr>
              <a:t>给出合理化建议；</a:t>
            </a:r>
            <a:endParaRPr lang="en-US" altLang="zh-CN" b="1" dirty="0" smtClean="0">
              <a:solidFill>
                <a:srgbClr val="0033CC"/>
              </a:solidFill>
              <a:ea typeface="华文新魏"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85794"/>
            <a:ext cx="8401050" cy="674687"/>
          </a:xfrm>
        </p:spPr>
        <p:txBody>
          <a:bodyPr/>
          <a:lstStyle/>
          <a:p>
            <a:r>
              <a:rPr lang="zh-CN" altLang="en-US" dirty="0" smtClean="0">
                <a:solidFill>
                  <a:schemeClr val="tx1"/>
                </a:solidFill>
                <a:ea typeface="华文楷体" pitchFamily="2" charset="-122"/>
              </a:rPr>
              <a:t>跨库检索所需指标</a:t>
            </a:r>
            <a:endParaRPr lang="zh-CN" altLang="en-US" dirty="0">
              <a:solidFill>
                <a:schemeClr val="tx1"/>
              </a:solidFill>
              <a:ea typeface="华文楷体" pitchFamily="2" charset="-122"/>
            </a:endParaRPr>
          </a:p>
        </p:txBody>
      </p:sp>
      <p:pic>
        <p:nvPicPr>
          <p:cNvPr id="1026" name="Picture 2"/>
          <p:cNvPicPr>
            <a:picLocks noGrp="1" noChangeAspect="1" noChangeArrowheads="1"/>
          </p:cNvPicPr>
          <p:nvPr>
            <p:ph idx="1"/>
          </p:nvPr>
        </p:nvPicPr>
        <p:blipFill>
          <a:blip r:embed="rId2"/>
          <a:srcRect/>
          <a:stretch>
            <a:fillRect/>
          </a:stretch>
        </p:blipFill>
        <p:spPr bwMode="auto">
          <a:xfrm>
            <a:off x="0" y="1357298"/>
            <a:ext cx="9144000" cy="5500702"/>
          </a:xfrm>
          <a:prstGeom prst="rect">
            <a:avLst/>
          </a:prstGeom>
          <a:noFill/>
          <a:ln w="9525">
            <a:noFill/>
            <a:miter lim="800000"/>
            <a:headEnd/>
            <a:tailEnd/>
          </a:ln>
          <a:effectLst/>
        </p:spPr>
      </p:pic>
      <p:sp>
        <p:nvSpPr>
          <p:cNvPr id="6" name="矩形 5"/>
          <p:cNvSpPr/>
          <p:nvPr/>
        </p:nvSpPr>
        <p:spPr bwMode="auto">
          <a:xfrm>
            <a:off x="2357422" y="5429264"/>
            <a:ext cx="1285884"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7" name="矩形 6"/>
          <p:cNvSpPr/>
          <p:nvPr/>
        </p:nvSpPr>
        <p:spPr bwMode="auto">
          <a:xfrm>
            <a:off x="5572132" y="1571612"/>
            <a:ext cx="1285884" cy="428628"/>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8" name="矩形 7"/>
          <p:cNvSpPr/>
          <p:nvPr/>
        </p:nvSpPr>
        <p:spPr bwMode="auto">
          <a:xfrm>
            <a:off x="8072462" y="3643314"/>
            <a:ext cx="1071538" cy="428628"/>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6" name="矩形 5"/>
          <p:cNvSpPr/>
          <p:nvPr/>
        </p:nvSpPr>
        <p:spPr bwMode="auto">
          <a:xfrm>
            <a:off x="0" y="5429264"/>
            <a:ext cx="1571604"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7" name="矩形 6"/>
          <p:cNvSpPr/>
          <p:nvPr/>
        </p:nvSpPr>
        <p:spPr bwMode="auto">
          <a:xfrm>
            <a:off x="1714480" y="4929198"/>
            <a:ext cx="1285884" cy="785818"/>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8" name="矩形 7"/>
          <p:cNvSpPr/>
          <p:nvPr/>
        </p:nvSpPr>
        <p:spPr bwMode="auto">
          <a:xfrm>
            <a:off x="3500430" y="1928802"/>
            <a:ext cx="642942" cy="357190"/>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srcRect/>
          <a:stretch>
            <a:fillRect/>
          </a:stretch>
        </p:blipFill>
        <p:spPr bwMode="auto">
          <a:xfrm>
            <a:off x="0" y="828675"/>
            <a:ext cx="9144000" cy="6029325"/>
          </a:xfrm>
          <a:prstGeom prst="rect">
            <a:avLst/>
          </a:prstGeom>
          <a:noFill/>
          <a:ln w="9525">
            <a:noFill/>
            <a:miter lim="800000"/>
            <a:headEnd/>
            <a:tailEnd/>
          </a:ln>
          <a:effectLst/>
        </p:spPr>
      </p:pic>
      <p:sp>
        <p:nvSpPr>
          <p:cNvPr id="6" name="矩形 5"/>
          <p:cNvSpPr/>
          <p:nvPr/>
        </p:nvSpPr>
        <p:spPr bwMode="auto">
          <a:xfrm>
            <a:off x="3071802" y="4286256"/>
            <a:ext cx="1214414"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7" name="矩形 6"/>
          <p:cNvSpPr/>
          <p:nvPr/>
        </p:nvSpPr>
        <p:spPr bwMode="auto">
          <a:xfrm>
            <a:off x="1714480" y="4929198"/>
            <a:ext cx="1285884"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8" name="矩形 7"/>
          <p:cNvSpPr/>
          <p:nvPr/>
        </p:nvSpPr>
        <p:spPr bwMode="auto">
          <a:xfrm>
            <a:off x="5214942" y="2285992"/>
            <a:ext cx="214314" cy="357190"/>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pic>
        <p:nvPicPr>
          <p:cNvPr id="3077" name="Picture 5"/>
          <p:cNvPicPr>
            <a:picLocks noChangeAspect="1" noChangeArrowheads="1"/>
          </p:cNvPicPr>
          <p:nvPr/>
        </p:nvPicPr>
        <p:blipFill>
          <a:blip r:embed="rId4"/>
          <a:srcRect/>
          <a:stretch>
            <a:fillRect/>
          </a:stretch>
        </p:blipFill>
        <p:spPr bwMode="auto">
          <a:xfrm>
            <a:off x="5500694" y="2571744"/>
            <a:ext cx="609600" cy="238125"/>
          </a:xfrm>
          <a:prstGeom prst="rect">
            <a:avLst/>
          </a:prstGeom>
          <a:noFill/>
          <a:ln w="9525">
            <a:noFill/>
            <a:miter lim="800000"/>
            <a:headEnd/>
            <a:tailEnd/>
          </a:ln>
          <a:effectLst/>
        </p:spPr>
      </p:pic>
      <p:sp>
        <p:nvSpPr>
          <p:cNvPr id="11" name="矩形标注 10"/>
          <p:cNvSpPr/>
          <p:nvPr/>
        </p:nvSpPr>
        <p:spPr bwMode="auto">
          <a:xfrm>
            <a:off x="3143240" y="5072074"/>
            <a:ext cx="2286016" cy="1214446"/>
          </a:xfrm>
          <a:prstGeom prst="wedgeRectCallout">
            <a:avLst>
              <a:gd name="adj1" fmla="val -80557"/>
              <a:gd name="adj2" fmla="val -44098"/>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国内申请量表示我国拥有自主专利的情况，能够反映我国科学技术发展水平。</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srcRect/>
          <a:stretch>
            <a:fillRect/>
          </a:stretch>
        </p:blipFill>
        <p:spPr bwMode="auto">
          <a:xfrm>
            <a:off x="0" y="828675"/>
            <a:ext cx="9144000" cy="6029325"/>
          </a:xfrm>
          <a:prstGeom prst="rect">
            <a:avLst/>
          </a:prstGeom>
          <a:noFill/>
          <a:ln w="9525">
            <a:noFill/>
            <a:miter lim="800000"/>
            <a:headEnd/>
            <a:tailEnd/>
          </a:ln>
          <a:effectLst/>
        </p:spPr>
      </p:pic>
      <p:sp>
        <p:nvSpPr>
          <p:cNvPr id="6" name="矩形 5"/>
          <p:cNvSpPr/>
          <p:nvPr/>
        </p:nvSpPr>
        <p:spPr bwMode="auto">
          <a:xfrm>
            <a:off x="1500166" y="3000372"/>
            <a:ext cx="1571604"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9" name="矩形标注 8"/>
          <p:cNvSpPr/>
          <p:nvPr/>
        </p:nvSpPr>
        <p:spPr bwMode="auto">
          <a:xfrm>
            <a:off x="2857488" y="4143380"/>
            <a:ext cx="2286016" cy="428628"/>
          </a:xfrm>
          <a:prstGeom prst="wedgeRectCallout">
            <a:avLst>
              <a:gd name="adj1" fmla="val -58622"/>
              <a:gd name="adj2" fmla="val -253585"/>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建立线性回归模型</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srcRect/>
          <a:stretch>
            <a:fillRect/>
          </a:stretch>
        </p:blipFill>
        <p:spPr bwMode="auto">
          <a:xfrm>
            <a:off x="0" y="828675"/>
            <a:ext cx="9144000" cy="6029325"/>
          </a:xfrm>
          <a:prstGeom prst="rect">
            <a:avLst/>
          </a:prstGeom>
          <a:noFill/>
          <a:ln w="9525">
            <a:noFill/>
            <a:miter lim="800000"/>
            <a:headEnd/>
            <a:tailEnd/>
          </a:ln>
          <a:effectLst/>
        </p:spPr>
      </p:pic>
      <p:sp>
        <p:nvSpPr>
          <p:cNvPr id="6" name="矩形 5"/>
          <p:cNvSpPr/>
          <p:nvPr/>
        </p:nvSpPr>
        <p:spPr bwMode="auto">
          <a:xfrm>
            <a:off x="3214678" y="3000372"/>
            <a:ext cx="228601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7" name="矩形 6">
            <a:hlinkClick r:id="rId3" action="ppaction://hlinkfile"/>
          </p:cNvPr>
          <p:cNvSpPr/>
          <p:nvPr/>
        </p:nvSpPr>
        <p:spPr bwMode="auto">
          <a:xfrm>
            <a:off x="3143240" y="1928802"/>
            <a:ext cx="50006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pic>
        <p:nvPicPr>
          <p:cNvPr id="5124" name="Picture 4"/>
          <p:cNvPicPr>
            <a:picLocks noChangeAspect="1" noChangeArrowheads="1"/>
          </p:cNvPicPr>
          <p:nvPr/>
        </p:nvPicPr>
        <p:blipFill>
          <a:blip r:embed="rId4"/>
          <a:srcRect/>
          <a:stretch>
            <a:fillRect/>
          </a:stretch>
        </p:blipFill>
        <p:spPr bwMode="auto">
          <a:xfrm>
            <a:off x="6143636" y="2357430"/>
            <a:ext cx="2333625" cy="4210050"/>
          </a:xfrm>
          <a:prstGeom prst="rect">
            <a:avLst/>
          </a:prstGeom>
          <a:noFill/>
          <a:ln w="9525">
            <a:noFill/>
            <a:miter lim="800000"/>
            <a:headEnd/>
            <a:tailEnd/>
          </a:ln>
          <a:effectLst/>
        </p:spPr>
      </p:pic>
      <p:grpSp>
        <p:nvGrpSpPr>
          <p:cNvPr id="21" name="组合 20"/>
          <p:cNvGrpSpPr/>
          <p:nvPr/>
        </p:nvGrpSpPr>
        <p:grpSpPr>
          <a:xfrm>
            <a:off x="1928794" y="3571876"/>
            <a:ext cx="2786082" cy="2357454"/>
            <a:chOff x="1928794" y="3571876"/>
            <a:chExt cx="2786082" cy="2357454"/>
          </a:xfrm>
        </p:grpSpPr>
        <p:sp>
          <p:nvSpPr>
            <p:cNvPr id="10" name="矩形 9"/>
            <p:cNvSpPr/>
            <p:nvPr/>
          </p:nvSpPr>
          <p:spPr bwMode="auto">
            <a:xfrm>
              <a:off x="4357686" y="3571876"/>
              <a:ext cx="357190" cy="1143008"/>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6" name="矩形标注 15"/>
            <p:cNvSpPr/>
            <p:nvPr/>
          </p:nvSpPr>
          <p:spPr bwMode="auto">
            <a:xfrm>
              <a:off x="1928794" y="4714884"/>
              <a:ext cx="2286016" cy="1214446"/>
            </a:xfrm>
            <a:prstGeom prst="wedgeRectCallout">
              <a:avLst>
                <a:gd name="adj1" fmla="val 48475"/>
                <a:gd name="adj2" fmla="val -107248"/>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只有</a:t>
              </a:r>
              <a:r>
                <a:rPr kumimoji="0" lang="en-US" altLang="zh-CN" sz="1800" b="1" i="0" u="none" strike="noStrike" cap="none" normalizeH="0" baseline="0" dirty="0" smtClean="0">
                  <a:ln>
                    <a:noFill/>
                  </a:ln>
                  <a:solidFill>
                    <a:srgbClr val="0066FF"/>
                  </a:solidFill>
                  <a:effectLst/>
                  <a:latin typeface="Arial" pitchFamily="34" charset="0"/>
                </a:rPr>
                <a:t>S1</a:t>
              </a:r>
              <a:r>
                <a:rPr kumimoji="0" lang="zh-CN" altLang="en-US" sz="1800" b="1" i="0" u="none" strike="noStrike" cap="none" normalizeH="0" baseline="0" dirty="0" smtClean="0">
                  <a:ln>
                    <a:noFill/>
                  </a:ln>
                  <a:solidFill>
                    <a:srgbClr val="0066FF"/>
                  </a:solidFill>
                  <a:effectLst/>
                  <a:latin typeface="Arial" pitchFamily="34" charset="0"/>
                </a:rPr>
                <a:t>通过</a:t>
              </a:r>
              <a:r>
                <a:rPr kumimoji="0" lang="en-US" altLang="zh-CN" sz="1800" b="1" i="0" u="none" strike="noStrike" cap="none" normalizeH="0" baseline="0" dirty="0" smtClean="0">
                  <a:ln>
                    <a:noFill/>
                  </a:ln>
                  <a:solidFill>
                    <a:srgbClr val="0066FF"/>
                  </a:solidFill>
                  <a:effectLst/>
                  <a:latin typeface="Arial" pitchFamily="34" charset="0"/>
                </a:rPr>
                <a:t>t</a:t>
              </a:r>
              <a:r>
                <a:rPr kumimoji="0" lang="zh-CN" altLang="en-US" sz="1800" b="1" i="0" u="none" strike="noStrike" cap="none" normalizeH="0" baseline="0" dirty="0" smtClean="0">
                  <a:ln>
                    <a:noFill/>
                  </a:ln>
                  <a:solidFill>
                    <a:srgbClr val="0066FF"/>
                  </a:solidFill>
                  <a:effectLst/>
                  <a:latin typeface="Arial" pitchFamily="34" charset="0"/>
                </a:rPr>
                <a:t>检验，所以只有企业</a:t>
              </a:r>
              <a:r>
                <a:rPr kumimoji="0" lang="en-US" altLang="zh-CN" sz="1800" b="1" i="0" u="none" strike="noStrike" cap="none" normalizeH="0" baseline="0" dirty="0" smtClean="0">
                  <a:ln>
                    <a:noFill/>
                  </a:ln>
                  <a:solidFill>
                    <a:srgbClr val="0066FF"/>
                  </a:solidFill>
                  <a:effectLst/>
                  <a:latin typeface="Arial" pitchFamily="34" charset="0"/>
                </a:rPr>
                <a:t>R&amp;D</a:t>
              </a:r>
              <a:r>
                <a:rPr kumimoji="0" lang="zh-CN" altLang="en-US" sz="1800" b="1" i="0" u="none" strike="noStrike" cap="none" normalizeH="0" baseline="0" dirty="0" smtClean="0">
                  <a:ln>
                    <a:noFill/>
                  </a:ln>
                  <a:solidFill>
                    <a:srgbClr val="0066FF"/>
                  </a:solidFill>
                  <a:effectLst/>
                  <a:latin typeface="Arial" pitchFamily="34" charset="0"/>
                </a:rPr>
                <a:t>支出对</a:t>
              </a:r>
              <a:r>
                <a:rPr kumimoji="0" lang="en-US" altLang="zh-CN" sz="1800" b="1" i="0" u="none" strike="noStrike" cap="none" normalizeH="0" baseline="0" dirty="0" smtClean="0">
                  <a:ln>
                    <a:noFill/>
                  </a:ln>
                  <a:solidFill>
                    <a:srgbClr val="0066FF"/>
                  </a:solidFill>
                  <a:effectLst/>
                  <a:latin typeface="Arial" pitchFamily="34" charset="0"/>
                </a:rPr>
                <a:t>3</a:t>
              </a:r>
              <a:r>
                <a:rPr kumimoji="0" lang="zh-CN" altLang="en-US" sz="1800" b="1" i="0" u="none" strike="noStrike" cap="none" normalizeH="0" baseline="0" dirty="0" smtClean="0">
                  <a:ln>
                    <a:noFill/>
                  </a:ln>
                  <a:solidFill>
                    <a:srgbClr val="0066FF"/>
                  </a:solidFill>
                  <a:effectLst/>
                  <a:latin typeface="Arial" pitchFamily="34" charset="0"/>
                </a:rPr>
                <a:t>种专利申请量存在显著影响。</a:t>
              </a:r>
            </a:p>
          </p:txBody>
        </p:sp>
      </p:grpSp>
      <p:grpSp>
        <p:nvGrpSpPr>
          <p:cNvPr id="19" name="组合 18"/>
          <p:cNvGrpSpPr/>
          <p:nvPr/>
        </p:nvGrpSpPr>
        <p:grpSpPr>
          <a:xfrm>
            <a:off x="4286248" y="857232"/>
            <a:ext cx="4143404" cy="1928826"/>
            <a:chOff x="4286248" y="857232"/>
            <a:chExt cx="4143404" cy="1928826"/>
          </a:xfrm>
        </p:grpSpPr>
        <p:sp>
          <p:nvSpPr>
            <p:cNvPr id="13" name="矩形 12"/>
            <p:cNvSpPr/>
            <p:nvPr/>
          </p:nvSpPr>
          <p:spPr bwMode="auto">
            <a:xfrm>
              <a:off x="6143636" y="2500306"/>
              <a:ext cx="228601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7" name="矩形标注 16"/>
            <p:cNvSpPr/>
            <p:nvPr/>
          </p:nvSpPr>
          <p:spPr bwMode="auto">
            <a:xfrm>
              <a:off x="4286248" y="857232"/>
              <a:ext cx="2286016" cy="1214446"/>
            </a:xfrm>
            <a:prstGeom prst="wedgeRectCallout">
              <a:avLst>
                <a:gd name="adj1" fmla="val 42023"/>
                <a:gd name="adj2" fmla="val 78557"/>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66FF"/>
                  </a:solidFill>
                  <a:effectLst/>
                  <a:latin typeface="Arial" pitchFamily="34" charset="0"/>
                </a:rPr>
                <a:t>3</a:t>
              </a:r>
              <a:r>
                <a:rPr kumimoji="0" lang="zh-CN" altLang="en-US" sz="1800" b="1" i="0" u="none" strike="noStrike" cap="none" normalizeH="0" baseline="0" dirty="0" smtClean="0">
                  <a:ln>
                    <a:noFill/>
                  </a:ln>
                  <a:solidFill>
                    <a:srgbClr val="0066FF"/>
                  </a:solidFill>
                  <a:effectLst/>
                  <a:latin typeface="Arial" pitchFamily="34" charset="0"/>
                </a:rPr>
                <a:t>种专利申请量</a:t>
              </a:r>
              <a:r>
                <a:rPr kumimoji="0" lang="en-US" altLang="zh-CN" sz="1800" b="1" i="0" u="none" strike="noStrike" cap="none" normalizeH="0" baseline="0" dirty="0" smtClean="0">
                  <a:ln>
                    <a:noFill/>
                  </a:ln>
                  <a:solidFill>
                    <a:srgbClr val="0066FF"/>
                  </a:solidFill>
                  <a:effectLst/>
                  <a:latin typeface="Arial" pitchFamily="34" charset="0"/>
                </a:rPr>
                <a:t>99%</a:t>
              </a:r>
              <a:r>
                <a:rPr kumimoji="0" lang="zh-CN" altLang="en-US" sz="1800" b="1" i="0" u="none" strike="noStrike" cap="none" normalizeH="0" baseline="0" dirty="0" smtClean="0">
                  <a:ln>
                    <a:noFill/>
                  </a:ln>
                  <a:solidFill>
                    <a:srgbClr val="0066FF"/>
                  </a:solidFill>
                  <a:effectLst/>
                  <a:latin typeface="Arial" pitchFamily="34" charset="0"/>
                </a:rPr>
                <a:t>的部分都可以从该回归方程中得到说明，具有较强解释能力。</a:t>
              </a:r>
            </a:p>
          </p:txBody>
        </p:sp>
      </p:grpSp>
      <p:grpSp>
        <p:nvGrpSpPr>
          <p:cNvPr id="20" name="组合 19"/>
          <p:cNvGrpSpPr/>
          <p:nvPr/>
        </p:nvGrpSpPr>
        <p:grpSpPr>
          <a:xfrm>
            <a:off x="6143636" y="4429132"/>
            <a:ext cx="2714644" cy="1785950"/>
            <a:chOff x="6143636" y="4429132"/>
            <a:chExt cx="2714644" cy="1785950"/>
          </a:xfrm>
        </p:grpSpPr>
        <p:sp>
          <p:nvSpPr>
            <p:cNvPr id="14" name="矩形 13"/>
            <p:cNvSpPr/>
            <p:nvPr/>
          </p:nvSpPr>
          <p:spPr bwMode="auto">
            <a:xfrm>
              <a:off x="6143636" y="4429132"/>
              <a:ext cx="228601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8" name="矩形标注 17"/>
            <p:cNvSpPr/>
            <p:nvPr/>
          </p:nvSpPr>
          <p:spPr bwMode="auto">
            <a:xfrm>
              <a:off x="6572264" y="5286388"/>
              <a:ext cx="2286016" cy="928694"/>
            </a:xfrm>
            <a:prstGeom prst="wedgeRectCallout">
              <a:avLst>
                <a:gd name="adj1" fmla="val -45718"/>
                <a:gd name="adj2" fmla="val -92675"/>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统计量</a:t>
              </a:r>
              <a:r>
                <a:rPr kumimoji="0" lang="en-US" altLang="zh-CN" sz="1800" b="1" i="0" u="none" strike="noStrike" cap="none" normalizeH="0" baseline="0" dirty="0" smtClean="0">
                  <a:ln>
                    <a:noFill/>
                  </a:ln>
                  <a:solidFill>
                    <a:srgbClr val="0066FF"/>
                  </a:solidFill>
                  <a:effectLst/>
                  <a:latin typeface="Arial" pitchFamily="34" charset="0"/>
                </a:rPr>
                <a:t>F</a:t>
              </a:r>
              <a:r>
                <a:rPr kumimoji="0" lang="zh-CN" altLang="en-US" sz="1800" b="1" i="0" u="none" strike="noStrike" cap="none" normalizeH="0" baseline="0" dirty="0" smtClean="0">
                  <a:ln>
                    <a:noFill/>
                  </a:ln>
                  <a:solidFill>
                    <a:srgbClr val="0066FF"/>
                  </a:solidFill>
                  <a:effectLst/>
                  <a:latin typeface="Arial" pitchFamily="34" charset="0"/>
                </a:rPr>
                <a:t>大于临界值，回归方程显著成了，拟合优度比较好。</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5720" y="857232"/>
            <a:ext cx="8401050" cy="674687"/>
          </a:xfrm>
        </p:spPr>
        <p:txBody>
          <a:bodyPr/>
          <a:lstStyle/>
          <a:p>
            <a:r>
              <a:rPr lang="zh-CN" altLang="en-US" dirty="0" smtClean="0">
                <a:solidFill>
                  <a:schemeClr val="tx1"/>
                </a:solidFill>
                <a:latin typeface="Arial" pitchFamily="34" charset="0"/>
                <a:ea typeface="华文楷体" pitchFamily="2" charset="-122"/>
                <a:cs typeface="+mn-cs"/>
              </a:rPr>
              <a:t>初步分析结论：</a:t>
            </a:r>
          </a:p>
        </p:txBody>
      </p:sp>
      <p:sp>
        <p:nvSpPr>
          <p:cNvPr id="3" name="内容占位符 2"/>
          <p:cNvSpPr>
            <a:spLocks noGrp="1"/>
          </p:cNvSpPr>
          <p:nvPr>
            <p:ph idx="1"/>
          </p:nvPr>
        </p:nvSpPr>
        <p:spPr>
          <a:xfrm>
            <a:off x="357158" y="2103437"/>
            <a:ext cx="8437562" cy="4754563"/>
          </a:xfrm>
        </p:spPr>
        <p:txBody>
          <a:bodyPr/>
          <a:lstStyle/>
          <a:p>
            <a:r>
              <a:rPr lang="zh-CN" altLang="en-US" sz="2800" b="1" dirty="0" smtClean="0">
                <a:solidFill>
                  <a:srgbClr val="0033CC"/>
                </a:solidFill>
                <a:latin typeface="Arial" pitchFamily="34" charset="0"/>
                <a:ea typeface="华文楷体" pitchFamily="2" charset="-122"/>
              </a:rPr>
              <a:t>科研机构</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支出和高等院校</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支出这两个解释变量对</a:t>
            </a:r>
            <a:r>
              <a:rPr lang="en-US" altLang="zh-CN" sz="2800" b="1" dirty="0" smtClean="0">
                <a:solidFill>
                  <a:srgbClr val="0033CC"/>
                </a:solidFill>
                <a:latin typeface="Arial" pitchFamily="34" charset="0"/>
                <a:ea typeface="华文楷体" pitchFamily="2" charset="-122"/>
              </a:rPr>
              <a:t>3</a:t>
            </a:r>
            <a:r>
              <a:rPr lang="zh-CN" altLang="en-US" sz="2800" b="1" dirty="0" smtClean="0">
                <a:solidFill>
                  <a:srgbClr val="0033CC"/>
                </a:solidFill>
                <a:latin typeface="Arial" pitchFamily="34" charset="0"/>
                <a:ea typeface="华文楷体" pitchFamily="2" charset="-122"/>
              </a:rPr>
              <a:t>种专利申请量没有显著影响。</a:t>
            </a:r>
            <a:endParaRPr lang="en-US" altLang="zh-CN" sz="2800" b="1" dirty="0" smtClean="0">
              <a:solidFill>
                <a:srgbClr val="0033CC"/>
              </a:solidFill>
              <a:latin typeface="Arial" pitchFamily="34" charset="0"/>
              <a:ea typeface="华文楷体" pitchFamily="2" charset="-122"/>
            </a:endParaRPr>
          </a:p>
          <a:p>
            <a:endParaRPr lang="en-US" altLang="zh-CN" sz="2800" b="1" dirty="0" smtClean="0">
              <a:solidFill>
                <a:srgbClr val="0033CC"/>
              </a:solidFill>
              <a:latin typeface="Arial" pitchFamily="34" charset="0"/>
              <a:ea typeface="华文楷体" pitchFamily="2" charset="-122"/>
            </a:endParaRPr>
          </a:p>
          <a:p>
            <a:r>
              <a:rPr lang="zh-CN" altLang="en-US" sz="2800" b="1" dirty="0" smtClean="0">
                <a:solidFill>
                  <a:srgbClr val="0033CC"/>
                </a:solidFill>
                <a:latin typeface="Arial" pitchFamily="34" charset="0"/>
                <a:ea typeface="华文楷体" pitchFamily="2" charset="-122"/>
              </a:rPr>
              <a:t>去除这两个解释变量，建立</a:t>
            </a:r>
            <a:r>
              <a:rPr lang="en-US" altLang="zh-CN" sz="2800" b="1" dirty="0" smtClean="0">
                <a:solidFill>
                  <a:srgbClr val="0033CC"/>
                </a:solidFill>
                <a:latin typeface="Arial" pitchFamily="34" charset="0"/>
                <a:ea typeface="华文楷体" pitchFamily="2" charset="-122"/>
              </a:rPr>
              <a:t>3</a:t>
            </a:r>
            <a:r>
              <a:rPr lang="zh-CN" altLang="en-US" sz="2800" b="1" dirty="0" smtClean="0">
                <a:solidFill>
                  <a:srgbClr val="0033CC"/>
                </a:solidFill>
                <a:latin typeface="Arial" pitchFamily="34" charset="0"/>
                <a:ea typeface="华文楷体" pitchFamily="2" charset="-122"/>
              </a:rPr>
              <a:t>种专利申请量和企业</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支出的一元线性回归模型进一步分析。</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828675"/>
            <a:ext cx="9144000" cy="6029325"/>
          </a:xfrm>
          <a:prstGeom prst="rect">
            <a:avLst/>
          </a:prstGeom>
          <a:noFill/>
          <a:ln w="9525">
            <a:noFill/>
            <a:miter lim="800000"/>
            <a:headEnd/>
            <a:tailEnd/>
          </a:ln>
          <a:effectLst/>
        </p:spPr>
      </p:pic>
      <p:sp>
        <p:nvSpPr>
          <p:cNvPr id="6" name="矩形 5"/>
          <p:cNvSpPr/>
          <p:nvPr/>
        </p:nvSpPr>
        <p:spPr bwMode="auto">
          <a:xfrm>
            <a:off x="3214678" y="3000372"/>
            <a:ext cx="228601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pic>
        <p:nvPicPr>
          <p:cNvPr id="7171" name="Picture 3"/>
          <p:cNvPicPr>
            <a:picLocks noChangeAspect="1" noChangeArrowheads="1"/>
          </p:cNvPicPr>
          <p:nvPr/>
        </p:nvPicPr>
        <p:blipFill>
          <a:blip r:embed="rId3"/>
          <a:srcRect/>
          <a:stretch>
            <a:fillRect/>
          </a:stretch>
        </p:blipFill>
        <p:spPr bwMode="auto">
          <a:xfrm>
            <a:off x="6072198" y="2285992"/>
            <a:ext cx="2400300" cy="4229100"/>
          </a:xfrm>
          <a:prstGeom prst="rect">
            <a:avLst/>
          </a:prstGeom>
          <a:noFill/>
          <a:ln w="9525">
            <a:noFill/>
            <a:miter lim="800000"/>
            <a:headEnd/>
            <a:tailEnd/>
          </a:ln>
          <a:effectLst/>
        </p:spPr>
      </p:pic>
      <p:sp>
        <p:nvSpPr>
          <p:cNvPr id="7" name="矩形 6">
            <a:hlinkClick r:id="rId4" action="ppaction://hlinkfile"/>
          </p:cNvPr>
          <p:cNvSpPr/>
          <p:nvPr/>
        </p:nvSpPr>
        <p:spPr bwMode="auto">
          <a:xfrm>
            <a:off x="3143240" y="1928802"/>
            <a:ext cx="50006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grpSp>
        <p:nvGrpSpPr>
          <p:cNvPr id="20" name="组合 19"/>
          <p:cNvGrpSpPr/>
          <p:nvPr/>
        </p:nvGrpSpPr>
        <p:grpSpPr>
          <a:xfrm>
            <a:off x="1928794" y="3571876"/>
            <a:ext cx="2714644" cy="2357454"/>
            <a:chOff x="1928794" y="3571876"/>
            <a:chExt cx="2714644" cy="2357454"/>
          </a:xfrm>
        </p:grpSpPr>
        <p:sp>
          <p:nvSpPr>
            <p:cNvPr id="10" name="矩形 9"/>
            <p:cNvSpPr/>
            <p:nvPr/>
          </p:nvSpPr>
          <p:spPr bwMode="auto">
            <a:xfrm>
              <a:off x="4357686" y="3571876"/>
              <a:ext cx="285752" cy="714380"/>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6" name="矩形标注 15"/>
            <p:cNvSpPr/>
            <p:nvPr/>
          </p:nvSpPr>
          <p:spPr bwMode="auto">
            <a:xfrm>
              <a:off x="1928794" y="4714884"/>
              <a:ext cx="2286016" cy="1214446"/>
            </a:xfrm>
            <a:prstGeom prst="wedgeRectCallout">
              <a:avLst>
                <a:gd name="adj1" fmla="val 48475"/>
                <a:gd name="adj2" fmla="val -107248"/>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通过</a:t>
              </a:r>
              <a:r>
                <a:rPr kumimoji="0" lang="en-US" altLang="zh-CN" sz="1800" b="1" i="0" u="none" strike="noStrike" cap="none" normalizeH="0" baseline="0" dirty="0" smtClean="0">
                  <a:ln>
                    <a:noFill/>
                  </a:ln>
                  <a:solidFill>
                    <a:srgbClr val="0066FF"/>
                  </a:solidFill>
                  <a:effectLst/>
                  <a:latin typeface="Arial" pitchFamily="34" charset="0"/>
                </a:rPr>
                <a:t>t</a:t>
              </a:r>
              <a:r>
                <a:rPr kumimoji="0" lang="zh-CN" altLang="en-US" sz="1800" b="1" i="0" u="none" strike="noStrike" cap="none" normalizeH="0" baseline="0" dirty="0" smtClean="0">
                  <a:ln>
                    <a:noFill/>
                  </a:ln>
                  <a:solidFill>
                    <a:srgbClr val="0066FF"/>
                  </a:solidFill>
                  <a:effectLst/>
                  <a:latin typeface="Arial" pitchFamily="34" charset="0"/>
                </a:rPr>
                <a:t>检验，说明企业</a:t>
              </a:r>
              <a:r>
                <a:rPr kumimoji="0" lang="en-US" altLang="zh-CN" sz="1800" b="1" i="0" u="none" strike="noStrike" cap="none" normalizeH="0" baseline="0" dirty="0" smtClean="0">
                  <a:ln>
                    <a:noFill/>
                  </a:ln>
                  <a:solidFill>
                    <a:srgbClr val="0066FF"/>
                  </a:solidFill>
                  <a:effectLst/>
                  <a:latin typeface="Arial" pitchFamily="34" charset="0"/>
                </a:rPr>
                <a:t>R&amp;D</a:t>
              </a:r>
              <a:r>
                <a:rPr kumimoji="0" lang="zh-CN" altLang="en-US" sz="1800" b="1" i="0" u="none" strike="noStrike" cap="none" normalizeH="0" baseline="0" dirty="0" smtClean="0">
                  <a:ln>
                    <a:noFill/>
                  </a:ln>
                  <a:solidFill>
                    <a:srgbClr val="0066FF"/>
                  </a:solidFill>
                  <a:effectLst/>
                  <a:latin typeface="Arial" pitchFamily="34" charset="0"/>
                </a:rPr>
                <a:t>支出对</a:t>
              </a:r>
              <a:r>
                <a:rPr kumimoji="0" lang="en-US" altLang="zh-CN" sz="1800" b="1" i="0" u="none" strike="noStrike" cap="none" normalizeH="0" baseline="0" dirty="0" smtClean="0">
                  <a:ln>
                    <a:noFill/>
                  </a:ln>
                  <a:solidFill>
                    <a:srgbClr val="0066FF"/>
                  </a:solidFill>
                  <a:effectLst/>
                  <a:latin typeface="Arial" pitchFamily="34" charset="0"/>
                </a:rPr>
                <a:t>3</a:t>
              </a:r>
              <a:r>
                <a:rPr kumimoji="0" lang="zh-CN" altLang="en-US" sz="1800" b="1" i="0" u="none" strike="noStrike" cap="none" normalizeH="0" baseline="0" dirty="0" smtClean="0">
                  <a:ln>
                    <a:noFill/>
                  </a:ln>
                  <a:solidFill>
                    <a:srgbClr val="0066FF"/>
                  </a:solidFill>
                  <a:effectLst/>
                  <a:latin typeface="Arial" pitchFamily="34" charset="0"/>
                </a:rPr>
                <a:t>种专利申请量存在显著影响。</a:t>
              </a:r>
            </a:p>
          </p:txBody>
        </p:sp>
      </p:grpSp>
      <p:grpSp>
        <p:nvGrpSpPr>
          <p:cNvPr id="15" name="组合 14"/>
          <p:cNvGrpSpPr/>
          <p:nvPr/>
        </p:nvGrpSpPr>
        <p:grpSpPr>
          <a:xfrm>
            <a:off x="4286248" y="857232"/>
            <a:ext cx="4143404" cy="1928826"/>
            <a:chOff x="4286248" y="857232"/>
            <a:chExt cx="4143404" cy="1928826"/>
          </a:xfrm>
        </p:grpSpPr>
        <p:sp>
          <p:nvSpPr>
            <p:cNvPr id="13" name="矩形 12"/>
            <p:cNvSpPr/>
            <p:nvPr/>
          </p:nvSpPr>
          <p:spPr bwMode="auto">
            <a:xfrm>
              <a:off x="6143636" y="2500306"/>
              <a:ext cx="228601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7" name="矩形标注 16"/>
            <p:cNvSpPr/>
            <p:nvPr/>
          </p:nvSpPr>
          <p:spPr bwMode="auto">
            <a:xfrm>
              <a:off x="4286248" y="857232"/>
              <a:ext cx="2286016" cy="1214446"/>
            </a:xfrm>
            <a:prstGeom prst="wedgeRectCallout">
              <a:avLst>
                <a:gd name="adj1" fmla="val 42023"/>
                <a:gd name="adj2" fmla="val 78557"/>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66FF"/>
                  </a:solidFill>
                  <a:effectLst/>
                  <a:latin typeface="Arial" pitchFamily="34" charset="0"/>
                </a:rPr>
                <a:t>3</a:t>
              </a:r>
              <a:r>
                <a:rPr kumimoji="0" lang="zh-CN" altLang="en-US" sz="1800" b="1" i="0" u="none" strike="noStrike" cap="none" normalizeH="0" baseline="0" dirty="0" smtClean="0">
                  <a:ln>
                    <a:noFill/>
                  </a:ln>
                  <a:solidFill>
                    <a:srgbClr val="0066FF"/>
                  </a:solidFill>
                  <a:effectLst/>
                  <a:latin typeface="Arial" pitchFamily="34" charset="0"/>
                </a:rPr>
                <a:t>种专利申请量</a:t>
              </a:r>
              <a:r>
                <a:rPr kumimoji="0" lang="en-US" altLang="zh-CN" sz="1800" b="1" i="0" u="none" strike="noStrike" cap="none" normalizeH="0" baseline="0" dirty="0" smtClean="0">
                  <a:ln>
                    <a:noFill/>
                  </a:ln>
                  <a:solidFill>
                    <a:srgbClr val="0066FF"/>
                  </a:solidFill>
                  <a:effectLst/>
                  <a:latin typeface="Arial" pitchFamily="34" charset="0"/>
                </a:rPr>
                <a:t>99%</a:t>
              </a:r>
              <a:r>
                <a:rPr kumimoji="0" lang="zh-CN" altLang="en-US" sz="1800" b="1" i="0" u="none" strike="noStrike" cap="none" normalizeH="0" baseline="0" dirty="0" smtClean="0">
                  <a:ln>
                    <a:noFill/>
                  </a:ln>
                  <a:solidFill>
                    <a:srgbClr val="0066FF"/>
                  </a:solidFill>
                  <a:effectLst/>
                  <a:latin typeface="Arial" pitchFamily="34" charset="0"/>
                </a:rPr>
                <a:t>的部分都可以从该回归方程中得到说明，具有较强解释能力。</a:t>
              </a:r>
            </a:p>
          </p:txBody>
        </p:sp>
      </p:grpSp>
      <p:grpSp>
        <p:nvGrpSpPr>
          <p:cNvPr id="19" name="组合 18"/>
          <p:cNvGrpSpPr/>
          <p:nvPr/>
        </p:nvGrpSpPr>
        <p:grpSpPr>
          <a:xfrm>
            <a:off x="6143636" y="4429132"/>
            <a:ext cx="2714644" cy="1857388"/>
            <a:chOff x="6143636" y="4429132"/>
            <a:chExt cx="2714644" cy="1857388"/>
          </a:xfrm>
        </p:grpSpPr>
        <p:sp>
          <p:nvSpPr>
            <p:cNvPr id="14" name="矩形 13"/>
            <p:cNvSpPr/>
            <p:nvPr/>
          </p:nvSpPr>
          <p:spPr bwMode="auto">
            <a:xfrm>
              <a:off x="6143636" y="4429132"/>
              <a:ext cx="2286016"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8" name="矩形标注 17"/>
            <p:cNvSpPr/>
            <p:nvPr/>
          </p:nvSpPr>
          <p:spPr bwMode="auto">
            <a:xfrm>
              <a:off x="6572264" y="5286388"/>
              <a:ext cx="2286016" cy="1000132"/>
            </a:xfrm>
            <a:prstGeom prst="wedgeRectCallout">
              <a:avLst>
                <a:gd name="adj1" fmla="val -45718"/>
                <a:gd name="adj2" fmla="val -92675"/>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统计量</a:t>
              </a:r>
              <a:r>
                <a:rPr kumimoji="0" lang="en-US" altLang="zh-CN" sz="1800" b="1" i="0" u="none" strike="noStrike" cap="none" normalizeH="0" baseline="0" dirty="0" smtClean="0">
                  <a:ln>
                    <a:noFill/>
                  </a:ln>
                  <a:solidFill>
                    <a:srgbClr val="0066FF"/>
                  </a:solidFill>
                  <a:effectLst/>
                  <a:latin typeface="Arial" pitchFamily="34" charset="0"/>
                </a:rPr>
                <a:t>F</a:t>
              </a:r>
              <a:r>
                <a:rPr kumimoji="0" lang="zh-CN" altLang="en-US" sz="1800" b="1" i="0" u="none" strike="noStrike" cap="none" normalizeH="0" baseline="0" dirty="0" smtClean="0">
                  <a:ln>
                    <a:noFill/>
                  </a:ln>
                  <a:solidFill>
                    <a:srgbClr val="0066FF"/>
                  </a:solidFill>
                  <a:effectLst/>
                  <a:latin typeface="Arial" pitchFamily="34" charset="0"/>
                </a:rPr>
                <a:t>大于临界值，回归方程显著成了，拟合优度比较好。</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5720" y="785794"/>
            <a:ext cx="8401050" cy="674687"/>
          </a:xfrm>
        </p:spPr>
        <p:txBody>
          <a:bodyPr/>
          <a:lstStyle/>
          <a:p>
            <a:r>
              <a:rPr lang="zh-CN" altLang="en-US" dirty="0" smtClean="0">
                <a:solidFill>
                  <a:schemeClr val="tx1"/>
                </a:solidFill>
                <a:latin typeface="Arial" pitchFamily="34" charset="0"/>
                <a:ea typeface="华文楷体" pitchFamily="2" charset="-122"/>
                <a:cs typeface="+mn-cs"/>
              </a:rPr>
              <a:t>最终结论：</a:t>
            </a:r>
          </a:p>
        </p:txBody>
      </p:sp>
      <p:sp>
        <p:nvSpPr>
          <p:cNvPr id="3" name="内容占位符 2"/>
          <p:cNvSpPr>
            <a:spLocks noGrp="1"/>
          </p:cNvSpPr>
          <p:nvPr>
            <p:ph idx="1"/>
          </p:nvPr>
        </p:nvSpPr>
        <p:spPr>
          <a:xfrm>
            <a:off x="285720" y="2000240"/>
            <a:ext cx="8437562" cy="1857388"/>
          </a:xfrm>
        </p:spPr>
        <p:txBody>
          <a:bodyPr/>
          <a:lstStyle/>
          <a:p>
            <a:r>
              <a:rPr lang="en-US" altLang="zh-CN" sz="2800" b="1" dirty="0" smtClean="0">
                <a:solidFill>
                  <a:srgbClr val="0033CC"/>
                </a:solidFill>
                <a:latin typeface="Arial" pitchFamily="34" charset="0"/>
                <a:ea typeface="华文楷体" pitchFamily="2" charset="-122"/>
              </a:rPr>
              <a:t>3</a:t>
            </a:r>
            <a:r>
              <a:rPr lang="zh-CN" altLang="en-US" sz="2800" b="1" dirty="0" smtClean="0">
                <a:solidFill>
                  <a:srgbClr val="0033CC"/>
                </a:solidFill>
                <a:latin typeface="Arial" pitchFamily="34" charset="0"/>
                <a:ea typeface="华文楷体" pitchFamily="2" charset="-122"/>
              </a:rPr>
              <a:t>种专利申请量与企业</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支出之间存在显著地线性关系。企业</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支出越多，专利申请量就越大。</a:t>
            </a:r>
            <a:endParaRPr lang="en-US" altLang="zh-CN" sz="2800" b="1" dirty="0" smtClean="0">
              <a:solidFill>
                <a:srgbClr val="0033CC"/>
              </a:solidFill>
              <a:latin typeface="Arial" pitchFamily="34" charset="0"/>
              <a:ea typeface="华文楷体" pitchFamily="2" charset="-122"/>
            </a:endParaRPr>
          </a:p>
          <a:p>
            <a:endParaRPr lang="en-US" altLang="zh-CN" sz="2800" b="1" dirty="0" smtClean="0">
              <a:solidFill>
                <a:srgbClr val="0033CC"/>
              </a:solidFill>
              <a:latin typeface="Arial" pitchFamily="34" charset="0"/>
              <a:ea typeface="华文楷体" pitchFamily="2" charset="-122"/>
            </a:endParaRPr>
          </a:p>
          <a:p>
            <a:r>
              <a:rPr lang="zh-CN" altLang="en-US" sz="2800" b="1" dirty="0" smtClean="0">
                <a:solidFill>
                  <a:srgbClr val="0033CC"/>
                </a:solidFill>
                <a:latin typeface="Arial" pitchFamily="34" charset="0"/>
                <a:ea typeface="华文楷体" pitchFamily="2" charset="-122"/>
              </a:rPr>
              <a:t>说明企业的</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活动能够从市场需求出发，以市场为导向研究新技术，新产品。</a:t>
            </a:r>
            <a:endParaRPr lang="en-US" altLang="zh-CN" sz="2800" b="1" dirty="0" smtClean="0">
              <a:solidFill>
                <a:srgbClr val="0033CC"/>
              </a:solidFill>
              <a:latin typeface="Arial" pitchFamily="34" charset="0"/>
              <a:ea typeface="华文楷体" pitchFamily="2" charset="-122"/>
            </a:endParaRPr>
          </a:p>
          <a:p>
            <a:pPr>
              <a:buNone/>
            </a:pPr>
            <a:endParaRPr lang="en-US" altLang="zh-CN" sz="2800" b="1" dirty="0" smtClean="0">
              <a:solidFill>
                <a:srgbClr val="0033CC"/>
              </a:solidFill>
              <a:latin typeface="Arial" pitchFamily="34" charset="0"/>
              <a:ea typeface="华文楷体" pitchFamily="2" charset="-122"/>
            </a:endParaRPr>
          </a:p>
          <a:p>
            <a:r>
              <a:rPr lang="zh-CN" altLang="en-US" sz="2800" b="1" dirty="0" smtClean="0">
                <a:solidFill>
                  <a:srgbClr val="0033CC"/>
                </a:solidFill>
                <a:latin typeface="Arial" pitchFamily="34" charset="0"/>
                <a:ea typeface="华文楷体" pitchFamily="2" charset="-122"/>
              </a:rPr>
              <a:t>说明在我国经济发展过程中，企业是技术创新的主体。</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1500174"/>
            <a:ext cx="7215238" cy="4000528"/>
          </a:xfrm>
        </p:spPr>
        <p:txBody>
          <a:bodyPr/>
          <a:lstStyle/>
          <a:p>
            <a:r>
              <a:rPr lang="en-US" altLang="zh-CN" dirty="0" smtClean="0">
                <a:solidFill>
                  <a:schemeClr val="tx1"/>
                </a:solidFill>
                <a:latin typeface="Arial" pitchFamily="34" charset="0"/>
                <a:ea typeface="华文楷体" pitchFamily="2" charset="-122"/>
                <a:cs typeface="+mn-cs"/>
              </a:rPr>
              <a:t>EPS</a:t>
            </a:r>
            <a:r>
              <a:rPr lang="zh-CN" altLang="en-US" dirty="0" smtClean="0">
                <a:solidFill>
                  <a:schemeClr val="tx1"/>
                </a:solidFill>
                <a:latin typeface="Arial" pitchFamily="34" charset="0"/>
                <a:ea typeface="华文楷体" pitchFamily="2" charset="-122"/>
                <a:cs typeface="+mn-cs"/>
              </a:rPr>
              <a:t>数据平台其他功能与其他数据库数据资源对这一现象的进一步印证与说明。</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Grp="1" noChangeAspect="1" noChangeArrowheads="1"/>
          </p:cNvPicPr>
          <p:nvPr>
            <p:ph idx="1"/>
          </p:nvPr>
        </p:nvPicPr>
        <p:blipFill>
          <a:blip r:embed="rId2"/>
          <a:srcRect/>
          <a:stretch>
            <a:fillRect/>
          </a:stretch>
        </p:blipFill>
        <p:spPr bwMode="auto">
          <a:xfrm>
            <a:off x="0" y="1357298"/>
            <a:ext cx="9144000" cy="5500702"/>
          </a:xfrm>
          <a:prstGeom prst="rect">
            <a:avLst/>
          </a:prstGeom>
          <a:noFill/>
          <a:ln w="9525">
            <a:noFill/>
            <a:miter lim="800000"/>
            <a:headEnd/>
            <a:tailEnd/>
          </a:ln>
          <a:effectLst/>
        </p:spPr>
      </p:pic>
      <p:sp>
        <p:nvSpPr>
          <p:cNvPr id="2" name="标题 1"/>
          <p:cNvSpPr>
            <a:spLocks noGrp="1"/>
          </p:cNvSpPr>
          <p:nvPr>
            <p:ph type="title"/>
          </p:nvPr>
        </p:nvSpPr>
        <p:spPr>
          <a:xfrm>
            <a:off x="0" y="785794"/>
            <a:ext cx="8401050" cy="674687"/>
          </a:xfrm>
        </p:spPr>
        <p:txBody>
          <a:bodyPr/>
          <a:lstStyle/>
          <a:p>
            <a:r>
              <a:rPr lang="zh-CN" altLang="en-US" dirty="0" smtClean="0">
                <a:solidFill>
                  <a:schemeClr val="tx1"/>
                </a:solidFill>
                <a:latin typeface="Arial" pitchFamily="34" charset="0"/>
                <a:ea typeface="华文楷体" pitchFamily="2" charset="-122"/>
                <a:cs typeface="+mn-cs"/>
              </a:rPr>
              <a:t>合并计算与多样化图形展示</a:t>
            </a:r>
          </a:p>
        </p:txBody>
      </p:sp>
      <p:pic>
        <p:nvPicPr>
          <p:cNvPr id="8194" name="Picture 2"/>
          <p:cNvPicPr>
            <a:picLocks noChangeAspect="1" noChangeArrowheads="1"/>
          </p:cNvPicPr>
          <p:nvPr/>
        </p:nvPicPr>
        <p:blipFill>
          <a:blip r:embed="rId3"/>
          <a:srcRect/>
          <a:stretch>
            <a:fillRect/>
          </a:stretch>
        </p:blipFill>
        <p:spPr bwMode="auto">
          <a:xfrm>
            <a:off x="3071803" y="3000372"/>
            <a:ext cx="6072197" cy="3857628"/>
          </a:xfrm>
          <a:prstGeom prst="rect">
            <a:avLst/>
          </a:prstGeom>
          <a:noFill/>
          <a:ln w="9525">
            <a:noFill/>
            <a:miter lim="800000"/>
            <a:headEnd/>
            <a:tailEnd/>
          </a:ln>
          <a:effectLst/>
        </p:spPr>
      </p:pic>
      <p:grpSp>
        <p:nvGrpSpPr>
          <p:cNvPr id="13" name="组合 12"/>
          <p:cNvGrpSpPr/>
          <p:nvPr/>
        </p:nvGrpSpPr>
        <p:grpSpPr>
          <a:xfrm>
            <a:off x="4929190" y="2714620"/>
            <a:ext cx="795338" cy="523877"/>
            <a:chOff x="4929190" y="2714620"/>
            <a:chExt cx="795338" cy="523877"/>
          </a:xfrm>
        </p:grpSpPr>
        <p:pic>
          <p:nvPicPr>
            <p:cNvPr id="8198" name="Picture 6"/>
            <p:cNvPicPr>
              <a:picLocks noChangeAspect="1" noChangeArrowheads="1"/>
            </p:cNvPicPr>
            <p:nvPr/>
          </p:nvPicPr>
          <p:blipFill>
            <a:blip r:embed="rId4"/>
            <a:srcRect/>
            <a:stretch>
              <a:fillRect/>
            </a:stretch>
          </p:blipFill>
          <p:spPr bwMode="auto">
            <a:xfrm>
              <a:off x="5000628" y="3000372"/>
              <a:ext cx="723900" cy="238125"/>
            </a:xfrm>
            <a:prstGeom prst="rect">
              <a:avLst/>
            </a:prstGeom>
            <a:noFill/>
            <a:ln w="9525">
              <a:noFill/>
              <a:miter lim="800000"/>
              <a:headEnd/>
              <a:tailEnd/>
            </a:ln>
            <a:effectLst/>
          </p:spPr>
        </p:pic>
        <p:sp>
          <p:nvSpPr>
            <p:cNvPr id="12" name="矩形 11">
              <a:hlinkClick r:id="rId5" action="ppaction://hlinkfile"/>
            </p:cNvPr>
            <p:cNvSpPr/>
            <p:nvPr/>
          </p:nvSpPr>
          <p:spPr bwMode="auto">
            <a:xfrm>
              <a:off x="4929190" y="2714620"/>
              <a:ext cx="214314"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grpSp>
      <p:pic>
        <p:nvPicPr>
          <p:cNvPr id="8200" name="Picture 8"/>
          <p:cNvPicPr>
            <a:picLocks noChangeAspect="1" noChangeArrowheads="1"/>
          </p:cNvPicPr>
          <p:nvPr/>
        </p:nvPicPr>
        <p:blipFill>
          <a:blip r:embed="rId6"/>
          <a:srcRect/>
          <a:stretch>
            <a:fillRect/>
          </a:stretch>
        </p:blipFill>
        <p:spPr bwMode="auto">
          <a:xfrm>
            <a:off x="0" y="1357298"/>
            <a:ext cx="9144000" cy="5500702"/>
          </a:xfrm>
          <a:prstGeom prst="rect">
            <a:avLst/>
          </a:prstGeom>
          <a:noFill/>
          <a:ln w="9525">
            <a:noFill/>
            <a:miter lim="800000"/>
            <a:headEnd/>
            <a:tailEnd/>
          </a:ln>
          <a:effectLst/>
        </p:spPr>
      </p:pic>
      <p:grpSp>
        <p:nvGrpSpPr>
          <p:cNvPr id="19" name="组合 18"/>
          <p:cNvGrpSpPr/>
          <p:nvPr/>
        </p:nvGrpSpPr>
        <p:grpSpPr>
          <a:xfrm>
            <a:off x="5643570" y="2500306"/>
            <a:ext cx="3500430" cy="2143140"/>
            <a:chOff x="5643570" y="2500306"/>
            <a:chExt cx="3500430" cy="2143140"/>
          </a:xfrm>
        </p:grpSpPr>
        <p:sp>
          <p:nvSpPr>
            <p:cNvPr id="17" name="矩形 16"/>
            <p:cNvSpPr/>
            <p:nvPr/>
          </p:nvSpPr>
          <p:spPr bwMode="auto">
            <a:xfrm>
              <a:off x="8501090" y="3571876"/>
              <a:ext cx="642910" cy="1071570"/>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8" name="矩形标注 17"/>
            <p:cNvSpPr/>
            <p:nvPr/>
          </p:nvSpPr>
          <p:spPr bwMode="auto">
            <a:xfrm>
              <a:off x="5643570" y="2500306"/>
              <a:ext cx="2571768" cy="928694"/>
            </a:xfrm>
            <a:prstGeom prst="wedgeRectCallout">
              <a:avLst>
                <a:gd name="adj1" fmla="val 58152"/>
                <a:gd name="adj2" fmla="val 73700"/>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zh-CN" altLang="en-US" b="1" dirty="0" smtClean="0">
                  <a:solidFill>
                    <a:srgbClr val="0066FF"/>
                  </a:solidFill>
                </a:rPr>
                <a:t>近</a:t>
              </a:r>
              <a:r>
                <a:rPr lang="en-US" altLang="zh-CN" b="1" dirty="0" smtClean="0">
                  <a:solidFill>
                    <a:srgbClr val="0066FF"/>
                  </a:solidFill>
                </a:rPr>
                <a:t>10</a:t>
              </a:r>
              <a:r>
                <a:rPr lang="zh-CN" altLang="en-US" b="1" dirty="0" smtClean="0">
                  <a:solidFill>
                    <a:srgbClr val="0066FF"/>
                  </a:solidFill>
                </a:rPr>
                <a:t>年企业科研经费投入远大于研究机构与高校的科研经费投入。</a:t>
              </a:r>
              <a:endParaRPr kumimoji="0" lang="zh-CN" altLang="en-US" sz="1800" b="1" i="0" u="none" strike="noStrike" cap="none" normalizeH="0" baseline="0" dirty="0" smtClean="0">
                <a:ln>
                  <a:noFill/>
                </a:ln>
                <a:solidFill>
                  <a:srgbClr val="0066FF"/>
                </a:solidFill>
                <a:effectLst/>
                <a:latin typeface="Arial" pitchFamily="34" charset="0"/>
              </a:endParaRPr>
            </a:p>
          </p:txBody>
        </p:sp>
      </p:grpSp>
      <p:grpSp>
        <p:nvGrpSpPr>
          <p:cNvPr id="20" name="组合 19"/>
          <p:cNvGrpSpPr/>
          <p:nvPr/>
        </p:nvGrpSpPr>
        <p:grpSpPr>
          <a:xfrm>
            <a:off x="714348" y="3857628"/>
            <a:ext cx="4286280" cy="1428760"/>
            <a:chOff x="6286512" y="2000240"/>
            <a:chExt cx="4286280" cy="1428760"/>
          </a:xfrm>
        </p:grpSpPr>
        <p:sp>
          <p:nvSpPr>
            <p:cNvPr id="21" name="矩形 20"/>
            <p:cNvSpPr/>
            <p:nvPr/>
          </p:nvSpPr>
          <p:spPr bwMode="auto">
            <a:xfrm>
              <a:off x="8501090" y="3000372"/>
              <a:ext cx="2071702" cy="428628"/>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22" name="矩形标注 21"/>
            <p:cNvSpPr/>
            <p:nvPr/>
          </p:nvSpPr>
          <p:spPr bwMode="auto">
            <a:xfrm>
              <a:off x="6286512" y="2000240"/>
              <a:ext cx="2286016" cy="714380"/>
            </a:xfrm>
            <a:prstGeom prst="wedgeRectCallout">
              <a:avLst>
                <a:gd name="adj1" fmla="val 58152"/>
                <a:gd name="adj2" fmla="val 73700"/>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多样化的图形展示，更加直观的展现。</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wipe(down)">
                                      <p:cBhvr>
                                        <p:cTn id="12" dur="5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200"/>
                                        </p:tgtEl>
                                        <p:attrNameLst>
                                          <p:attrName>style.visibility</p:attrName>
                                        </p:attrNameLst>
                                      </p:cBhvr>
                                      <p:to>
                                        <p:strVal val="visible"/>
                                      </p:to>
                                    </p:set>
                                    <p:anim calcmode="lin" valueType="num">
                                      <p:cBhvr additive="base">
                                        <p:cTn id="17" dur="500" fill="hold"/>
                                        <p:tgtEl>
                                          <p:spTgt spid="8200"/>
                                        </p:tgtEl>
                                        <p:attrNameLst>
                                          <p:attrName>ppt_x</p:attrName>
                                        </p:attrNameLst>
                                      </p:cBhvr>
                                      <p:tavLst>
                                        <p:tav tm="0">
                                          <p:val>
                                            <p:strVal val="#ppt_x"/>
                                          </p:val>
                                        </p:tav>
                                        <p:tav tm="100000">
                                          <p:val>
                                            <p:strVal val="#ppt_x"/>
                                          </p:val>
                                        </p:tav>
                                      </p:tavLst>
                                    </p:anim>
                                    <p:anim calcmode="lin" valueType="num">
                                      <p:cBhvr additive="base">
                                        <p:cTn id="18" dur="500" fill="hold"/>
                                        <p:tgtEl>
                                          <p:spTgt spid="820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85794"/>
            <a:ext cx="8401050" cy="674687"/>
          </a:xfrm>
        </p:spPr>
        <p:txBody>
          <a:bodyPr/>
          <a:lstStyle/>
          <a:p>
            <a:r>
              <a:rPr lang="zh-CN" altLang="en-US" dirty="0" smtClean="0">
                <a:solidFill>
                  <a:schemeClr val="tx1"/>
                </a:solidFill>
                <a:latin typeface="Arial" pitchFamily="34" charset="0"/>
                <a:ea typeface="华文楷体" pitchFamily="2" charset="-122"/>
                <a:cs typeface="+mn-cs"/>
              </a:rPr>
              <a:t>表格转置与</a:t>
            </a:r>
            <a:r>
              <a:rPr lang="en-US" altLang="zh-CN" dirty="0" smtClean="0">
                <a:solidFill>
                  <a:schemeClr val="tx1"/>
                </a:solidFill>
                <a:latin typeface="Arial" pitchFamily="34" charset="0"/>
                <a:ea typeface="华文楷体" pitchFamily="2" charset="-122"/>
                <a:cs typeface="+mn-cs"/>
              </a:rPr>
              <a:t>80/20</a:t>
            </a:r>
            <a:r>
              <a:rPr lang="zh-CN" altLang="en-US" dirty="0" smtClean="0">
                <a:solidFill>
                  <a:schemeClr val="tx1"/>
                </a:solidFill>
                <a:latin typeface="Arial" pitchFamily="34" charset="0"/>
                <a:ea typeface="华文楷体" pitchFamily="2" charset="-122"/>
                <a:cs typeface="+mn-cs"/>
              </a:rPr>
              <a:t>分析</a:t>
            </a:r>
          </a:p>
        </p:txBody>
      </p:sp>
      <p:pic>
        <p:nvPicPr>
          <p:cNvPr id="10242" name="Picture 2"/>
          <p:cNvPicPr>
            <a:picLocks noChangeAspect="1" noChangeArrowheads="1"/>
          </p:cNvPicPr>
          <p:nvPr/>
        </p:nvPicPr>
        <p:blipFill>
          <a:blip r:embed="rId2"/>
          <a:srcRect/>
          <a:stretch>
            <a:fillRect/>
          </a:stretch>
        </p:blipFill>
        <p:spPr bwMode="auto">
          <a:xfrm>
            <a:off x="0" y="1428736"/>
            <a:ext cx="9144000" cy="5429264"/>
          </a:xfrm>
          <a:prstGeom prst="rect">
            <a:avLst/>
          </a:prstGeom>
          <a:noFill/>
          <a:ln w="9525">
            <a:noFill/>
            <a:miter lim="800000"/>
            <a:headEnd/>
            <a:tailEnd/>
          </a:ln>
          <a:effectLst/>
        </p:spPr>
      </p:pic>
      <p:sp>
        <p:nvSpPr>
          <p:cNvPr id="4" name="矩形 3"/>
          <p:cNvSpPr/>
          <p:nvPr/>
        </p:nvSpPr>
        <p:spPr bwMode="auto">
          <a:xfrm>
            <a:off x="4357686" y="2714620"/>
            <a:ext cx="285752"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pic>
        <p:nvPicPr>
          <p:cNvPr id="10243" name="Picture 3"/>
          <p:cNvPicPr>
            <a:picLocks noChangeAspect="1" noChangeArrowheads="1"/>
          </p:cNvPicPr>
          <p:nvPr/>
        </p:nvPicPr>
        <p:blipFill>
          <a:blip r:embed="rId3"/>
          <a:srcRect/>
          <a:stretch>
            <a:fillRect/>
          </a:stretch>
        </p:blipFill>
        <p:spPr bwMode="auto">
          <a:xfrm>
            <a:off x="0" y="1500174"/>
            <a:ext cx="9144000" cy="5357826"/>
          </a:xfrm>
          <a:prstGeom prst="rect">
            <a:avLst/>
          </a:prstGeom>
          <a:noFill/>
          <a:ln w="9525">
            <a:noFill/>
            <a:miter lim="800000"/>
            <a:headEnd/>
            <a:tailEnd/>
          </a:ln>
          <a:effectLst/>
        </p:spPr>
      </p:pic>
      <p:grpSp>
        <p:nvGrpSpPr>
          <p:cNvPr id="8" name="组合 7"/>
          <p:cNvGrpSpPr/>
          <p:nvPr/>
        </p:nvGrpSpPr>
        <p:grpSpPr>
          <a:xfrm>
            <a:off x="5072066" y="2786058"/>
            <a:ext cx="971551" cy="495302"/>
            <a:chOff x="5072066" y="2786058"/>
            <a:chExt cx="971551" cy="495302"/>
          </a:xfrm>
        </p:grpSpPr>
        <p:pic>
          <p:nvPicPr>
            <p:cNvPr id="10244" name="Picture 4"/>
            <p:cNvPicPr>
              <a:picLocks noChangeAspect="1" noChangeArrowheads="1"/>
            </p:cNvPicPr>
            <p:nvPr/>
          </p:nvPicPr>
          <p:blipFill>
            <a:blip r:embed="rId4"/>
            <a:srcRect/>
            <a:stretch>
              <a:fillRect/>
            </a:stretch>
          </p:blipFill>
          <p:spPr bwMode="auto">
            <a:xfrm>
              <a:off x="5214942" y="3071810"/>
              <a:ext cx="828675" cy="209550"/>
            </a:xfrm>
            <a:prstGeom prst="rect">
              <a:avLst/>
            </a:prstGeom>
            <a:noFill/>
            <a:ln w="9525">
              <a:noFill/>
              <a:miter lim="800000"/>
              <a:headEnd/>
              <a:tailEnd/>
            </a:ln>
            <a:effectLst/>
          </p:spPr>
        </p:pic>
        <p:sp>
          <p:nvSpPr>
            <p:cNvPr id="7" name="矩形 6">
              <a:hlinkClick r:id="rId5" action="ppaction://hlinkfile"/>
            </p:cNvPr>
            <p:cNvSpPr/>
            <p:nvPr/>
          </p:nvSpPr>
          <p:spPr bwMode="auto">
            <a:xfrm>
              <a:off x="5072066" y="2786058"/>
              <a:ext cx="214314"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grpSp>
      <p:pic>
        <p:nvPicPr>
          <p:cNvPr id="10245" name="Picture 5"/>
          <p:cNvPicPr>
            <a:picLocks noChangeAspect="1" noChangeArrowheads="1"/>
          </p:cNvPicPr>
          <p:nvPr/>
        </p:nvPicPr>
        <p:blipFill>
          <a:blip r:embed="rId6"/>
          <a:srcRect/>
          <a:stretch>
            <a:fillRect/>
          </a:stretch>
        </p:blipFill>
        <p:spPr bwMode="auto">
          <a:xfrm>
            <a:off x="4286248" y="3714752"/>
            <a:ext cx="4362450" cy="2133600"/>
          </a:xfrm>
          <a:prstGeom prst="rect">
            <a:avLst/>
          </a:prstGeom>
          <a:noFill/>
          <a:ln w="9525">
            <a:noFill/>
            <a:miter lim="800000"/>
            <a:headEnd/>
            <a:tailEnd/>
          </a:ln>
          <a:effectLst/>
        </p:spPr>
      </p:pic>
      <p:pic>
        <p:nvPicPr>
          <p:cNvPr id="10246" name="Picture 6"/>
          <p:cNvPicPr>
            <a:picLocks noChangeAspect="1" noChangeArrowheads="1"/>
          </p:cNvPicPr>
          <p:nvPr/>
        </p:nvPicPr>
        <p:blipFill>
          <a:blip r:embed="rId7"/>
          <a:srcRect/>
          <a:stretch>
            <a:fillRect/>
          </a:stretch>
        </p:blipFill>
        <p:spPr bwMode="auto">
          <a:xfrm>
            <a:off x="0" y="1357298"/>
            <a:ext cx="9144000" cy="5500701"/>
          </a:xfrm>
          <a:prstGeom prst="rect">
            <a:avLst/>
          </a:prstGeom>
          <a:noFill/>
          <a:ln w="9525">
            <a:noFill/>
            <a:miter lim="800000"/>
            <a:headEnd/>
            <a:tailEnd/>
          </a:ln>
          <a:effectLst/>
        </p:spPr>
      </p:pic>
      <p:grpSp>
        <p:nvGrpSpPr>
          <p:cNvPr id="11" name="组合 10"/>
          <p:cNvGrpSpPr/>
          <p:nvPr/>
        </p:nvGrpSpPr>
        <p:grpSpPr>
          <a:xfrm>
            <a:off x="3786182" y="3357562"/>
            <a:ext cx="3643338" cy="1928826"/>
            <a:chOff x="8501090" y="3000372"/>
            <a:chExt cx="3643338" cy="1928826"/>
          </a:xfrm>
        </p:grpSpPr>
        <p:sp>
          <p:nvSpPr>
            <p:cNvPr id="12" name="矩形 11"/>
            <p:cNvSpPr/>
            <p:nvPr/>
          </p:nvSpPr>
          <p:spPr bwMode="auto">
            <a:xfrm>
              <a:off x="8501090" y="3571876"/>
              <a:ext cx="857256" cy="135732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3" name="矩形标注 12"/>
            <p:cNvSpPr/>
            <p:nvPr/>
          </p:nvSpPr>
          <p:spPr bwMode="auto">
            <a:xfrm>
              <a:off x="9858412" y="3000372"/>
              <a:ext cx="2286016" cy="1214446"/>
            </a:xfrm>
            <a:prstGeom prst="wedgeRectCallout">
              <a:avLst>
                <a:gd name="adj1" fmla="val -63783"/>
                <a:gd name="adj2" fmla="val 84817"/>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altLang="zh-CN" b="1" dirty="0" smtClean="0">
                  <a:solidFill>
                    <a:srgbClr val="0066FF"/>
                  </a:solidFill>
                </a:rPr>
                <a:t>07</a:t>
              </a:r>
              <a:r>
                <a:rPr lang="zh-CN" altLang="en-US" b="1" dirty="0" smtClean="0">
                  <a:solidFill>
                    <a:srgbClr val="0066FF"/>
                  </a:solidFill>
                </a:rPr>
                <a:t>年</a:t>
              </a:r>
              <a:r>
                <a:rPr lang="en-US" altLang="zh-CN" b="1" dirty="0" smtClean="0">
                  <a:solidFill>
                    <a:srgbClr val="0066FF"/>
                  </a:solidFill>
                </a:rPr>
                <a:t>-12</a:t>
              </a:r>
              <a:r>
                <a:rPr lang="zh-CN" altLang="en-US" b="1" dirty="0" smtClean="0">
                  <a:solidFill>
                    <a:srgbClr val="0066FF"/>
                  </a:solidFill>
                </a:rPr>
                <a:t>年</a:t>
              </a:r>
              <a:r>
                <a:rPr lang="en-US" altLang="zh-CN" b="1" dirty="0" smtClean="0">
                  <a:solidFill>
                    <a:srgbClr val="0066FF"/>
                  </a:solidFill>
                </a:rPr>
                <a:t>3</a:t>
              </a:r>
              <a:r>
                <a:rPr lang="zh-CN" altLang="en-US" b="1" dirty="0" smtClean="0">
                  <a:solidFill>
                    <a:srgbClr val="0066FF"/>
                  </a:solidFill>
                </a:rPr>
                <a:t>种专利申请量占近十年的</a:t>
              </a:r>
              <a:r>
                <a:rPr lang="en-US" altLang="zh-CN" b="1" dirty="0" smtClean="0">
                  <a:solidFill>
                    <a:srgbClr val="0066FF"/>
                  </a:solidFill>
                </a:rPr>
                <a:t>80%</a:t>
              </a:r>
              <a:r>
                <a:rPr lang="zh-CN" altLang="en-US" b="1" dirty="0" smtClean="0">
                  <a:solidFill>
                    <a:srgbClr val="0066FF"/>
                  </a:solidFill>
                </a:rPr>
                <a:t>。与近些年企业</a:t>
              </a:r>
              <a:r>
                <a:rPr lang="en-US" altLang="zh-CN" b="1" dirty="0" smtClean="0">
                  <a:solidFill>
                    <a:srgbClr val="0066FF"/>
                  </a:solidFill>
                </a:rPr>
                <a:t>R&amp;D</a:t>
              </a:r>
              <a:r>
                <a:rPr lang="zh-CN" altLang="en-US" b="1" dirty="0" smtClean="0">
                  <a:solidFill>
                    <a:srgbClr val="0066FF"/>
                  </a:solidFill>
                </a:rPr>
                <a:t>大力投入有关。</a:t>
              </a:r>
              <a:endParaRPr kumimoji="0" lang="zh-CN" altLang="en-US" sz="1800" b="1" i="0" u="none" strike="noStrike" cap="none" normalizeH="0" baseline="0" dirty="0" smtClean="0">
                <a:ln>
                  <a:noFill/>
                </a:ln>
                <a:solidFill>
                  <a:srgbClr val="0066FF"/>
                </a:solidFill>
                <a:effectLst/>
                <a:latin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500" fill="hold"/>
                                        <p:tgtEl>
                                          <p:spTgt spid="10243"/>
                                        </p:tgtEl>
                                        <p:attrNameLst>
                                          <p:attrName>ppt_x</p:attrName>
                                        </p:attrNameLst>
                                      </p:cBhvr>
                                      <p:tavLst>
                                        <p:tav tm="0">
                                          <p:val>
                                            <p:strVal val="#ppt_x"/>
                                          </p:val>
                                        </p:tav>
                                        <p:tav tm="100000">
                                          <p:val>
                                            <p:strVal val="#ppt_x"/>
                                          </p:val>
                                        </p:tav>
                                      </p:tavLst>
                                    </p:anim>
                                    <p:anim calcmode="lin" valueType="num">
                                      <p:cBhvr additive="base">
                                        <p:cTn id="8"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245"/>
                                        </p:tgtEl>
                                        <p:attrNameLst>
                                          <p:attrName>style.visibility</p:attrName>
                                        </p:attrNameLst>
                                      </p:cBhvr>
                                      <p:to>
                                        <p:strVal val="visible"/>
                                      </p:to>
                                    </p:set>
                                    <p:anim calcmode="lin" valueType="num">
                                      <p:cBhvr additive="base">
                                        <p:cTn id="18" dur="500" fill="hold"/>
                                        <p:tgtEl>
                                          <p:spTgt spid="10245"/>
                                        </p:tgtEl>
                                        <p:attrNameLst>
                                          <p:attrName>ppt_x</p:attrName>
                                        </p:attrNameLst>
                                      </p:cBhvr>
                                      <p:tavLst>
                                        <p:tav tm="0">
                                          <p:val>
                                            <p:strVal val="#ppt_x"/>
                                          </p:val>
                                        </p:tav>
                                        <p:tav tm="100000">
                                          <p:val>
                                            <p:strVal val="#ppt_x"/>
                                          </p:val>
                                        </p:tav>
                                      </p:tavLst>
                                    </p:anim>
                                    <p:anim calcmode="lin" valueType="num">
                                      <p:cBhvr additive="base">
                                        <p:cTn id="19"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246"/>
                                        </p:tgtEl>
                                        <p:attrNameLst>
                                          <p:attrName>style.visibility</p:attrName>
                                        </p:attrNameLst>
                                      </p:cBhvr>
                                      <p:to>
                                        <p:strVal val="visible"/>
                                      </p:to>
                                    </p:set>
                                    <p:anim calcmode="lin" valueType="num">
                                      <p:cBhvr additive="base">
                                        <p:cTn id="24" dur="500" fill="hold"/>
                                        <p:tgtEl>
                                          <p:spTgt spid="10246"/>
                                        </p:tgtEl>
                                        <p:attrNameLst>
                                          <p:attrName>ppt_x</p:attrName>
                                        </p:attrNameLst>
                                      </p:cBhvr>
                                      <p:tavLst>
                                        <p:tav tm="0">
                                          <p:val>
                                            <p:strVal val="#ppt_x"/>
                                          </p:val>
                                        </p:tav>
                                        <p:tav tm="100000">
                                          <p:val>
                                            <p:strVal val="#ppt_x"/>
                                          </p:val>
                                        </p:tav>
                                      </p:tavLst>
                                    </p:anim>
                                    <p:anim calcmode="lin" valueType="num">
                                      <p:cBhvr additive="base">
                                        <p:cTn id="25" dur="500" fill="hold"/>
                                        <p:tgtEl>
                                          <p:spTgt spid="1024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85794"/>
            <a:ext cx="8401050" cy="674687"/>
          </a:xfrm>
        </p:spPr>
        <p:txBody>
          <a:bodyPr/>
          <a:lstStyle/>
          <a:p>
            <a:r>
              <a:rPr lang="en-US" altLang="zh-CN" dirty="0" smtClean="0">
                <a:solidFill>
                  <a:schemeClr val="tx1"/>
                </a:solidFill>
                <a:latin typeface="Arial" pitchFamily="34" charset="0"/>
                <a:ea typeface="华文楷体" pitchFamily="2" charset="-122"/>
                <a:cs typeface="+mn-cs"/>
              </a:rPr>
              <a:t>3</a:t>
            </a:r>
            <a:r>
              <a:rPr lang="zh-CN" altLang="en-US" dirty="0" smtClean="0">
                <a:solidFill>
                  <a:schemeClr val="tx1"/>
                </a:solidFill>
                <a:latin typeface="Arial" pitchFamily="34" charset="0"/>
                <a:ea typeface="华文楷体" pitchFamily="2" charset="-122"/>
                <a:cs typeface="+mn-cs"/>
              </a:rPr>
              <a:t>种专利申请量的预测分析</a:t>
            </a:r>
          </a:p>
        </p:txBody>
      </p:sp>
      <p:pic>
        <p:nvPicPr>
          <p:cNvPr id="8198" name="Picture 6"/>
          <p:cNvPicPr>
            <a:picLocks noChangeAspect="1" noChangeArrowheads="1"/>
          </p:cNvPicPr>
          <p:nvPr/>
        </p:nvPicPr>
        <p:blipFill>
          <a:blip r:embed="rId2"/>
          <a:srcRect/>
          <a:stretch>
            <a:fillRect/>
          </a:stretch>
        </p:blipFill>
        <p:spPr bwMode="auto">
          <a:xfrm>
            <a:off x="5000628" y="3000372"/>
            <a:ext cx="723900" cy="238125"/>
          </a:xfrm>
          <a:prstGeom prst="rect">
            <a:avLst/>
          </a:prstGeom>
          <a:noFill/>
          <a:ln w="9525">
            <a:noFill/>
            <a:miter lim="800000"/>
            <a:headEnd/>
            <a:tailEnd/>
          </a:ln>
          <a:effectLst/>
        </p:spPr>
      </p:pic>
      <p:sp>
        <p:nvSpPr>
          <p:cNvPr id="9" name="内容占位符 8"/>
          <p:cNvSpPr>
            <a:spLocks noGrp="1"/>
          </p:cNvSpPr>
          <p:nvPr>
            <p:ph idx="1"/>
          </p:nvPr>
        </p:nvSpPr>
        <p:spPr/>
        <p:txBody>
          <a:bodyPr/>
          <a:lstStyle/>
          <a:p>
            <a:endParaRPr lang="zh-CN" altLang="en-US"/>
          </a:p>
        </p:txBody>
      </p:sp>
      <p:pic>
        <p:nvPicPr>
          <p:cNvPr id="9219" name="Picture 3"/>
          <p:cNvPicPr>
            <a:picLocks noChangeAspect="1" noChangeArrowheads="1"/>
          </p:cNvPicPr>
          <p:nvPr/>
        </p:nvPicPr>
        <p:blipFill>
          <a:blip r:embed="rId3"/>
          <a:srcRect/>
          <a:stretch>
            <a:fillRect/>
          </a:stretch>
        </p:blipFill>
        <p:spPr bwMode="auto">
          <a:xfrm>
            <a:off x="0" y="1428736"/>
            <a:ext cx="9144000" cy="5429264"/>
          </a:xfrm>
          <a:prstGeom prst="rect">
            <a:avLst/>
          </a:prstGeom>
          <a:noFill/>
          <a:ln w="9525">
            <a:noFill/>
            <a:miter lim="800000"/>
            <a:headEnd/>
            <a:tailEnd/>
          </a:ln>
          <a:effectLst/>
        </p:spPr>
      </p:pic>
      <p:sp>
        <p:nvSpPr>
          <p:cNvPr id="11" name="矩形 10"/>
          <p:cNvSpPr/>
          <p:nvPr/>
        </p:nvSpPr>
        <p:spPr bwMode="auto">
          <a:xfrm>
            <a:off x="1643042" y="3571876"/>
            <a:ext cx="1571604" cy="214314"/>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2" name="矩形标注 11"/>
          <p:cNvSpPr/>
          <p:nvPr/>
        </p:nvSpPr>
        <p:spPr bwMode="auto">
          <a:xfrm>
            <a:off x="3000364" y="4714884"/>
            <a:ext cx="2286016" cy="428628"/>
          </a:xfrm>
          <a:prstGeom prst="wedgeRectCallout">
            <a:avLst>
              <a:gd name="adj1" fmla="val -58622"/>
              <a:gd name="adj2" fmla="val -253585"/>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建立趋势分析模型</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1266" name="Picture 2"/>
          <p:cNvPicPr>
            <a:picLocks noChangeAspect="1" noChangeArrowheads="1"/>
          </p:cNvPicPr>
          <p:nvPr/>
        </p:nvPicPr>
        <p:blipFill>
          <a:blip r:embed="rId2"/>
          <a:srcRect/>
          <a:stretch>
            <a:fillRect/>
          </a:stretch>
        </p:blipFill>
        <p:spPr bwMode="auto">
          <a:xfrm>
            <a:off x="0" y="828675"/>
            <a:ext cx="9144000" cy="6029325"/>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a:srcRect/>
          <a:stretch>
            <a:fillRect/>
          </a:stretch>
        </p:blipFill>
        <p:spPr bwMode="auto">
          <a:xfrm>
            <a:off x="3357554" y="5072074"/>
            <a:ext cx="5500694" cy="1523054"/>
          </a:xfrm>
          <a:prstGeom prst="rect">
            <a:avLst/>
          </a:prstGeom>
          <a:noFill/>
          <a:ln w="9525">
            <a:noFill/>
            <a:miter lim="800000"/>
            <a:headEnd/>
            <a:tailEnd/>
          </a:ln>
          <a:effectLst/>
        </p:spPr>
      </p:pic>
      <p:grpSp>
        <p:nvGrpSpPr>
          <p:cNvPr id="6" name="组合 5"/>
          <p:cNvGrpSpPr/>
          <p:nvPr/>
        </p:nvGrpSpPr>
        <p:grpSpPr>
          <a:xfrm>
            <a:off x="285720" y="3929066"/>
            <a:ext cx="3000396" cy="2000264"/>
            <a:chOff x="6357950" y="2786058"/>
            <a:chExt cx="3000396" cy="2000264"/>
          </a:xfrm>
        </p:grpSpPr>
        <p:sp>
          <p:nvSpPr>
            <p:cNvPr id="7" name="矩形 6"/>
            <p:cNvSpPr/>
            <p:nvPr/>
          </p:nvSpPr>
          <p:spPr bwMode="auto">
            <a:xfrm>
              <a:off x="7572396" y="4357694"/>
              <a:ext cx="1785950" cy="428628"/>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8" name="矩形标注 7"/>
            <p:cNvSpPr/>
            <p:nvPr/>
          </p:nvSpPr>
          <p:spPr bwMode="auto">
            <a:xfrm>
              <a:off x="6357950" y="2786058"/>
              <a:ext cx="2286016" cy="928694"/>
            </a:xfrm>
            <a:prstGeom prst="wedgeRectCallout">
              <a:avLst>
                <a:gd name="adj1" fmla="val 47829"/>
                <a:gd name="adj2" fmla="val 112749"/>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利用</a:t>
              </a:r>
              <a:r>
                <a:rPr kumimoji="0" lang="en-US" altLang="zh-CN" sz="1800" b="1" i="0" u="none" strike="noStrike" cap="none" normalizeH="0" baseline="0" dirty="0" smtClean="0">
                  <a:ln>
                    <a:noFill/>
                  </a:ln>
                  <a:solidFill>
                    <a:srgbClr val="0066FF"/>
                  </a:solidFill>
                  <a:effectLst/>
                  <a:latin typeface="Arial" pitchFamily="34" charset="0"/>
                </a:rPr>
                <a:t>03-12</a:t>
              </a:r>
              <a:r>
                <a:rPr kumimoji="0" lang="zh-CN" altLang="en-US" sz="1800" b="1" i="0" u="none" strike="noStrike" cap="none" normalizeH="0" baseline="0" dirty="0" smtClean="0">
                  <a:ln>
                    <a:noFill/>
                  </a:ln>
                  <a:solidFill>
                    <a:srgbClr val="0066FF"/>
                  </a:solidFill>
                  <a:effectLst/>
                  <a:latin typeface="Arial" pitchFamily="34" charset="0"/>
                </a:rPr>
                <a:t>年</a:t>
              </a:r>
              <a:r>
                <a:rPr kumimoji="0" lang="en-US" altLang="zh-CN" sz="1800" b="1" i="0" u="none" strike="noStrike" cap="none" normalizeH="0" baseline="0" dirty="0" smtClean="0">
                  <a:ln>
                    <a:noFill/>
                  </a:ln>
                  <a:solidFill>
                    <a:srgbClr val="0066FF"/>
                  </a:solidFill>
                  <a:effectLst/>
                  <a:latin typeface="Arial" pitchFamily="34" charset="0"/>
                </a:rPr>
                <a:t>10</a:t>
              </a:r>
              <a:r>
                <a:rPr kumimoji="0" lang="zh-CN" altLang="en-US" sz="1800" b="1" i="0" u="none" strike="noStrike" cap="none" normalizeH="0" baseline="0" dirty="0" smtClean="0">
                  <a:ln>
                    <a:noFill/>
                  </a:ln>
                  <a:solidFill>
                    <a:srgbClr val="0066FF"/>
                  </a:solidFill>
                  <a:effectLst/>
                  <a:latin typeface="Arial" pitchFamily="34" charset="0"/>
                </a:rPr>
                <a:t>年数据计算</a:t>
              </a:r>
              <a:r>
                <a:rPr kumimoji="0" lang="en-US" altLang="zh-CN" sz="1800" b="1" i="0" u="none" strike="noStrike" cap="none" normalizeH="0" baseline="0" dirty="0" smtClean="0">
                  <a:ln>
                    <a:noFill/>
                  </a:ln>
                  <a:solidFill>
                    <a:srgbClr val="0066FF"/>
                  </a:solidFill>
                  <a:effectLst/>
                  <a:latin typeface="Arial" pitchFamily="34" charset="0"/>
                </a:rPr>
                <a:t>2013</a:t>
              </a:r>
              <a:r>
                <a:rPr kumimoji="0" lang="zh-CN" altLang="en-US" sz="1800" b="1" i="0" u="none" strike="noStrike" cap="none" normalizeH="0" baseline="0" dirty="0" smtClean="0">
                  <a:ln>
                    <a:noFill/>
                  </a:ln>
                  <a:solidFill>
                    <a:srgbClr val="0066FF"/>
                  </a:solidFill>
                  <a:effectLst/>
                  <a:latin typeface="Arial" pitchFamily="34" charset="0"/>
                </a:rPr>
                <a:t>年</a:t>
              </a:r>
              <a:r>
                <a:rPr kumimoji="0" lang="en-US" altLang="zh-CN" sz="1800" b="1" i="0" u="none" strike="noStrike" cap="none" normalizeH="0" baseline="0" dirty="0" smtClean="0">
                  <a:ln>
                    <a:noFill/>
                  </a:ln>
                  <a:solidFill>
                    <a:srgbClr val="0066FF"/>
                  </a:solidFill>
                  <a:effectLst/>
                  <a:latin typeface="Arial" pitchFamily="34" charset="0"/>
                </a:rPr>
                <a:t>3</a:t>
              </a:r>
              <a:r>
                <a:rPr kumimoji="0" lang="zh-CN" altLang="en-US" sz="1800" b="1" i="0" u="none" strike="noStrike" cap="none" normalizeH="0" baseline="0" dirty="0" smtClean="0">
                  <a:ln>
                    <a:noFill/>
                  </a:ln>
                  <a:solidFill>
                    <a:srgbClr val="0066FF"/>
                  </a:solidFill>
                  <a:effectLst/>
                  <a:latin typeface="Arial" pitchFamily="34" charset="0"/>
                </a:rPr>
                <a:t>种专利申请量的预测值</a:t>
              </a:r>
            </a:p>
          </p:txBody>
        </p:sp>
      </p:grpSp>
      <p:grpSp>
        <p:nvGrpSpPr>
          <p:cNvPr id="10" name="组合 9"/>
          <p:cNvGrpSpPr/>
          <p:nvPr/>
        </p:nvGrpSpPr>
        <p:grpSpPr>
          <a:xfrm>
            <a:off x="5857884" y="2857496"/>
            <a:ext cx="3071834" cy="1785950"/>
            <a:chOff x="6357950" y="2786058"/>
            <a:chExt cx="3071834" cy="1785950"/>
          </a:xfrm>
        </p:grpSpPr>
        <p:sp>
          <p:nvSpPr>
            <p:cNvPr id="11" name="矩形 10"/>
            <p:cNvSpPr/>
            <p:nvPr/>
          </p:nvSpPr>
          <p:spPr bwMode="auto">
            <a:xfrm>
              <a:off x="8786842" y="4286256"/>
              <a:ext cx="642942" cy="285752"/>
            </a:xfrm>
            <a:prstGeom prst="rect">
              <a:avLst/>
            </a:prstGeom>
            <a:noFill/>
            <a:ln w="38100">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ndParaRPr>
            </a:p>
          </p:txBody>
        </p:sp>
        <p:sp>
          <p:nvSpPr>
            <p:cNvPr id="12" name="矩形标注 11"/>
            <p:cNvSpPr/>
            <p:nvPr/>
          </p:nvSpPr>
          <p:spPr bwMode="auto">
            <a:xfrm>
              <a:off x="6357950" y="2786058"/>
              <a:ext cx="2286016" cy="928694"/>
            </a:xfrm>
            <a:prstGeom prst="wedgeRectCallout">
              <a:avLst>
                <a:gd name="adj1" fmla="val 47829"/>
                <a:gd name="adj2" fmla="val 112749"/>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官方发布的初步核算数据为</a:t>
              </a:r>
              <a:r>
                <a:rPr kumimoji="0" lang="en-US" altLang="zh-CN" sz="1800" b="1" i="0" u="none" strike="noStrike" cap="none" normalizeH="0" baseline="0" dirty="0" smtClean="0">
                  <a:ln>
                    <a:noFill/>
                  </a:ln>
                  <a:solidFill>
                    <a:srgbClr val="0066FF"/>
                  </a:solidFill>
                  <a:effectLst/>
                  <a:latin typeface="Arial" pitchFamily="34" charset="0"/>
                </a:rPr>
                <a:t>2</a:t>
              </a:r>
              <a:r>
                <a:rPr lang="en-US" altLang="zh-CN" b="1" dirty="0" smtClean="0">
                  <a:solidFill>
                    <a:srgbClr val="0066FF"/>
                  </a:solidFill>
                </a:rPr>
                <a:t>,</a:t>
              </a:r>
              <a:r>
                <a:rPr kumimoji="0" lang="en-US" altLang="zh-CN" sz="1800" b="1" i="0" u="none" strike="noStrike" cap="none" normalizeH="0" baseline="0" dirty="0" smtClean="0">
                  <a:ln>
                    <a:noFill/>
                  </a:ln>
                  <a:solidFill>
                    <a:srgbClr val="0066FF"/>
                  </a:solidFill>
                  <a:effectLst/>
                  <a:latin typeface="Arial" pitchFamily="34" charset="0"/>
                </a:rPr>
                <a:t>377,521</a:t>
              </a:r>
              <a:r>
                <a:rPr kumimoji="0" lang="zh-CN" altLang="en-US" sz="1800" b="1" i="0" u="none" strike="noStrike" cap="none" normalizeH="0" baseline="0" dirty="0" smtClean="0">
                  <a:ln>
                    <a:noFill/>
                  </a:ln>
                  <a:solidFill>
                    <a:srgbClr val="0066FF"/>
                  </a:solidFill>
                  <a:effectLst/>
                  <a:latin typeface="Arial" pitchFamily="34" charset="0"/>
                </a:rPr>
                <a:t>项。预测误差为</a:t>
              </a:r>
              <a:r>
                <a:rPr kumimoji="0" lang="en-US" altLang="zh-CN" sz="1800" b="1" i="0" u="none" strike="noStrike" cap="none" normalizeH="0" baseline="0" dirty="0" smtClean="0">
                  <a:ln>
                    <a:noFill/>
                  </a:ln>
                  <a:solidFill>
                    <a:srgbClr val="0066FF"/>
                  </a:solidFill>
                  <a:effectLst/>
                  <a:latin typeface="Arial" pitchFamily="34" charset="0"/>
                </a:rPr>
                <a:t>0.035</a:t>
              </a:r>
              <a:r>
                <a:rPr kumimoji="0" lang="zh-CN" altLang="en-US" sz="1800" b="1" i="0" u="none" strike="noStrike" cap="none" normalizeH="0" baseline="0" dirty="0" smtClean="0">
                  <a:ln>
                    <a:noFill/>
                  </a:ln>
                  <a:solidFill>
                    <a:srgbClr val="0066FF"/>
                  </a:solidFill>
                  <a:effectLst/>
                  <a:latin typeface="Arial"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85794"/>
            <a:ext cx="8401050" cy="674687"/>
          </a:xfrm>
        </p:spPr>
        <p:txBody>
          <a:bodyPr/>
          <a:lstStyle/>
          <a:p>
            <a:r>
              <a:rPr lang="zh-CN" altLang="en-US" dirty="0" smtClean="0">
                <a:solidFill>
                  <a:schemeClr val="tx1"/>
                </a:solidFill>
                <a:latin typeface="Arial" pitchFamily="34" charset="0"/>
                <a:ea typeface="华文楷体" pitchFamily="2" charset="-122"/>
              </a:rPr>
              <a:t>其他数据库可提供的数据支持</a:t>
            </a:r>
            <a:endParaRPr lang="zh-CN" altLang="en-US" dirty="0">
              <a:solidFill>
                <a:schemeClr val="tx1"/>
              </a:solidFill>
            </a:endParaRPr>
          </a:p>
        </p:txBody>
      </p:sp>
      <p:sp>
        <p:nvSpPr>
          <p:cNvPr id="5" name="内容占位符 4"/>
          <p:cNvSpPr>
            <a:spLocks noGrp="1"/>
          </p:cNvSpPr>
          <p:nvPr>
            <p:ph idx="1"/>
          </p:nvPr>
        </p:nvSpPr>
        <p:spPr/>
        <p:txBody>
          <a:bodyPr/>
          <a:lstStyle/>
          <a:p>
            <a:endParaRPr lang="zh-CN" altLang="en-US"/>
          </a:p>
        </p:txBody>
      </p:sp>
      <p:pic>
        <p:nvPicPr>
          <p:cNvPr id="12291" name="Picture 3"/>
          <p:cNvPicPr>
            <a:picLocks noChangeAspect="1" noChangeArrowheads="1"/>
          </p:cNvPicPr>
          <p:nvPr/>
        </p:nvPicPr>
        <p:blipFill>
          <a:blip r:embed="rId2"/>
          <a:srcRect/>
          <a:stretch>
            <a:fillRect/>
          </a:stretch>
        </p:blipFill>
        <p:spPr bwMode="auto">
          <a:xfrm>
            <a:off x="0" y="1428736"/>
            <a:ext cx="9144000" cy="5429264"/>
          </a:xfrm>
          <a:prstGeom prst="rect">
            <a:avLst/>
          </a:prstGeom>
          <a:noFill/>
          <a:ln w="9525">
            <a:noFill/>
            <a:miter lim="800000"/>
            <a:headEnd/>
            <a:tailEnd/>
          </a:ln>
          <a:effectLst/>
        </p:spPr>
      </p:pic>
      <p:sp>
        <p:nvSpPr>
          <p:cNvPr id="7" name="矩形标注 6"/>
          <p:cNvSpPr/>
          <p:nvPr/>
        </p:nvSpPr>
        <p:spPr bwMode="auto">
          <a:xfrm>
            <a:off x="2285984" y="5500702"/>
            <a:ext cx="6357982" cy="714380"/>
          </a:xfrm>
          <a:prstGeom prst="wedgeRectCallout">
            <a:avLst>
              <a:gd name="adj1" fmla="val 15572"/>
              <a:gd name="adj2" fmla="val 49226"/>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66FF"/>
                </a:solidFill>
                <a:effectLst/>
                <a:latin typeface="Arial" pitchFamily="34" charset="0"/>
              </a:rPr>
              <a:t>利用三次产业贡献率与三次产业就业人数对我国产业结构的合理性进行分析判断。</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85794"/>
            <a:ext cx="8401050" cy="674687"/>
          </a:xfrm>
        </p:spPr>
        <p:txBody>
          <a:bodyPr/>
          <a:lstStyle/>
          <a:p>
            <a:r>
              <a:rPr lang="zh-CN" altLang="en-US" dirty="0" smtClean="0">
                <a:solidFill>
                  <a:schemeClr val="tx1"/>
                </a:solidFill>
                <a:latin typeface="Arial" pitchFamily="34" charset="0"/>
                <a:ea typeface="华文楷体" pitchFamily="2" charset="-122"/>
              </a:rPr>
              <a:t>自定义图表分析</a:t>
            </a:r>
            <a:endParaRPr lang="zh-CN" altLang="en-US" dirty="0">
              <a:solidFill>
                <a:schemeClr val="tx1"/>
              </a:solidFill>
            </a:endParaRPr>
          </a:p>
        </p:txBody>
      </p:sp>
      <p:pic>
        <p:nvPicPr>
          <p:cNvPr id="13314" name="Picture 2"/>
          <p:cNvPicPr>
            <a:picLocks noGrp="1" noChangeAspect="1" noChangeArrowheads="1"/>
          </p:cNvPicPr>
          <p:nvPr>
            <p:ph idx="1"/>
          </p:nvPr>
        </p:nvPicPr>
        <p:blipFill>
          <a:blip r:embed="rId2"/>
          <a:srcRect/>
          <a:stretch>
            <a:fillRect/>
          </a:stretch>
        </p:blipFill>
        <p:spPr bwMode="auto">
          <a:xfrm>
            <a:off x="-1" y="1357298"/>
            <a:ext cx="9144001" cy="55007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chemeClr val="tx1"/>
                </a:solidFill>
                <a:latin typeface="Arial" pitchFamily="34" charset="0"/>
                <a:ea typeface="华文楷体" pitchFamily="2" charset="-122"/>
                <a:cs typeface="+mn-cs"/>
              </a:rPr>
              <a:t>提出建议</a:t>
            </a:r>
          </a:p>
        </p:txBody>
      </p:sp>
      <p:sp>
        <p:nvSpPr>
          <p:cNvPr id="3" name="内容占位符 2"/>
          <p:cNvSpPr>
            <a:spLocks noGrp="1"/>
          </p:cNvSpPr>
          <p:nvPr>
            <p:ph idx="1"/>
          </p:nvPr>
        </p:nvSpPr>
        <p:spPr>
          <a:xfrm>
            <a:off x="285720" y="2000240"/>
            <a:ext cx="8437562" cy="1857388"/>
          </a:xfrm>
        </p:spPr>
        <p:txBody>
          <a:bodyPr/>
          <a:lstStyle/>
          <a:p>
            <a:r>
              <a:rPr lang="zh-CN" altLang="en-US" sz="2800" b="1" dirty="0" smtClean="0">
                <a:solidFill>
                  <a:srgbClr val="0033CC"/>
                </a:solidFill>
                <a:latin typeface="Arial" pitchFamily="34" charset="0"/>
                <a:ea typeface="华文楷体" pitchFamily="2" charset="-122"/>
              </a:rPr>
              <a:t>加大对企业</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活动的支持与</a:t>
            </a:r>
            <a:r>
              <a:rPr lang="en-US" altLang="zh-CN" sz="2800" b="1" dirty="0" smtClean="0">
                <a:solidFill>
                  <a:srgbClr val="0033CC"/>
                </a:solidFill>
                <a:latin typeface="Arial" pitchFamily="34" charset="0"/>
                <a:ea typeface="华文楷体" pitchFamily="2" charset="-122"/>
              </a:rPr>
              <a:t>R&amp;D</a:t>
            </a:r>
            <a:r>
              <a:rPr lang="zh-CN" altLang="en-US" sz="2800" b="1" dirty="0" smtClean="0">
                <a:solidFill>
                  <a:srgbClr val="0033CC"/>
                </a:solidFill>
                <a:latin typeface="Arial" pitchFamily="34" charset="0"/>
                <a:ea typeface="华文楷体" pitchFamily="2" charset="-122"/>
              </a:rPr>
              <a:t>经费投入。</a:t>
            </a:r>
            <a:endParaRPr lang="en-US" altLang="zh-CN" sz="2800" b="1" dirty="0" smtClean="0">
              <a:solidFill>
                <a:srgbClr val="0033CC"/>
              </a:solidFill>
              <a:latin typeface="Arial" pitchFamily="34" charset="0"/>
              <a:ea typeface="华文楷体" pitchFamily="2" charset="-122"/>
            </a:endParaRPr>
          </a:p>
          <a:p>
            <a:endParaRPr lang="en-US" altLang="zh-CN" sz="2800" b="1" dirty="0" smtClean="0">
              <a:solidFill>
                <a:srgbClr val="0033CC"/>
              </a:solidFill>
              <a:latin typeface="Arial" pitchFamily="34" charset="0"/>
              <a:ea typeface="华文楷体" pitchFamily="2" charset="-122"/>
            </a:endParaRPr>
          </a:p>
          <a:p>
            <a:r>
              <a:rPr lang="zh-CN" altLang="en-US" sz="2800" b="1" dirty="0" smtClean="0">
                <a:solidFill>
                  <a:srgbClr val="0033CC"/>
                </a:solidFill>
                <a:latin typeface="Arial" pitchFamily="34" charset="0"/>
                <a:ea typeface="华文楷体" pitchFamily="2" charset="-122"/>
              </a:rPr>
              <a:t>加快科研机构企业化转制。</a:t>
            </a:r>
            <a:endParaRPr lang="en-US" altLang="zh-CN" sz="2800" b="1" dirty="0" smtClean="0">
              <a:solidFill>
                <a:srgbClr val="0033CC"/>
              </a:solidFill>
              <a:latin typeface="Arial" pitchFamily="34" charset="0"/>
              <a:ea typeface="华文楷体" pitchFamily="2" charset="-122"/>
            </a:endParaRPr>
          </a:p>
          <a:p>
            <a:endParaRPr lang="en-US" altLang="zh-CN" sz="2800" b="1" dirty="0" smtClean="0">
              <a:solidFill>
                <a:srgbClr val="0033CC"/>
              </a:solidFill>
              <a:latin typeface="Arial" pitchFamily="34" charset="0"/>
              <a:ea typeface="华文楷体" pitchFamily="2" charset="-122"/>
            </a:endParaRPr>
          </a:p>
          <a:p>
            <a:r>
              <a:rPr lang="zh-CN" altLang="en-US" sz="2800" b="1" dirty="0" smtClean="0">
                <a:solidFill>
                  <a:srgbClr val="0033CC"/>
                </a:solidFill>
                <a:latin typeface="Arial" pitchFamily="34" charset="0"/>
                <a:ea typeface="华文楷体" pitchFamily="2" charset="-122"/>
              </a:rPr>
              <a:t>促进三大执行机构的联合，提升科技成果转化率。</a:t>
            </a:r>
            <a:endParaRPr lang="en-US" altLang="zh-CN" sz="2800" b="1" dirty="0" smtClean="0">
              <a:solidFill>
                <a:srgbClr val="0033CC"/>
              </a:solidFill>
              <a:latin typeface="Arial" pitchFamily="34" charset="0"/>
              <a:ea typeface="华文楷体" pitchFamily="2" charset="-122"/>
            </a:endParaRPr>
          </a:p>
          <a:p>
            <a:endParaRPr lang="en-US" altLang="zh-CN" sz="2800" b="1" dirty="0" smtClean="0">
              <a:solidFill>
                <a:srgbClr val="0033CC"/>
              </a:solidFill>
              <a:latin typeface="Arial" pitchFamily="34" charset="0"/>
              <a:ea typeface="华文楷体" pitchFamily="2" charset="-122"/>
            </a:endParaRPr>
          </a:p>
          <a:p>
            <a:r>
              <a:rPr lang="zh-CN" altLang="en-US" sz="2800" b="1" dirty="0" smtClean="0">
                <a:solidFill>
                  <a:srgbClr val="0033CC"/>
                </a:solidFill>
                <a:latin typeface="Arial" pitchFamily="34" charset="0"/>
                <a:ea typeface="华文楷体" pitchFamily="2" charset="-122"/>
              </a:rPr>
              <a:t>利用自主科技创新调整产业结构，促进经济发展。</a:t>
            </a:r>
            <a:endParaRPr lang="en-US" altLang="zh-CN" sz="2800" b="1" dirty="0" smtClean="0">
              <a:solidFill>
                <a:srgbClr val="0033CC"/>
              </a:solidFill>
              <a:latin typeface="Arial" pitchFamily="34" charset="0"/>
              <a:ea typeface="华文楷体"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785794"/>
            <a:ext cx="8401050" cy="674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3200" b="1" dirty="0" smtClean="0">
                <a:latin typeface="+mj-lt"/>
                <a:ea typeface="华文楷体" pitchFamily="2" charset="-122"/>
                <a:cs typeface="+mj-cs"/>
              </a:rPr>
              <a:t>不断创新，研发</a:t>
            </a:r>
            <a:r>
              <a:rPr lang="en-US" altLang="zh-CN" sz="3200" b="1" dirty="0" smtClean="0">
                <a:latin typeface="Times New Roman" pitchFamily="18" charset="0"/>
                <a:ea typeface="华文楷体" pitchFamily="2" charset="-122"/>
                <a:cs typeface="Times New Roman" pitchFamily="18" charset="0"/>
              </a:rPr>
              <a:t>DFinder(Data-Finder)</a:t>
            </a:r>
            <a:endParaRPr lang="zh-CN" altLang="en-US" sz="3200" b="1" dirty="0">
              <a:latin typeface="Times New Roman" pitchFamily="18" charset="0"/>
              <a:ea typeface="华文楷体" pitchFamily="2" charset="-122"/>
              <a:cs typeface="Times New Roman" pitchFamily="18" charset="0"/>
            </a:endParaRPr>
          </a:p>
        </p:txBody>
      </p:sp>
      <p:pic>
        <p:nvPicPr>
          <p:cNvPr id="1028" name="Picture 4"/>
          <p:cNvPicPr>
            <a:picLocks noChangeAspect="1" noChangeArrowheads="1"/>
          </p:cNvPicPr>
          <p:nvPr/>
        </p:nvPicPr>
        <p:blipFill>
          <a:blip r:embed="rId2"/>
          <a:srcRect/>
          <a:stretch>
            <a:fillRect/>
          </a:stretch>
        </p:blipFill>
        <p:spPr bwMode="auto">
          <a:xfrm>
            <a:off x="0" y="1357298"/>
            <a:ext cx="9144000" cy="5500702"/>
          </a:xfrm>
          <a:prstGeom prst="rect">
            <a:avLst/>
          </a:prstGeom>
          <a:noFill/>
          <a:ln w="9525">
            <a:noFill/>
            <a:miter lim="800000"/>
            <a:headEnd/>
            <a:tailEnd/>
          </a:ln>
          <a:effectLst/>
        </p:spPr>
      </p:pic>
      <p:sp>
        <p:nvSpPr>
          <p:cNvPr id="4" name="矩形标注 3">
            <a:hlinkClick r:id="rId3" action="ppaction://hlinkfile"/>
          </p:cNvPr>
          <p:cNvSpPr/>
          <p:nvPr/>
        </p:nvSpPr>
        <p:spPr bwMode="auto">
          <a:xfrm>
            <a:off x="0" y="4929198"/>
            <a:ext cx="9144000" cy="1071570"/>
          </a:xfrm>
          <a:prstGeom prst="wedgeRectCallout">
            <a:avLst>
              <a:gd name="adj1" fmla="val 15572"/>
              <a:gd name="adj2" fmla="val 49226"/>
            </a:avLst>
          </a:prstGeom>
          <a:solidFill>
            <a:srgbClr val="FFFF99"/>
          </a:solidFill>
          <a:ln w="28575" cap="flat" cmpd="sng" algn="ctr">
            <a:solidFill>
              <a:srgbClr val="FFFF99"/>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smtClean="0">
                <a:ln>
                  <a:noFill/>
                </a:ln>
                <a:solidFill>
                  <a:srgbClr val="0066FF"/>
                </a:solidFill>
                <a:effectLst/>
                <a:latin typeface="Times New Roman" pitchFamily="18" charset="0"/>
                <a:cs typeface="Times New Roman" pitchFamily="18" charset="0"/>
              </a:rPr>
              <a:t>DFinder</a:t>
            </a:r>
            <a:r>
              <a:rPr kumimoji="0" lang="zh-CN" altLang="en-US" sz="1700" b="1" i="0" u="none" strike="noStrike" cap="none" normalizeH="0" baseline="0" dirty="0" smtClean="0">
                <a:ln>
                  <a:noFill/>
                </a:ln>
                <a:solidFill>
                  <a:srgbClr val="0066FF"/>
                </a:solidFill>
                <a:effectLst/>
                <a:latin typeface="Arial" pitchFamily="34" charset="0"/>
              </a:rPr>
              <a:t>是以数值型数据资源为核心的数据发现系统。</a:t>
            </a:r>
            <a:endParaRPr kumimoji="0" lang="en-US" altLang="zh-CN" sz="1700" b="1" i="0" u="none" strike="noStrike" cap="none" normalizeH="0" baseline="0" dirty="0" smtClean="0">
              <a:ln>
                <a:noFill/>
              </a:ln>
              <a:solidFill>
                <a:srgbClr val="0066FF"/>
              </a:solidFill>
              <a:effectLst/>
              <a:latin typeface="Arial" pitchFamily="34" charset="0"/>
            </a:endParaRPr>
          </a:p>
          <a:p>
            <a:pPr marL="342900" lvl="0" indent="-342900" algn="ctr" eaLnBrk="0" hangingPunct="0">
              <a:spcBef>
                <a:spcPct val="20000"/>
              </a:spcBef>
              <a:defRPr/>
            </a:pPr>
            <a:r>
              <a:rPr lang="en-US" altLang="zh-CN" sz="1700" b="1" dirty="0" smtClean="0">
                <a:solidFill>
                  <a:srgbClr val="0066FF"/>
                </a:solidFill>
                <a:latin typeface="Times New Roman" pitchFamily="18" charset="0"/>
                <a:cs typeface="Times New Roman" pitchFamily="18" charset="0"/>
              </a:rPr>
              <a:t>EPS</a:t>
            </a:r>
            <a:r>
              <a:rPr lang="zh-CN" altLang="en-US" sz="1700" b="1" dirty="0" smtClean="0">
                <a:solidFill>
                  <a:srgbClr val="0066FF"/>
                </a:solidFill>
              </a:rPr>
              <a:t>是关系型数据库与数据分析平台的完美融合（解决数据从哪来、如何用的问题）。</a:t>
            </a:r>
            <a:endParaRPr lang="en-US" altLang="zh-CN" sz="1700" b="1" dirty="0" smtClean="0">
              <a:solidFill>
                <a:srgbClr val="0066FF"/>
              </a:solidFill>
            </a:endParaRPr>
          </a:p>
          <a:p>
            <a:pPr marL="342900" lvl="0" indent="-342900" algn="ctr" eaLnBrk="0" hangingPunct="0">
              <a:spcBef>
                <a:spcPct val="20000"/>
              </a:spcBef>
              <a:defRPr/>
            </a:pPr>
            <a:r>
              <a:rPr lang="en-US" altLang="zh-CN" sz="1700" b="1" dirty="0" smtClean="0">
                <a:solidFill>
                  <a:srgbClr val="0066FF"/>
                </a:solidFill>
                <a:latin typeface="Times New Roman" pitchFamily="18" charset="0"/>
                <a:cs typeface="Times New Roman" pitchFamily="18" charset="0"/>
              </a:rPr>
              <a:t>DFinder</a:t>
            </a:r>
            <a:r>
              <a:rPr lang="zh-CN" altLang="en-US" sz="1700" b="1" dirty="0" smtClean="0">
                <a:solidFill>
                  <a:srgbClr val="0066FF"/>
                </a:solidFill>
              </a:rPr>
              <a:t>是搜索引擎与分析功能区的完美对接（解决数据从哪来、如何用、及到哪去的问题）</a:t>
            </a:r>
            <a:endParaRPr lang="en-US" altLang="zh-CN" sz="1700" b="1" dirty="0" smtClean="0">
              <a:solidFill>
                <a:srgbClr val="0066FF"/>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rgbClr val="0066FF"/>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
          <p:cNvSpPr>
            <a:spLocks noChangeArrowheads="1"/>
          </p:cNvSpPr>
          <p:nvPr/>
        </p:nvSpPr>
        <p:spPr bwMode="auto">
          <a:xfrm>
            <a:off x="0" y="0"/>
            <a:ext cx="9144000" cy="6858000"/>
          </a:xfrm>
          <a:prstGeom prst="rect">
            <a:avLst/>
          </a:prstGeom>
          <a:solidFill>
            <a:srgbClr val="FFFFFF"/>
          </a:solidFill>
          <a:ln w="9525">
            <a:noFill/>
            <a:miter lim="800000"/>
            <a:headEnd/>
            <a:tailEnd/>
          </a:ln>
        </p:spPr>
        <p:txBody>
          <a:bodyPr/>
          <a:lstStyle/>
          <a:p>
            <a:pPr algn="r" eaLnBrk="1" hangingPunct="1"/>
            <a:endParaRPr lang="zh-CN" altLang="en-US">
              <a:ea typeface="宋体" charset="-122"/>
            </a:endParaRPr>
          </a:p>
        </p:txBody>
      </p:sp>
      <p:pic>
        <p:nvPicPr>
          <p:cNvPr id="31747" name="图片 1"/>
          <p:cNvPicPr>
            <a:picLocks noChangeAspect="1"/>
          </p:cNvPicPr>
          <p:nvPr/>
        </p:nvPicPr>
        <p:blipFill>
          <a:blip r:embed="rId2"/>
          <a:srcRect l="21968" r="9918" b="9534"/>
          <a:stretch>
            <a:fillRect/>
          </a:stretch>
        </p:blipFill>
        <p:spPr bwMode="auto">
          <a:xfrm>
            <a:off x="0" y="0"/>
            <a:ext cx="7034230" cy="6759723"/>
          </a:xfrm>
          <a:prstGeom prst="rect">
            <a:avLst/>
          </a:prstGeom>
          <a:noFill/>
          <a:ln w="9525">
            <a:noFill/>
            <a:miter lim="800000"/>
            <a:headEnd/>
            <a:tailEnd/>
          </a:ln>
        </p:spPr>
      </p:pic>
      <p:sp>
        <p:nvSpPr>
          <p:cNvPr id="31748" name="标题 3"/>
          <p:cNvSpPr>
            <a:spLocks noGrp="1"/>
          </p:cNvSpPr>
          <p:nvPr>
            <p:ph type="title"/>
          </p:nvPr>
        </p:nvSpPr>
        <p:spPr>
          <a:xfrm>
            <a:off x="4394200" y="1014413"/>
            <a:ext cx="3683000" cy="1427162"/>
          </a:xfrm>
          <a:noFill/>
        </p:spPr>
        <p:txBody>
          <a:bodyPr/>
          <a:lstStyle/>
          <a:p>
            <a:pPr algn="ctr" eaLnBrk="1" hangingPunct="1"/>
            <a:r>
              <a:rPr lang="zh-CN" altLang="en-US" sz="5400" b="1" dirty="0" smtClean="0">
                <a:solidFill>
                  <a:srgbClr val="002060"/>
                </a:solidFill>
              </a:rPr>
              <a:t>谢谢</a:t>
            </a:r>
          </a:p>
        </p:txBody>
      </p:sp>
      <p:sp>
        <p:nvSpPr>
          <p:cNvPr id="5" name="标题 3"/>
          <p:cNvSpPr txBox="1">
            <a:spLocks/>
          </p:cNvSpPr>
          <p:nvPr/>
        </p:nvSpPr>
        <p:spPr bwMode="auto">
          <a:xfrm>
            <a:off x="4143375" y="2951163"/>
            <a:ext cx="5000625" cy="1427162"/>
          </a:xfrm>
          <a:prstGeom prst="rect">
            <a:avLst/>
          </a:prstGeom>
          <a:noFill/>
          <a:ln w="9525">
            <a:noFill/>
            <a:miter lim="800000"/>
            <a:headEnd/>
            <a:tailEnd/>
          </a:ln>
          <a:effectLst/>
        </p:spPr>
        <p:txBody>
          <a:bodyPr lIns="198000" anchor="ctr"/>
          <a:lstStyle/>
          <a:p>
            <a:pPr eaLnBrk="1" hangingPunct="1">
              <a:defRPr/>
            </a:pPr>
            <a:endParaRPr lang="en-US" altLang="zh-CN" sz="2000" dirty="0">
              <a:solidFill>
                <a:srgbClr val="002060"/>
              </a:solidFill>
              <a:latin typeface="微软雅黑" panose="020B0503020204020204" pitchFamily="34" charset="-122"/>
              <a:ea typeface="微软雅黑" panose="020B0503020204020204" pitchFamily="34" charset="-122"/>
              <a:cs typeface="+mj-cs"/>
            </a:endParaRPr>
          </a:p>
          <a:p>
            <a:pPr eaLnBrk="1" hangingPunct="1">
              <a:defRPr/>
            </a:pPr>
            <a:endParaRPr lang="en-US" altLang="zh-CN" sz="2000" dirty="0">
              <a:solidFill>
                <a:srgbClr val="002060"/>
              </a:solidFill>
              <a:latin typeface="微软雅黑" panose="020B0503020204020204" pitchFamily="34" charset="-122"/>
              <a:ea typeface="微软雅黑" panose="020B0503020204020204" pitchFamily="34" charset="-122"/>
              <a:cs typeface="+mj-cs"/>
            </a:endParaRPr>
          </a:p>
          <a:p>
            <a:pPr eaLnBrk="1" hangingPunct="1">
              <a:defRPr/>
            </a:pPr>
            <a:r>
              <a:rPr lang="zh-CN" altLang="en-US" sz="2000" dirty="0">
                <a:solidFill>
                  <a:srgbClr val="002060"/>
                </a:solidFill>
                <a:latin typeface="微软雅黑" panose="020B0503020204020204" pitchFamily="34" charset="-122"/>
                <a:ea typeface="微软雅黑" panose="020B0503020204020204" pitchFamily="34" charset="-122"/>
                <a:cs typeface="+mj-cs"/>
              </a:rPr>
              <a:t>齐小明</a:t>
            </a:r>
            <a:endParaRPr lang="en-US" altLang="zh-CN" sz="2000" dirty="0">
              <a:solidFill>
                <a:srgbClr val="002060"/>
              </a:solidFill>
              <a:latin typeface="微软雅黑" panose="020B0503020204020204" pitchFamily="34" charset="-122"/>
              <a:ea typeface="微软雅黑" panose="020B0503020204020204" pitchFamily="34" charset="-122"/>
              <a:cs typeface="+mj-cs"/>
            </a:endParaRPr>
          </a:p>
          <a:p>
            <a:pPr eaLnBrk="1" hangingPunct="1">
              <a:defRPr/>
            </a:pPr>
            <a:r>
              <a:rPr lang="en-US" altLang="zh-CN" sz="2000" dirty="0">
                <a:solidFill>
                  <a:srgbClr val="002060"/>
                </a:solidFill>
                <a:latin typeface="微软雅黑" panose="020B0503020204020204" pitchFamily="34" charset="-122"/>
                <a:ea typeface="微软雅黑" panose="020B0503020204020204" pitchFamily="34" charset="-122"/>
                <a:cs typeface="+mj-cs"/>
              </a:rPr>
              <a:t>Email</a:t>
            </a:r>
            <a:r>
              <a:rPr lang="zh-CN" altLang="en-US" sz="2000" dirty="0">
                <a:solidFill>
                  <a:srgbClr val="002060"/>
                </a:solidFill>
                <a:latin typeface="微软雅黑" panose="020B0503020204020204" pitchFamily="34" charset="-122"/>
                <a:ea typeface="微软雅黑" panose="020B0503020204020204" pitchFamily="34" charset="-122"/>
                <a:cs typeface="+mj-cs"/>
              </a:rPr>
              <a:t>：</a:t>
            </a:r>
            <a:r>
              <a:rPr lang="en-US" altLang="zh-CN" sz="2000" dirty="0">
                <a:solidFill>
                  <a:srgbClr val="002060"/>
                </a:solidFill>
                <a:latin typeface="微软雅黑" panose="020B0503020204020204" pitchFamily="34" charset="-122"/>
                <a:ea typeface="微软雅黑" panose="020B0503020204020204" pitchFamily="34" charset="-122"/>
                <a:cs typeface="+mj-cs"/>
              </a:rPr>
              <a:t>xiaoming.qi@epsnet.com.cn</a:t>
            </a:r>
            <a:r>
              <a:rPr lang="en-US" altLang="zh-CN" sz="2000" dirty="0">
                <a:solidFill>
                  <a:srgbClr val="002060"/>
                </a:solidFill>
                <a:latin typeface="微软雅黑" panose="020B0503020204020204" pitchFamily="34" charset="-122"/>
                <a:ea typeface="微软雅黑" panose="020B0503020204020204" pitchFamily="34" charset="-122"/>
              </a:rPr>
              <a:t>                  Tel</a:t>
            </a:r>
            <a:r>
              <a:rPr lang="zh-CN" altLang="en-US" sz="2000" dirty="0">
                <a:solidFill>
                  <a:srgbClr val="002060"/>
                </a:solidFill>
                <a:latin typeface="微软雅黑" panose="020B0503020204020204" pitchFamily="34" charset="-122"/>
                <a:ea typeface="微软雅黑" panose="020B0503020204020204" pitchFamily="34" charset="-122"/>
              </a:rPr>
              <a:t>：</a:t>
            </a:r>
            <a:r>
              <a:rPr lang="en-US" altLang="zh-CN" sz="2000" dirty="0">
                <a:solidFill>
                  <a:srgbClr val="002060"/>
                </a:solidFill>
                <a:latin typeface="微软雅黑" panose="020B0503020204020204" pitchFamily="34" charset="-122"/>
                <a:ea typeface="微软雅黑" panose="020B0503020204020204" pitchFamily="34" charset="-122"/>
              </a:rPr>
              <a:t>010-85786021-8010</a:t>
            </a:r>
            <a:r>
              <a:rPr lang="zh-CN" altLang="en-US" sz="2000" dirty="0">
                <a:solidFill>
                  <a:srgbClr val="002060"/>
                </a:solidFill>
                <a:latin typeface="微软雅黑" panose="020B0503020204020204" pitchFamily="34" charset="-122"/>
                <a:ea typeface="微软雅黑" panose="020B0503020204020204" pitchFamily="34" charset="-122"/>
                <a:cs typeface="+mj-cs"/>
              </a:rPr>
              <a:t>  </a:t>
            </a:r>
            <a:endParaRPr lang="en-US" altLang="zh-CN" sz="2000" dirty="0">
              <a:solidFill>
                <a:srgbClr val="2468C1"/>
              </a:solidFill>
              <a:latin typeface="微软雅黑" panose="020B0503020204020204" pitchFamily="34" charset="-122"/>
              <a:ea typeface="微软雅黑" panose="020B0503020204020204" pitchFamily="34" charset="-122"/>
              <a:cs typeface="+mj-cs"/>
            </a:endParaRPr>
          </a:p>
          <a:p>
            <a:pPr eaLnBrk="1" hangingPunct="1">
              <a:defRPr/>
            </a:pPr>
            <a:endParaRPr lang="en-US" altLang="zh-CN" sz="2000" dirty="0">
              <a:solidFill>
                <a:srgbClr val="2468C1"/>
              </a:solidFill>
              <a:latin typeface="微软雅黑" panose="020B0503020204020204" pitchFamily="34" charset="-122"/>
              <a:ea typeface="微软雅黑" panose="020B0503020204020204" pitchFamily="34" charset="-122"/>
              <a:cs typeface="+mj-cs"/>
            </a:endParaRPr>
          </a:p>
          <a:p>
            <a:pPr eaLnBrk="1" hangingPunct="1">
              <a:defRPr/>
            </a:pPr>
            <a:endParaRPr lang="zh-CN" altLang="en-US" sz="2400" dirty="0">
              <a:solidFill>
                <a:srgbClr val="2468C1"/>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微笑的面对风格_5">
  <a:themeElements>
    <a:clrScheme name="微笑的面对风格_5 1">
      <a:dk1>
        <a:srgbClr val="000000"/>
      </a:dk1>
      <a:lt1>
        <a:srgbClr val="CAD4CF"/>
      </a:lt1>
      <a:dk2>
        <a:srgbClr val="425462"/>
      </a:dk2>
      <a:lt2>
        <a:srgbClr val="768A7B"/>
      </a:lt2>
      <a:accent1>
        <a:srgbClr val="DE608D"/>
      </a:accent1>
      <a:accent2>
        <a:srgbClr val="35ADE3"/>
      </a:accent2>
      <a:accent3>
        <a:srgbClr val="E1E6E4"/>
      </a:accent3>
      <a:accent4>
        <a:srgbClr val="000000"/>
      </a:accent4>
      <a:accent5>
        <a:srgbClr val="ECB6C5"/>
      </a:accent5>
      <a:accent6>
        <a:srgbClr val="2F9CCE"/>
      </a:accent6>
      <a:hlink>
        <a:srgbClr val="F6AE44"/>
      </a:hlink>
      <a:folHlink>
        <a:srgbClr val="99CC00"/>
      </a:folHlink>
    </a:clrScheme>
    <a:fontScheme name="微笑的面对风格_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微笑的面对风格_5 1">
        <a:dk1>
          <a:srgbClr val="000000"/>
        </a:dk1>
        <a:lt1>
          <a:srgbClr val="CAD4CF"/>
        </a:lt1>
        <a:dk2>
          <a:srgbClr val="425462"/>
        </a:dk2>
        <a:lt2>
          <a:srgbClr val="768A7B"/>
        </a:lt2>
        <a:accent1>
          <a:srgbClr val="DE608D"/>
        </a:accent1>
        <a:accent2>
          <a:srgbClr val="35ADE3"/>
        </a:accent2>
        <a:accent3>
          <a:srgbClr val="E1E6E4"/>
        </a:accent3>
        <a:accent4>
          <a:srgbClr val="000000"/>
        </a:accent4>
        <a:accent5>
          <a:srgbClr val="ECB6C5"/>
        </a:accent5>
        <a:accent6>
          <a:srgbClr val="2F9CCE"/>
        </a:accent6>
        <a:hlink>
          <a:srgbClr val="F6AE44"/>
        </a:hlink>
        <a:folHlink>
          <a:srgbClr val="99CC00"/>
        </a:folHlink>
      </a:clrScheme>
      <a:clrMap bg1="lt1" tx1="dk1" bg2="lt2" tx2="dk2" accent1="accent1" accent2="accent2" accent3="accent3" accent4="accent4" accent5="accent5" accent6="accent6" hlink="hlink" folHlink="folHlink"/>
    </a:extraClrScheme>
    <a:extraClrScheme>
      <a:clrScheme name="微笑的面对风格_5 2">
        <a:dk1>
          <a:srgbClr val="000000"/>
        </a:dk1>
        <a:lt1>
          <a:srgbClr val="C1D0DD"/>
        </a:lt1>
        <a:dk2>
          <a:srgbClr val="335175"/>
        </a:dk2>
        <a:lt2>
          <a:srgbClr val="7C92B6"/>
        </a:lt2>
        <a:accent1>
          <a:srgbClr val="4B93D5"/>
        </a:accent1>
        <a:accent2>
          <a:srgbClr val="65B737"/>
        </a:accent2>
        <a:accent3>
          <a:srgbClr val="DDE4EB"/>
        </a:accent3>
        <a:accent4>
          <a:srgbClr val="000000"/>
        </a:accent4>
        <a:accent5>
          <a:srgbClr val="B1C8E7"/>
        </a:accent5>
        <a:accent6>
          <a:srgbClr val="5BA631"/>
        </a:accent6>
        <a:hlink>
          <a:srgbClr val="CF9F49"/>
        </a:hlink>
        <a:folHlink>
          <a:srgbClr val="C382D0"/>
        </a:folHlink>
      </a:clrScheme>
      <a:clrMap bg1="lt1" tx1="dk1" bg2="lt2" tx2="dk2" accent1="accent1" accent2="accent2" accent3="accent3" accent4="accent4" accent5="accent5" accent6="accent6" hlink="hlink" folHlink="folHlink"/>
    </a:extraClrScheme>
    <a:extraClrScheme>
      <a:clrScheme name="微笑的面对风格_5 3">
        <a:dk1>
          <a:srgbClr val="000000"/>
        </a:dk1>
        <a:lt1>
          <a:srgbClr val="DDD3C9"/>
        </a:lt1>
        <a:dk2>
          <a:srgbClr val="514639"/>
        </a:dk2>
        <a:lt2>
          <a:srgbClr val="A7938B"/>
        </a:lt2>
        <a:accent1>
          <a:srgbClr val="BF9733"/>
        </a:accent1>
        <a:accent2>
          <a:srgbClr val="7FB22C"/>
        </a:accent2>
        <a:accent3>
          <a:srgbClr val="EBE6E1"/>
        </a:accent3>
        <a:accent4>
          <a:srgbClr val="000000"/>
        </a:accent4>
        <a:accent5>
          <a:srgbClr val="DCC9AD"/>
        </a:accent5>
        <a:accent6>
          <a:srgbClr val="72A127"/>
        </a:accent6>
        <a:hlink>
          <a:srgbClr val="D56575"/>
        </a:hlink>
        <a:folHlink>
          <a:srgbClr val="4E8FC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微笑的面对风格</Template>
  <TotalTime>1692</TotalTime>
  <Pages>0</Pages>
  <Words>1007</Words>
  <Characters>0</Characters>
  <Application>Microsoft Office PowerPoint</Application>
  <DocSecurity>0</DocSecurity>
  <PresentationFormat>全屏显示(4:3)</PresentationFormat>
  <Lines>0</Lines>
  <Paragraphs>121</Paragraphs>
  <Slides>26</Slides>
  <Notes>2</Notes>
  <HiddenSlides>0</HiddenSlides>
  <MMClips>0</MMClips>
  <ScaleCrop>false</ScaleCrop>
  <HeadingPairs>
    <vt:vector size="4" baseType="variant">
      <vt:variant>
        <vt:lpstr>主题</vt:lpstr>
      </vt:variant>
      <vt:variant>
        <vt:i4>2</vt:i4>
      </vt:variant>
      <vt:variant>
        <vt:lpstr>幻灯片标题</vt:lpstr>
      </vt:variant>
      <vt:variant>
        <vt:i4>26</vt:i4>
      </vt:variant>
    </vt:vector>
  </HeadingPairs>
  <TitlesOfParts>
    <vt:vector size="28" baseType="lpstr">
      <vt:lpstr>默认设计模板</vt:lpstr>
      <vt:lpstr>微笑的面对风格_5</vt:lpstr>
      <vt:lpstr>PowerPoint 演示文稿</vt:lpstr>
      <vt:lpstr>提纲</vt:lpstr>
      <vt:lpstr>EPS(Economy Prediction System)</vt:lpstr>
      <vt:lpstr>PowerPoint 演示文稿</vt:lpstr>
      <vt:lpstr>三指标含义</vt:lpstr>
      <vt:lpstr>PowerPoint 演示文稿</vt:lpstr>
      <vt:lpstr>PowerPoint 演示文稿</vt:lpstr>
      <vt:lpstr>PowerPoint 演示文稿</vt:lpstr>
      <vt:lpstr>跨库检索所需指标</vt:lpstr>
      <vt:lpstr>PowerPoint 演示文稿</vt:lpstr>
      <vt:lpstr>PowerPoint 演示文稿</vt:lpstr>
      <vt:lpstr>PowerPoint 演示文稿</vt:lpstr>
      <vt:lpstr>PowerPoint 演示文稿</vt:lpstr>
      <vt:lpstr>初步分析结论：</vt:lpstr>
      <vt:lpstr>PowerPoint 演示文稿</vt:lpstr>
      <vt:lpstr>最终结论：</vt:lpstr>
      <vt:lpstr>EPS数据平台其他功能与其他数据库数据资源对这一现象的进一步印证与说明。</vt:lpstr>
      <vt:lpstr>合并计算与多样化图形展示</vt:lpstr>
      <vt:lpstr>表格转置与80/20分析</vt:lpstr>
      <vt:lpstr>3种专利申请量的预测分析</vt:lpstr>
      <vt:lpstr>PowerPoint 演示文稿</vt:lpstr>
      <vt:lpstr>其他数据库可提供的数据支持</vt:lpstr>
      <vt:lpstr>自定义图表分析</vt:lpstr>
      <vt:lpstr>提出建议</vt:lpstr>
      <vt:lpstr>PowerPoint 演示文稿</vt:lpstr>
      <vt:lpstr>谢谢</vt:lpstr>
    </vt:vector>
  </TitlesOfParts>
  <Company>浣犵殑娉ㄥ唽缁勭粐鍚?</Company>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ThemeGallery PowerTemplate</dc:title>
  <dc:creator>你的注册用户名</dc:creator>
  <cp:lastModifiedBy>czcz</cp:lastModifiedBy>
  <cp:revision>225</cp:revision>
  <dcterms:created xsi:type="dcterms:W3CDTF">2009-07-07T12:25:59Z</dcterms:created>
  <dcterms:modified xsi:type="dcterms:W3CDTF">2014-04-21T06:35:33Z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2052-8.1.0.3405</vt:lpwstr>
  </property>
</Properties>
</file>