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78"/>
  </p:notesMasterIdLst>
  <p:handoutMasterIdLst>
    <p:handoutMasterId r:id="rId79"/>
  </p:handoutMasterIdLst>
  <p:sldIdLst>
    <p:sldId id="492" r:id="rId3"/>
    <p:sldId id="1083" r:id="rId4"/>
    <p:sldId id="1084" r:id="rId5"/>
    <p:sldId id="1149" r:id="rId6"/>
    <p:sldId id="1150" r:id="rId7"/>
    <p:sldId id="1155" r:id="rId8"/>
    <p:sldId id="1153" r:id="rId9"/>
    <p:sldId id="511" r:id="rId10"/>
    <p:sldId id="1039" r:id="rId11"/>
    <p:sldId id="1040" r:id="rId12"/>
    <p:sldId id="1090" r:id="rId13"/>
    <p:sldId id="994" r:id="rId14"/>
    <p:sldId id="995" r:id="rId15"/>
    <p:sldId id="996" r:id="rId16"/>
    <p:sldId id="998" r:id="rId17"/>
    <p:sldId id="999" r:id="rId18"/>
    <p:sldId id="1000" r:id="rId19"/>
    <p:sldId id="1001" r:id="rId20"/>
    <p:sldId id="1080" r:id="rId21"/>
    <p:sldId id="1156" r:id="rId22"/>
    <p:sldId id="1157" r:id="rId23"/>
    <p:sldId id="1081" r:id="rId24"/>
    <p:sldId id="1123" r:id="rId25"/>
    <p:sldId id="1158" r:id="rId26"/>
    <p:sldId id="1012" r:id="rId27"/>
    <p:sldId id="1013" r:id="rId28"/>
    <p:sldId id="1018" r:id="rId29"/>
    <p:sldId id="1019" r:id="rId30"/>
    <p:sldId id="1024" r:id="rId31"/>
    <p:sldId id="1025" r:id="rId32"/>
    <p:sldId id="1026" r:id="rId33"/>
    <p:sldId id="1027" r:id="rId34"/>
    <p:sldId id="1161" r:id="rId35"/>
    <p:sldId id="1162" r:id="rId36"/>
    <p:sldId id="1091" r:id="rId37"/>
    <p:sldId id="1092" r:id="rId38"/>
    <p:sldId id="1093" r:id="rId39"/>
    <p:sldId id="1154" r:id="rId40"/>
    <p:sldId id="1152" r:id="rId41"/>
    <p:sldId id="1094" r:id="rId42"/>
    <p:sldId id="1095" r:id="rId43"/>
    <p:sldId id="1096" r:id="rId44"/>
    <p:sldId id="1097" r:id="rId45"/>
    <p:sldId id="1098" r:id="rId46"/>
    <p:sldId id="1099" r:id="rId47"/>
    <p:sldId id="1107" r:id="rId48"/>
    <p:sldId id="1109" r:id="rId49"/>
    <p:sldId id="1112" r:id="rId50"/>
    <p:sldId id="1113" r:id="rId51"/>
    <p:sldId id="1114" r:id="rId52"/>
    <p:sldId id="1115" r:id="rId53"/>
    <p:sldId id="1116" r:id="rId54"/>
    <p:sldId id="1117" r:id="rId55"/>
    <p:sldId id="1125" r:id="rId56"/>
    <p:sldId id="1163" r:id="rId57"/>
    <p:sldId id="1164" r:id="rId58"/>
    <p:sldId id="1127" r:id="rId59"/>
    <p:sldId id="1121" r:id="rId60"/>
    <p:sldId id="730" r:id="rId61"/>
    <p:sldId id="1128" r:id="rId62"/>
    <p:sldId id="1130" r:id="rId63"/>
    <p:sldId id="1131" r:id="rId64"/>
    <p:sldId id="1132" r:id="rId65"/>
    <p:sldId id="1133" r:id="rId66"/>
    <p:sldId id="1140" r:id="rId67"/>
    <p:sldId id="1142" r:id="rId68"/>
    <p:sldId id="1143" r:id="rId69"/>
    <p:sldId id="1144" r:id="rId70"/>
    <p:sldId id="1145" r:id="rId71"/>
    <p:sldId id="1146" r:id="rId72"/>
    <p:sldId id="1147" r:id="rId73"/>
    <p:sldId id="1165" r:id="rId74"/>
    <p:sldId id="1166" r:id="rId75"/>
    <p:sldId id="1160" r:id="rId76"/>
    <p:sldId id="1076" r:id="rId7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6666FF"/>
    <a:srgbClr val="0033CC"/>
    <a:srgbClr val="00FF00"/>
    <a:srgbClr val="FFFF99"/>
    <a:srgbClr val="CC0000"/>
    <a:srgbClr val="CCECFF"/>
    <a:srgbClr val="00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34" autoAdjust="0"/>
    <p:restoredTop sz="81239" autoAdjust="0"/>
  </p:normalViewPr>
  <p:slideViewPr>
    <p:cSldViewPr>
      <p:cViewPr>
        <p:scale>
          <a:sx n="60" d="100"/>
          <a:sy n="60" d="100"/>
        </p:scale>
        <p:origin x="-163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F58743E2-FFD8-427C-B5F4-D679F75EDA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1" tIns="49521" rIns="99041" bIns="49521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8F83C1A-8492-4718-968C-F92CD64E07E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E21F22-21A2-4337-8924-695439DE3B1C}" type="slidenum">
              <a:rPr lang="en-US" altLang="zh-CN" smtClean="0">
                <a:latin typeface="Arial" charset="0"/>
              </a:rPr>
              <a:pPr/>
              <a:t>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9938"/>
            <a:ext cx="5110162" cy="3833812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3825" cy="4605338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52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1145D-E718-4B83-B5B8-06A2886EDD47}" type="slidenum">
              <a:rPr lang="en-US" altLang="zh-CN" smtClean="0">
                <a:latin typeface="Arial" charset="0"/>
              </a:rPr>
              <a:pPr/>
              <a:t>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D25AAC-E0CC-4B9E-BCE4-1140C5AE271F}" type="slidenum">
              <a:rPr lang="en-US" altLang="zh-CN" smtClean="0">
                <a:latin typeface="Arial" charset="0"/>
              </a:rPr>
              <a:pPr/>
              <a:t>7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3337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60925"/>
            <a:ext cx="5676900" cy="4605338"/>
          </a:xfrm>
          <a:noFill/>
          <a:ln/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72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8AD8FA-A4CB-4E65-9192-5FB550F0AF92}" type="slidenum">
              <a:rPr lang="en-US" altLang="zh-CN" smtClean="0">
                <a:latin typeface="Arial" charset="0"/>
              </a:rPr>
              <a:pPr/>
              <a:t>20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983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43776-31C1-4667-9B43-7FDD573FD981}" type="slidenum">
              <a:rPr lang="en-US" altLang="zh-CN" smtClean="0">
                <a:latin typeface="Arial" charset="0"/>
              </a:rPr>
              <a:pPr/>
              <a:t>21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What are the opportunities to publish at IEEE? </a:t>
            </a:r>
          </a:p>
          <a:p>
            <a:r>
              <a:rPr lang="en-US" altLang="zh-CN" smtClean="0"/>
              <a:t>IEEE's 154 journals, transactions, magazines, and more than 1,200 conferences around the world allow authors to find the best forum for their work. </a:t>
            </a:r>
          </a:p>
          <a:p>
            <a:r>
              <a:rPr lang="en-US" altLang="zh-CN" smtClean="0"/>
              <a:t>This wealth of information allows researchers to find exactly what they need among the more than three million documents in IEEE </a:t>
            </a:r>
            <a:r>
              <a:rPr lang="en-US" altLang="zh-CN" i="1" smtClean="0"/>
              <a:t>Xplore</a:t>
            </a:r>
            <a:r>
              <a:rPr lang="en-US" altLang="zh-CN" smtClean="0"/>
              <a:t>.</a:t>
            </a:r>
          </a:p>
          <a:p>
            <a:r>
              <a:rPr lang="en-US" altLang="zh-CN" smtClean="0"/>
              <a:t>Authors can be "found" where their work belongs.</a:t>
            </a:r>
          </a:p>
          <a:p>
            <a:endParaRPr lang="en-US" altLang="zh-CN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4DFA4-4F39-471C-BAE6-05DB302BE9A4}" type="slidenum">
              <a:rPr lang="en-US" altLang="zh-CN" smtClean="0">
                <a:latin typeface="Arial" charset="0"/>
              </a:rPr>
              <a:pPr/>
              <a:t>36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03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6F6D3-E398-434B-B145-E64499E40BE1}" type="slidenum">
              <a:rPr lang="en-US" altLang="zh-CN" smtClean="0">
                <a:latin typeface="Arial" charset="0"/>
              </a:rPr>
              <a:pPr/>
              <a:t>38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79488"/>
            <a:fld id="{BFDC4659-EF3F-441E-9EDD-A246B0031167}" type="slidenum">
              <a:rPr lang="en-US" altLang="zh-CN" smtClean="0">
                <a:latin typeface="Arial" charset="0"/>
              </a:rPr>
              <a:pPr defTabSz="979488"/>
              <a:t>39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mtClean="0"/>
              <a:t>What are the opportunities to publish at IEEE? </a:t>
            </a:r>
          </a:p>
          <a:p>
            <a:r>
              <a:rPr lang="en-US" altLang="zh-CN" smtClean="0"/>
              <a:t>IEEE's 154 journals, transactions, magazines, and more than 1,200 conferences around the world allow authors to find the best forum for their work. </a:t>
            </a:r>
          </a:p>
          <a:p>
            <a:r>
              <a:rPr lang="en-US" altLang="zh-CN" smtClean="0"/>
              <a:t>This wealth of information allows researchers to find exactly what they need among the more than three million documents in IEEE </a:t>
            </a:r>
            <a:r>
              <a:rPr lang="en-US" altLang="zh-CN" i="1" smtClean="0"/>
              <a:t>Xplore</a:t>
            </a:r>
            <a:r>
              <a:rPr lang="en-US" altLang="zh-CN" smtClean="0"/>
              <a:t>.</a:t>
            </a:r>
          </a:p>
          <a:p>
            <a:r>
              <a:rPr lang="en-US" altLang="zh-CN" smtClean="0"/>
              <a:t>Authors can be "found" where their work belongs.</a:t>
            </a:r>
          </a:p>
          <a:p>
            <a:endParaRPr lang="en-US" altLang="zh-CN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376E1F-1B3E-436C-8609-7E766FB1C15B}" type="slidenum">
              <a:rPr lang="en-US" altLang="zh-CN" smtClean="0">
                <a:latin typeface="Arial" charset="0"/>
              </a:rPr>
              <a:pPr/>
              <a:t>52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34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A268C-23ED-4899-A022-87F9788FA90E}" type="slidenum">
              <a:rPr lang="en-US" altLang="zh-CN" smtClean="0">
                <a:latin typeface="Arial" charset="0"/>
              </a:rPr>
              <a:pPr/>
              <a:t>54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942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68E422-F4F3-494E-A222-3CE20814C687}" type="slidenum">
              <a:rPr lang="en-US" altLang="zh-CN" smtClean="0"/>
              <a:pPr/>
              <a:t>55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54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ED0E2-28D9-455F-A815-4B68071F6DE4}" type="slidenum">
              <a:rPr lang="en-US" altLang="zh-CN" smtClean="0">
                <a:latin typeface="Arial" charset="0"/>
              </a:rPr>
              <a:pPr/>
              <a:t>57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A45456-0593-448B-B121-7C3A81D85AB9}" type="slidenum">
              <a:rPr lang="en-US" altLang="zh-CN" smtClean="0">
                <a:latin typeface="Arial" charset="0"/>
              </a:rPr>
              <a:pPr/>
              <a:t>60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0163" cy="38338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3750"/>
          </a:xfrm>
          <a:noFill/>
          <a:ln/>
        </p:spPr>
        <p:txBody>
          <a:bodyPr/>
          <a:lstStyle/>
          <a:p>
            <a:r>
              <a:rPr lang="en-US" altLang="zh-CN" smtClean="0"/>
              <a:t>		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752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8D7893-155B-40E4-92F3-9C5E994887BA}" type="slidenum">
              <a:rPr lang="en-US" altLang="zh-CN" smtClean="0">
                <a:latin typeface="Arial" charset="0"/>
              </a:rPr>
              <a:pPr/>
              <a:t>61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85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EB959-EB10-427B-B917-BD9E3A12246B}" type="slidenum">
              <a:rPr lang="en-US" altLang="zh-CN" smtClean="0">
                <a:latin typeface="Arial" charset="0"/>
              </a:rPr>
              <a:pPr/>
              <a:t>62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4633F-521C-4AAF-90CF-48A9EDB85257}" type="slidenum">
              <a:rPr lang="en-US" altLang="zh-CN" smtClean="0">
                <a:latin typeface="Arial" charset="0"/>
              </a:rPr>
              <a:pPr/>
              <a:t>63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1105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62E3EE-4839-467C-9BD7-C623427581DA}" type="slidenum">
              <a:rPr lang="en-US" altLang="zh-CN" smtClean="0">
                <a:latin typeface="Arial" charset="0"/>
              </a:rPr>
              <a:pPr/>
              <a:t>64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16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AC2CC-10E7-4317-B004-2CEE7F647CA5}" type="slidenum">
              <a:rPr lang="en-US" altLang="zh-CN" smtClean="0">
                <a:latin typeface="Arial" charset="0"/>
              </a:rPr>
              <a:pPr/>
              <a:t>65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zh-CN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6493E-77CB-4168-B1ED-CA0A62D4102E}" type="slidenum">
              <a:rPr lang="en-US" altLang="zh-CN" smtClean="0">
                <a:latin typeface="Arial" charset="0"/>
              </a:rPr>
              <a:pPr/>
              <a:t>66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  <p:sp>
        <p:nvSpPr>
          <p:cNvPr id="113668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1057FBE-3D20-4187-B14D-5EEC1C9969C9}" type="datetime1">
              <a:rPr lang="en-US" altLang="zh-CN" smtClean="0">
                <a:latin typeface="Arial" charset="0"/>
              </a:rPr>
              <a:pPr/>
              <a:t>4/1/2014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1366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D1D43-32BB-4EED-B1BC-0EF944E8358E}" type="slidenum">
              <a:rPr lang="en-US" altLang="zh-CN" smtClean="0">
                <a:latin typeface="Arial" charset="0"/>
              </a:rPr>
              <a:pPr/>
              <a:t>67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920A8-9F9A-4D37-8E0C-AE485E00D84A}" type="slidenum">
              <a:rPr lang="en-US" altLang="zh-CN" smtClean="0">
                <a:latin typeface="Arial" charset="0"/>
              </a:rPr>
              <a:pPr/>
              <a:t>68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3337" cy="383540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571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F28A5A-3111-4190-B3BB-D8E963EC61A3}" type="slidenum">
              <a:rPr lang="en-US" altLang="zh-CN" smtClean="0">
                <a:latin typeface="Arial" charset="0"/>
              </a:rPr>
              <a:pPr/>
              <a:t>69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67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E17194-378F-4CCC-9446-B261404025F3}" type="slidenum">
              <a:rPr lang="en-US" altLang="zh-CN" smtClean="0">
                <a:latin typeface="Arial" charset="0"/>
              </a:rPr>
              <a:pPr/>
              <a:t>70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1177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EADF8-286C-4E4A-91C2-6052C99ACD23}" type="slidenum">
              <a:rPr lang="en-US" altLang="zh-CN" smtClean="0">
                <a:latin typeface="Arial" charset="0"/>
              </a:rPr>
              <a:pPr/>
              <a:t>71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3DA586-788A-4247-BC0D-C49075DE611D}" type="slidenum">
              <a:rPr lang="en-US" altLang="zh-CN" smtClean="0">
                <a:latin typeface="Arial" charset="0"/>
              </a:rPr>
              <a:pPr/>
              <a:t>75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1413"/>
            <a:ext cx="7772400" cy="1143000"/>
          </a:xfrm>
        </p:spPr>
        <p:txBody>
          <a:bodyPr/>
          <a:lstStyle>
            <a:lvl1pPr>
              <a:lnSpc>
                <a:spcPct val="90000"/>
              </a:lnSpc>
              <a:defRPr sz="4800" baseline="0">
                <a:solidFill>
                  <a:srgbClr val="C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276600"/>
            <a:ext cx="6400800" cy="1295400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2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altLang="en-US" sz="4000" b="1" baseline="0">
                <a:solidFill>
                  <a:srgbClr val="C00000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C4017-0ECE-4E12-BE6A-7B6A934713BC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1C2B6-3C1F-4D50-833E-EE4FCDBFF6F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99CAE-358A-40BA-A34D-CDDC30D75FE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9A64-9C2F-46BD-B2A2-FDAF262E60A2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47848-8E29-42B9-A992-711FBD75ADF2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680E3-B631-4620-A19F-8E1B9DF1C3AA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A605-C3E1-4A1F-9861-519CDC8A35D4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4B9C-133B-4C24-8CFA-56D191F6CC9A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4F198-EC40-419D-8CCA-ACD451E27648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36A4-A94D-49C8-B5B4-983EC9132EF8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69A78-8F3E-4539-AE3B-5C19632BF7EE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23F27-DEBC-4418-8C74-0809BD440DC5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4A057-25BB-46CD-92B2-5E07146ED12E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4C31B-93DE-4FBB-810E-E41A016AB136}" type="slidenum">
              <a:rPr lang="en-US" altLang="zh-CN"/>
              <a:pPr>
                <a:defRPr/>
              </a:pPr>
              <a:t>‹#›</a:t>
            </a:fld>
            <a:endParaRPr lang="en-US" altLang="zh-CN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6736-C687-4526-818D-5BE460FD458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A51B8-3B88-4E5A-892E-6F9259FE5B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4A9C6-D4EA-419A-AFEC-DFA8A4DCA54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8AC04-F1FC-466B-BFCE-FC2D38E755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449E1-6A8E-4044-BFA5-DBD407FB27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8174E-0AB6-4D4A-8D46-D35CA1F38A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0F9CF-0247-4990-A933-D739D28F2F9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A3D6E-E8EB-4930-8134-32FFF09E54B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5DBC4-44AD-4E1A-B2E3-B2472B8A8E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BB481-645E-40F4-BD17-46380C73D8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AD067-97A0-4B4A-9BEA-B9288275AC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0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0FBDF956-6642-4169-8E99-11220F4F5BE1}" type="slidenum">
              <a:rPr lang="en-US" altLang="zh-CN"/>
              <a:pPr>
                <a:defRPr/>
              </a:pPr>
              <a:t>‹#›</a:t>
            </a:fld>
            <a:endParaRPr lang="en-US" altLang="zh-CN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59" r:id="rId1"/>
    <p:sldLayoutId id="2147487760" r:id="rId2"/>
    <p:sldLayoutId id="2147487761" r:id="rId3"/>
    <p:sldLayoutId id="2147487762" r:id="rId4"/>
    <p:sldLayoutId id="2147487763" r:id="rId5"/>
    <p:sldLayoutId id="2147487764" r:id="rId6"/>
    <p:sldLayoutId id="2147487765" r:id="rId7"/>
    <p:sldLayoutId id="2147487766" r:id="rId8"/>
    <p:sldLayoutId id="2147487767" r:id="rId9"/>
    <p:sldLayoutId id="2147487768" r:id="rId10"/>
    <p:sldLayoutId id="2147487769" r:id="rId11"/>
    <p:sldLayoutId id="2147487770" r:id="rId12"/>
    <p:sldLayoutId id="2147487771" r:id="rId13"/>
    <p:sldLayoutId id="2147487772" r:id="rId14"/>
    <p:sldLayoutId id="2147487773" r:id="rId15"/>
  </p:sldLayoutIdLst>
  <p:transition spd="med">
    <p:cover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pitchFamily="34" charset="0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00000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112" charset="-128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Blip>
          <a:blip r:embed="rId18"/>
        </a:buBlip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Char char="–"/>
        <a:defRPr sz="26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Char char="–"/>
        <a:defRPr sz="20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591E0FF5-E613-4F1A-987D-838DC99641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748" r:id="rId1"/>
    <p:sldLayoutId id="2147487749" r:id="rId2"/>
    <p:sldLayoutId id="2147487750" r:id="rId3"/>
    <p:sldLayoutId id="2147487751" r:id="rId4"/>
    <p:sldLayoutId id="2147487752" r:id="rId5"/>
    <p:sldLayoutId id="2147487753" r:id="rId6"/>
    <p:sldLayoutId id="2147487754" r:id="rId7"/>
    <p:sldLayoutId id="2147487755" r:id="rId8"/>
    <p:sldLayoutId id="2147487756" r:id="rId9"/>
    <p:sldLayoutId id="2147487757" r:id="rId10"/>
    <p:sldLayoutId id="2147487758" r:id="rId11"/>
  </p:sldLayoutIdLst>
  <p:transition spd="med">
    <p:cover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eeexplore.ieee.or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www.ieee.org/train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ww.ieee.org/publications_standards/publications/subscriptions/clientservices/promote/user_guide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tt.org/transactions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hyperlink" Target="http://www.igroup.com.cn/UploadFiles/ad2012412153355374.xl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0.jpeg"/><Relationship Id="rId4" Type="http://schemas.openxmlformats.org/officeDocument/2006/relationships/image" Target="../media/image6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mchelp.manuscriptcentral.com/gethelpnow/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ee.org/publications_standards/publications/authors/authors_journals.html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refassist.ieee.org/action/showAuthorLogin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-editing.com/ieee/index.php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hyperlink" Target="http://www.ieee.org/conferences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eeecommunities.org/" TargetMode="External"/><Relationship Id="rId3" Type="http://schemas.openxmlformats.org/officeDocument/2006/relationships/image" Target="../media/image102.png"/><Relationship Id="rId7" Type="http://schemas.openxmlformats.org/officeDocument/2006/relationships/hyperlink" Target="http://www.ieee.org/membership_services/membership/gold/events/index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mputer.org/portal/web/webinars/Register-for-a-Webinar" TargetMode="External"/><Relationship Id="rId5" Type="http://schemas.openxmlformats.org/officeDocument/2006/relationships/hyperlink" Target="http://www.comsoc.org/webinars" TargetMode="External"/><Relationship Id="rId4" Type="http://schemas.openxmlformats.org/officeDocument/2006/relationships/hyperlink" Target="http://spectrum.ieee.org/webinar/&#65307;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n.ieee.org/membership_join.html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ieee.org/membership_services/membership/students/awards/index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ee.org/education_careers/education/preuniversity/epics_high.html" TargetMode="External"/><Relationship Id="rId7" Type="http://schemas.openxmlformats.org/officeDocument/2006/relationships/hyperlink" Target="http://www.ieee.org/go/smarter_planet_challeng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eee.org/changetheworld" TargetMode="External"/><Relationship Id="rId5" Type="http://schemas.openxmlformats.org/officeDocument/2006/relationships/hyperlink" Target="http://www.ieee.org/xtreme" TargetMode="External"/><Relationship Id="rId4" Type="http://schemas.openxmlformats.org/officeDocument/2006/relationships/hyperlink" Target="https://www.engineeringforchange.org/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hyperlink" Target="http://cn.ieee.org/online_training.html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mailto:chester@igroup.com.cn" TargetMode="External"/><Relationship Id="rId3" Type="http://schemas.openxmlformats.org/officeDocument/2006/relationships/hyperlink" Target="http://www.ieee.org/" TargetMode="External"/><Relationship Id="rId7" Type="http://schemas.openxmlformats.org/officeDocument/2006/relationships/hyperlink" Target="mailto:li.q@ieee.o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eee.org/training" TargetMode="External"/><Relationship Id="rId5" Type="http://schemas.openxmlformats.org/officeDocument/2006/relationships/hyperlink" Target="http://www.ieee.org/go/clientservices" TargetMode="External"/><Relationship Id="rId4" Type="http://schemas.openxmlformats.org/officeDocument/2006/relationships/hyperlink" Target="http://cn.iee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733800"/>
            <a:ext cx="6400800" cy="1295400"/>
          </a:xfrm>
        </p:spPr>
        <p:txBody>
          <a:bodyPr/>
          <a:lstStyle/>
          <a:p>
            <a:pPr>
              <a:defRPr/>
            </a:pPr>
            <a:r>
              <a:rPr lang="en-US" altLang="zh-CN" sz="2400" dirty="0" smtClean="0">
                <a:latin typeface="+mj-lt"/>
                <a:ea typeface="宋体" pitchFamily="2" charset="-122"/>
              </a:rPr>
              <a:t>iGroup China</a:t>
            </a:r>
          </a:p>
          <a:p>
            <a:pPr>
              <a:defRPr/>
            </a:pPr>
            <a:r>
              <a:rPr lang="en-US" altLang="zh-CN" sz="2400" smtClean="0">
                <a:latin typeface="+mj-lt"/>
                <a:ea typeface="宋体" pitchFamily="2" charset="-122"/>
              </a:rPr>
              <a:t>2014</a:t>
            </a:r>
            <a:endParaRPr lang="en-US" altLang="zh-CN" sz="2400" dirty="0" smtClean="0">
              <a:latin typeface="+mj-lt"/>
              <a:ea typeface="宋体" pitchFamily="2" charset="-122"/>
            </a:endParaRPr>
          </a:p>
        </p:txBody>
      </p:sp>
      <p:sp>
        <p:nvSpPr>
          <p:cNvPr id="18435" name="标题 3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ＭＳ Ｐゴシック" pitchFamily="34" charset="-128"/>
              </a:rPr>
              <a:t>Today's IEEE:  </a:t>
            </a:r>
            <a:br>
              <a:rPr lang="en-US" altLang="zh-CN" smtClean="0">
                <a:latin typeface="Arial" charset="0"/>
                <a:ea typeface="ＭＳ Ｐゴシック" pitchFamily="34" charset="-128"/>
              </a:rPr>
            </a:br>
            <a:r>
              <a:rPr lang="en-US" altLang="zh-CN" smtClean="0">
                <a:latin typeface="Arial" charset="0"/>
                <a:ea typeface="ＭＳ Ｐゴシック" pitchFamily="34" charset="-128"/>
              </a:rPr>
              <a:t>Career, Content, and Networking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目录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smtClean="0"/>
              <a:t>IEEE </a:t>
            </a:r>
            <a:r>
              <a:rPr lang="zh-CN" altLang="en-US" b="1" smtClean="0">
                <a:latin typeface="宋体" charset="-122"/>
                <a:ea typeface="宋体" charset="-122"/>
              </a:rPr>
              <a:t>简介</a:t>
            </a:r>
            <a:endParaRPr lang="en-US" altLang="zh-CN" b="1" smtClean="0">
              <a:latin typeface="宋体" charset="-122"/>
              <a:ea typeface="宋体" charset="-122"/>
            </a:endParaRPr>
          </a:p>
          <a:p>
            <a:r>
              <a:rPr lang="en-US" altLang="zh-CN" b="1" smtClean="0"/>
              <a:t>IEL </a:t>
            </a:r>
            <a:r>
              <a:rPr lang="zh-CN" altLang="en-US" b="1" smtClean="0">
                <a:latin typeface="宋体" charset="-122"/>
                <a:ea typeface="宋体" charset="-122"/>
              </a:rPr>
              <a:t>数据库及</a:t>
            </a:r>
            <a:r>
              <a:rPr lang="en-US" altLang="zh-CN" b="1" smtClean="0"/>
              <a:t> IEEE</a:t>
            </a:r>
            <a:r>
              <a:rPr lang="zh-CN" altLang="en-US" b="1" smtClean="0"/>
              <a:t> </a:t>
            </a:r>
            <a:r>
              <a:rPr lang="en-US" altLang="zh-CN" b="1" i="1" smtClean="0"/>
              <a:t>Xplore</a:t>
            </a:r>
            <a:r>
              <a:rPr lang="en-US" altLang="zh-CN" b="1" smtClean="0"/>
              <a:t> </a:t>
            </a:r>
            <a:r>
              <a:rPr lang="zh-CN" altLang="en-US" b="1" smtClean="0">
                <a:latin typeface="宋体" charset="-122"/>
                <a:ea typeface="宋体" charset="-122"/>
              </a:rPr>
              <a:t>平台介绍</a:t>
            </a:r>
            <a:endParaRPr lang="en-US" altLang="zh-CN" b="1" smtClean="0">
              <a:latin typeface="宋体" charset="-122"/>
              <a:ea typeface="宋体" charset="-122"/>
            </a:endParaRPr>
          </a:p>
          <a:p>
            <a:r>
              <a:rPr lang="en-US" altLang="zh-CN" b="1" smtClean="0"/>
              <a:t>IEEE </a:t>
            </a:r>
            <a:r>
              <a:rPr lang="zh-CN" altLang="en-US" b="1" smtClean="0">
                <a:latin typeface="宋体" charset="-122"/>
                <a:ea typeface="宋体" charset="-122"/>
              </a:rPr>
              <a:t>期刊会议投稿流程及注意事项</a:t>
            </a:r>
            <a:endParaRPr lang="en-US" altLang="zh-CN" b="1" smtClean="0">
              <a:latin typeface="宋体" charset="-122"/>
              <a:ea typeface="宋体" charset="-122"/>
            </a:endParaRPr>
          </a:p>
          <a:p>
            <a:r>
              <a:rPr lang="en-US" altLang="zh-CN" b="1" smtClean="0"/>
              <a:t>IEEE </a:t>
            </a:r>
            <a:r>
              <a:rPr lang="zh-CN" altLang="en-US" b="1" smtClean="0">
                <a:latin typeface="宋体" charset="-122"/>
                <a:ea typeface="宋体" charset="-122"/>
              </a:rPr>
              <a:t>相关资源推介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667000"/>
            <a:ext cx="7696200" cy="685800"/>
          </a:xfrm>
        </p:spPr>
        <p:txBody>
          <a:bodyPr/>
          <a:lstStyle/>
          <a:p>
            <a:pPr eaLnBrk="1" hangingPunct="1"/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简介</a:t>
            </a:r>
            <a:endParaRPr lang="zh-CN" altLang="en-US" sz="4400" smtClean="0">
              <a:latin typeface="宋体" charset="-122"/>
              <a:ea typeface="宋体" charset="-122"/>
            </a:endParaRPr>
          </a:p>
        </p:txBody>
      </p:sp>
      <p:pic>
        <p:nvPicPr>
          <p:cNvPr id="20483" name="Picture 2" descr="http://www.ieee.org/about/toolkit/masterbrand/200408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838200"/>
            <a:ext cx="23129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你认识他们吗</a:t>
            </a:r>
            <a:r>
              <a:rPr altLang="zh-CN" smtClean="0">
                <a:latin typeface="Arial" charset="0"/>
                <a:ea typeface="宋体" charset="-122"/>
              </a:rPr>
              <a:t>?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742865"/>
            <a:ext cx="2286000" cy="2972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 descr="Bell_18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742866"/>
            <a:ext cx="2362200" cy="2954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3" descr="marco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984166"/>
            <a:ext cx="3429000" cy="250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39725"/>
            <a:ext cx="2514600" cy="24034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67400" y="6096000"/>
            <a:ext cx="2438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b="1">
                <a:solidFill>
                  <a:srgbClr val="FF0000"/>
                </a:solidFill>
                <a:ea typeface="ＭＳ Ｐゴシック" pitchFamily="34" charset="-128"/>
              </a:rPr>
              <a:t>IRE</a:t>
            </a:r>
            <a:endParaRPr lang="zh-CN" altLang="en-US" b="1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95400" y="6096000"/>
            <a:ext cx="2438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b="1">
                <a:solidFill>
                  <a:srgbClr val="FF0000"/>
                </a:solidFill>
                <a:ea typeface="ＭＳ Ｐゴシック" pitchFamily="34" charset="-128"/>
              </a:rPr>
              <a:t>AIEE</a:t>
            </a:r>
            <a:endParaRPr lang="zh-CN" altLang="en-US" b="1">
              <a:solidFill>
                <a:srgbClr val="FF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0213"/>
            <a:ext cx="7772400" cy="784225"/>
          </a:xfrm>
        </p:spPr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 Volunteer Activities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9775" y="1541463"/>
            <a:ext cx="7689850" cy="4706937"/>
          </a:xfrm>
        </p:spPr>
        <p:txBody>
          <a:bodyPr/>
          <a:lstStyle/>
          <a:p>
            <a:r>
              <a:rPr lang="zh-CN" altLang="en-US" sz="2200" smtClean="0">
                <a:latin typeface="宋体" charset="-122"/>
                <a:ea typeface="宋体" charset="-122"/>
              </a:rPr>
              <a:t>非盈利组织，全球最大的技术行业协会，成员遍布</a:t>
            </a:r>
            <a:r>
              <a:rPr lang="en-US" altLang="zh-CN" sz="2200" smtClean="0">
                <a:latin typeface="宋体" charset="-122"/>
                <a:ea typeface="宋体" charset="-122"/>
              </a:rPr>
              <a:t>160</a:t>
            </a:r>
            <a:r>
              <a:rPr lang="zh-CN" altLang="en-US" sz="2200" smtClean="0">
                <a:latin typeface="宋体" charset="-122"/>
                <a:ea typeface="宋体" charset="-122"/>
              </a:rPr>
              <a:t>多个国家地区，会员超过</a:t>
            </a:r>
            <a:r>
              <a:rPr lang="en-US" altLang="zh-CN" sz="2200" smtClean="0">
                <a:latin typeface="宋体" charset="-122"/>
                <a:ea typeface="宋体" charset="-122"/>
              </a:rPr>
              <a:t>40</a:t>
            </a:r>
            <a:r>
              <a:rPr lang="zh-CN" altLang="en-US" sz="2200" smtClean="0">
                <a:latin typeface="宋体" charset="-122"/>
                <a:ea typeface="宋体" charset="-122"/>
              </a:rPr>
              <a:t>万人</a:t>
            </a:r>
            <a:endParaRPr lang="en-US" altLang="zh-CN" sz="2200" smtClean="0">
              <a:latin typeface="宋体" charset="-122"/>
              <a:ea typeface="宋体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sz="2200" smtClean="0">
                <a:latin typeface="宋体" charset="-122"/>
                <a:ea typeface="宋体" charset="-122"/>
              </a:rPr>
              <a:t>38</a:t>
            </a:r>
            <a:r>
              <a:rPr lang="zh-CN" altLang="en-US" sz="2200" smtClean="0">
                <a:latin typeface="宋体" charset="-122"/>
                <a:ea typeface="宋体" charset="-122"/>
              </a:rPr>
              <a:t>个技术协会和</a:t>
            </a:r>
            <a:r>
              <a:rPr lang="en-US" altLang="zh-CN" sz="2200" smtClean="0">
                <a:latin typeface="宋体" charset="-122"/>
                <a:ea typeface="宋体" charset="-122"/>
              </a:rPr>
              <a:t>7</a:t>
            </a:r>
            <a:r>
              <a:rPr lang="zh-CN" altLang="en-US" sz="2200" smtClean="0">
                <a:latin typeface="宋体" charset="-122"/>
                <a:ea typeface="宋体" charset="-122"/>
              </a:rPr>
              <a:t>个技术委员会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200" smtClean="0">
                <a:latin typeface="宋体" charset="-122"/>
                <a:ea typeface="宋体" charset="-122"/>
              </a:rPr>
              <a:t>329</a:t>
            </a:r>
            <a:r>
              <a:rPr lang="zh-CN" altLang="en-US" sz="2200" smtClean="0">
                <a:latin typeface="宋体" charset="-122"/>
                <a:ea typeface="宋体" charset="-122"/>
              </a:rPr>
              <a:t>个地方分会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>
                <a:latin typeface="宋体" charset="-122"/>
                <a:ea typeface="宋体" charset="-122"/>
              </a:rPr>
              <a:t>1860</a:t>
            </a:r>
            <a:r>
              <a:rPr lang="zh-CN" altLang="en-US" smtClean="0">
                <a:latin typeface="宋体" charset="-122"/>
                <a:ea typeface="宋体" charset="-122"/>
              </a:rPr>
              <a:t>个专业技术委员会</a:t>
            </a:r>
            <a:endParaRPr lang="en-US" altLang="en-US" smtClean="0">
              <a:latin typeface="宋体" charset="-122"/>
              <a:ea typeface="宋体" charset="-12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>
                <a:latin typeface="宋体" charset="-122"/>
                <a:ea typeface="宋体" charset="-122"/>
              </a:rPr>
              <a:t>80</a:t>
            </a:r>
            <a:r>
              <a:rPr lang="zh-CN" altLang="en-US" smtClean="0">
                <a:latin typeface="宋体" charset="-122"/>
                <a:ea typeface="宋体" charset="-122"/>
              </a:rPr>
              <a:t>个国家的</a:t>
            </a:r>
            <a:r>
              <a:rPr lang="en-US" altLang="en-US" smtClean="0">
                <a:latin typeface="宋体" charset="-122"/>
                <a:ea typeface="宋体" charset="-122"/>
              </a:rPr>
              <a:t>2000</a:t>
            </a:r>
            <a:r>
              <a:rPr lang="zh-CN" altLang="en-US" smtClean="0">
                <a:latin typeface="宋体" charset="-122"/>
                <a:ea typeface="宋体" charset="-122"/>
              </a:rPr>
              <a:t>多个学生分会</a:t>
            </a:r>
            <a:endParaRPr lang="en-US" altLang="en-US" smtClean="0">
              <a:latin typeface="宋体" charset="-122"/>
              <a:ea typeface="宋体" charset="-122"/>
            </a:endParaRP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smtClean="0">
                <a:latin typeface="宋体" charset="-122"/>
                <a:ea typeface="宋体" charset="-122"/>
              </a:rPr>
              <a:t>每年在全球范围内举办</a:t>
            </a:r>
            <a:r>
              <a:rPr lang="en-US" altLang="zh-CN" sz="2200" smtClean="0">
                <a:latin typeface="宋体" charset="-122"/>
                <a:ea typeface="宋体" charset="-122"/>
              </a:rPr>
              <a:t>1000</a:t>
            </a:r>
            <a:r>
              <a:rPr lang="zh-CN" altLang="en-US" sz="2200" smtClean="0">
                <a:latin typeface="宋体" charset="-122"/>
                <a:ea typeface="宋体" charset="-122"/>
              </a:rPr>
              <a:t>多场会议</a:t>
            </a: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smtClean="0">
                <a:latin typeface="宋体" charset="-122"/>
                <a:ea typeface="宋体" charset="-122"/>
              </a:rPr>
              <a:t>出版世界电气电子工程和计算机领域</a:t>
            </a:r>
            <a:r>
              <a:rPr lang="en-US" altLang="zh-CN" sz="2200" smtClean="0">
                <a:latin typeface="宋体" charset="-122"/>
                <a:ea typeface="宋体" charset="-122"/>
              </a:rPr>
              <a:t>30</a:t>
            </a:r>
            <a:r>
              <a:rPr lang="zh-CN" altLang="en-US" sz="2200" smtClean="0">
                <a:latin typeface="宋体" charset="-122"/>
                <a:ea typeface="宋体" charset="-122"/>
              </a:rPr>
              <a:t>％的文献</a:t>
            </a:r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zh-CN" altLang="en-US" sz="2200" smtClean="0">
                <a:latin typeface="宋体" charset="-122"/>
                <a:ea typeface="宋体" charset="-122"/>
              </a:rPr>
              <a:t>提供</a:t>
            </a:r>
            <a:r>
              <a:rPr lang="en-US" altLang="zh-CN" sz="2200" smtClean="0">
                <a:latin typeface="宋体" charset="-122"/>
                <a:ea typeface="宋体" charset="-122"/>
              </a:rPr>
              <a:t>1000</a:t>
            </a:r>
            <a:r>
              <a:rPr lang="zh-CN" altLang="en-US" sz="2200" smtClean="0">
                <a:latin typeface="宋体" charset="-122"/>
                <a:ea typeface="宋体" charset="-122"/>
              </a:rPr>
              <a:t>多个现行的产业标准，及</a:t>
            </a:r>
            <a:r>
              <a:rPr lang="en-US" altLang="zh-CN" sz="2200" smtClean="0">
                <a:latin typeface="宋体" charset="-122"/>
                <a:ea typeface="宋体" charset="-122"/>
              </a:rPr>
              <a:t>500</a:t>
            </a:r>
            <a:r>
              <a:rPr lang="zh-CN" altLang="en-US" sz="2200" smtClean="0">
                <a:latin typeface="宋体" charset="-122"/>
                <a:ea typeface="宋体" charset="-122"/>
              </a:rPr>
              <a:t>个正在制定的标准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562600"/>
            <a:ext cx="2857500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宋体" charset="-122"/>
              </a:rPr>
              <a:t>IEEE Societies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sp>
        <p:nvSpPr>
          <p:cNvPr id="23555" name="内容占位符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648200" cy="4114800"/>
          </a:xfrm>
        </p:spPr>
        <p:txBody>
          <a:bodyPr/>
          <a:lstStyle/>
          <a:p>
            <a:r>
              <a:rPr lang="en-US" altLang="zh-CN" sz="1400" smtClean="0"/>
              <a:t>IEEE Instrumentation and Measurement Society</a:t>
            </a:r>
          </a:p>
          <a:p>
            <a:r>
              <a:rPr lang="en-US" altLang="zh-CN" sz="1400" smtClean="0"/>
              <a:t>IEEE Intelligent Transportation Systems Society</a:t>
            </a:r>
          </a:p>
          <a:p>
            <a:r>
              <a:rPr lang="en-US" altLang="zh-CN" sz="1400" smtClean="0"/>
              <a:t>IEEE Magnetics Society</a:t>
            </a:r>
          </a:p>
          <a:p>
            <a:r>
              <a:rPr lang="en-US" altLang="zh-CN" sz="1400" smtClean="0"/>
              <a:t>IEEE Microwave Theory and Techniques Society</a:t>
            </a:r>
          </a:p>
          <a:p>
            <a:r>
              <a:rPr lang="en-US" altLang="zh-CN" sz="1400" smtClean="0"/>
              <a:t>IEEE Nuclear and Plasma Sciences Society</a:t>
            </a:r>
          </a:p>
          <a:p>
            <a:r>
              <a:rPr lang="en-US" altLang="zh-CN" sz="1400" smtClean="0"/>
              <a:t>IEEE Oceanic Engineering Society</a:t>
            </a:r>
          </a:p>
          <a:p>
            <a:r>
              <a:rPr lang="en-US" altLang="zh-CN" sz="1400" smtClean="0"/>
              <a:t>IEEE Photonics Society</a:t>
            </a:r>
          </a:p>
          <a:p>
            <a:r>
              <a:rPr lang="en-US" altLang="zh-CN" sz="1400" smtClean="0"/>
              <a:t>IEEE Power Electronics Society</a:t>
            </a:r>
          </a:p>
          <a:p>
            <a:r>
              <a:rPr lang="en-US" altLang="zh-CN" sz="1400" smtClean="0"/>
              <a:t>IEEE Power and Energy Society</a:t>
            </a:r>
          </a:p>
          <a:p>
            <a:r>
              <a:rPr lang="en-US" altLang="zh-CN" sz="1400" smtClean="0"/>
              <a:t>IEEE Product Safety Engineering Society</a:t>
            </a:r>
          </a:p>
          <a:p>
            <a:r>
              <a:rPr lang="en-US" altLang="zh-CN" sz="1400" smtClean="0"/>
              <a:t>IEEE Professional Communications Society</a:t>
            </a:r>
          </a:p>
          <a:p>
            <a:r>
              <a:rPr lang="en-US" altLang="zh-CN" sz="1400" smtClean="0"/>
              <a:t>IEEE Reliability Society</a:t>
            </a:r>
          </a:p>
          <a:p>
            <a:r>
              <a:rPr lang="en-US" altLang="zh-CN" sz="1400" smtClean="0"/>
              <a:t>IEEE Robotics and Automation Society</a:t>
            </a:r>
          </a:p>
          <a:p>
            <a:r>
              <a:rPr lang="en-US" altLang="zh-CN" sz="1400" smtClean="0"/>
              <a:t>IEEE Signal Processing Society</a:t>
            </a:r>
          </a:p>
          <a:p>
            <a:r>
              <a:rPr lang="en-US" altLang="zh-CN" sz="1400" smtClean="0"/>
              <a:t>IEEE Society on Social Implications of Technology</a:t>
            </a:r>
          </a:p>
          <a:p>
            <a:r>
              <a:rPr lang="en-US" altLang="zh-CN" sz="1400" smtClean="0"/>
              <a:t>IEEE Solid-State Circuits Society</a:t>
            </a:r>
          </a:p>
          <a:p>
            <a:r>
              <a:rPr lang="en-US" altLang="zh-CN" sz="1400" smtClean="0"/>
              <a:t>IEEE Systems, Man, and Cybernetics Society</a:t>
            </a:r>
          </a:p>
          <a:p>
            <a:r>
              <a:rPr lang="en-US" altLang="zh-CN" sz="1400" smtClean="0"/>
              <a:t>IEEE Ultrasonics, Ferroelectrics, and Frequency Control Society</a:t>
            </a:r>
          </a:p>
          <a:p>
            <a:r>
              <a:rPr lang="en-US" altLang="zh-CN" sz="1400" smtClean="0"/>
              <a:t>IEEE Vehicular Technology Society</a:t>
            </a:r>
            <a:endParaRPr lang="zh-CN" altLang="en-US" sz="1400" smtClean="0"/>
          </a:p>
        </p:txBody>
      </p:sp>
      <p:sp>
        <p:nvSpPr>
          <p:cNvPr id="23556" name="内容占位符 4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4114800"/>
          </a:xfrm>
        </p:spPr>
        <p:txBody>
          <a:bodyPr/>
          <a:lstStyle/>
          <a:p>
            <a:r>
              <a:rPr lang="en-US" altLang="zh-CN" sz="1400" smtClean="0"/>
              <a:t>IEEE Aerospace and Electronic Systems Society</a:t>
            </a:r>
          </a:p>
          <a:p>
            <a:r>
              <a:rPr lang="en-US" altLang="zh-CN" sz="1400" smtClean="0"/>
              <a:t>IEEE Antennas and Propagation Society</a:t>
            </a:r>
          </a:p>
          <a:p>
            <a:r>
              <a:rPr lang="en-US" altLang="zh-CN" sz="1400" smtClean="0"/>
              <a:t>IEEE Broadcast Technology Society</a:t>
            </a:r>
          </a:p>
          <a:p>
            <a:r>
              <a:rPr lang="en-US" altLang="zh-CN" sz="1400" smtClean="0"/>
              <a:t>IEEE Circuits and Systems Society</a:t>
            </a:r>
          </a:p>
          <a:p>
            <a:r>
              <a:rPr lang="en-US" altLang="zh-CN" sz="1400" smtClean="0"/>
              <a:t>IEEE Communications Society</a:t>
            </a:r>
          </a:p>
          <a:p>
            <a:r>
              <a:rPr lang="en-US" altLang="zh-CN" sz="1400" smtClean="0"/>
              <a:t>IEEE Components, Packaging, and Manufacturing Technology Society</a:t>
            </a:r>
          </a:p>
          <a:p>
            <a:r>
              <a:rPr lang="en-US" altLang="zh-CN" sz="1400" smtClean="0"/>
              <a:t>IEEE Computational Intelligence Society</a:t>
            </a:r>
          </a:p>
          <a:p>
            <a:r>
              <a:rPr lang="en-US" altLang="zh-CN" sz="1400" smtClean="0"/>
              <a:t>IEEE Computer Society</a:t>
            </a:r>
          </a:p>
          <a:p>
            <a:r>
              <a:rPr lang="en-US" altLang="zh-CN" sz="1400" smtClean="0"/>
              <a:t>IEEE Consumer Electronics Society</a:t>
            </a:r>
          </a:p>
          <a:p>
            <a:r>
              <a:rPr lang="en-US" altLang="zh-CN" sz="1400" smtClean="0"/>
              <a:t>IEEE Control Systems Society</a:t>
            </a:r>
          </a:p>
          <a:p>
            <a:r>
              <a:rPr lang="en-US" altLang="zh-CN" sz="1400" smtClean="0"/>
              <a:t>IEEE Dielectrics and Electrical Insulation Society</a:t>
            </a:r>
          </a:p>
          <a:p>
            <a:r>
              <a:rPr lang="en-US" altLang="zh-CN" sz="1400" smtClean="0"/>
              <a:t>IEEE Education Society</a:t>
            </a:r>
          </a:p>
          <a:p>
            <a:r>
              <a:rPr lang="en-US" altLang="zh-CN" sz="1400" smtClean="0"/>
              <a:t>IEEE Electron Devices Society</a:t>
            </a:r>
          </a:p>
          <a:p>
            <a:r>
              <a:rPr lang="en-US" altLang="zh-CN" sz="1400" smtClean="0"/>
              <a:t>IEEE Electromagnetic Compatibility Society</a:t>
            </a:r>
          </a:p>
          <a:p>
            <a:r>
              <a:rPr lang="en-US" altLang="zh-CN" sz="1400" smtClean="0"/>
              <a:t>IEEE Engineering in Medicine and Biology Society</a:t>
            </a:r>
          </a:p>
          <a:p>
            <a:r>
              <a:rPr lang="en-US" altLang="zh-CN" sz="1400" smtClean="0"/>
              <a:t>IEEE Geoscience and Remote Sensing Society</a:t>
            </a:r>
          </a:p>
          <a:p>
            <a:r>
              <a:rPr lang="en-US" altLang="zh-CN" sz="1400" smtClean="0"/>
              <a:t>IEEE Industrial Electronics Society</a:t>
            </a:r>
          </a:p>
          <a:p>
            <a:r>
              <a:rPr lang="en-US" altLang="zh-CN" sz="1400" smtClean="0"/>
              <a:t>IEEE Industry Applications Society</a:t>
            </a:r>
          </a:p>
          <a:p>
            <a:r>
              <a:rPr lang="en-US" altLang="zh-CN" sz="1400" smtClean="0"/>
              <a:t>IEEE Information Theory Society</a:t>
            </a:r>
            <a:endParaRPr lang="zh-CN" altLang="en-US" sz="140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239000" cy="914400"/>
          </a:xfrm>
        </p:spPr>
        <p:txBody>
          <a:bodyPr/>
          <a:lstStyle/>
          <a:p>
            <a:pPr eaLnBrk="1" hangingPunct="1"/>
            <a:r>
              <a:rPr lang="en-US" altLang="zh-CN" sz="3200" smtClean="0">
                <a:latin typeface="Arial" charset="0"/>
                <a:ea typeface="宋体" charset="-122"/>
              </a:rPr>
              <a:t>IEEE</a:t>
            </a:r>
            <a:r>
              <a:rPr lang="zh-CN" altLang="en-US" sz="3200" smtClean="0">
                <a:latin typeface="Arial" charset="0"/>
                <a:ea typeface="宋体" charset="-122"/>
              </a:rPr>
              <a:t>涵盖各个科技领域</a:t>
            </a:r>
            <a:r>
              <a:rPr lang="en-US" altLang="zh-CN" sz="2000" smtClean="0">
                <a:latin typeface="Arial" charset="0"/>
                <a:ea typeface="宋体" charset="-122"/>
              </a:rPr>
              <a:t/>
            </a:r>
            <a:br>
              <a:rPr lang="en-US" altLang="zh-CN" sz="2000" smtClean="0">
                <a:latin typeface="Arial" charset="0"/>
                <a:ea typeface="宋体" charset="-122"/>
              </a:rPr>
            </a:br>
            <a:r>
              <a:rPr lang="en-US" altLang="en-US" sz="2000" smtClean="0">
                <a:latin typeface="Arial" charset="0"/>
                <a:ea typeface="宋体" charset="-122"/>
              </a:rPr>
              <a:t>More than just electrical engineering &amp; computer science</a:t>
            </a:r>
            <a:r>
              <a:rPr lang="en-US" altLang="zh-CN" sz="2000" smtClean="0">
                <a:solidFill>
                  <a:srgbClr val="A50021"/>
                </a:solidFill>
                <a:latin typeface="Arial" charset="0"/>
                <a:ea typeface="宋体" charset="-122"/>
              </a:rPr>
              <a:t/>
            </a:r>
            <a:br>
              <a:rPr lang="en-US" altLang="zh-CN" sz="2000" smtClean="0">
                <a:solidFill>
                  <a:srgbClr val="A50021"/>
                </a:solidFill>
                <a:latin typeface="Arial" charset="0"/>
                <a:ea typeface="宋体" charset="-122"/>
              </a:rPr>
            </a:br>
            <a:endParaRPr lang="en-US" altLang="zh-CN" sz="2000" smtClean="0">
              <a:solidFill>
                <a:srgbClr val="A50021"/>
              </a:solidFill>
              <a:latin typeface="Arial" charset="0"/>
              <a:ea typeface="宋体" charset="-122"/>
            </a:endParaRPr>
          </a:p>
        </p:txBody>
      </p:sp>
      <p:cxnSp>
        <p:nvCxnSpPr>
          <p:cNvPr id="24579" name="Straight Connector 31"/>
          <p:cNvCxnSpPr>
            <a:cxnSpLocks noChangeShapeType="1"/>
          </p:cNvCxnSpPr>
          <p:nvPr/>
        </p:nvCxnSpPr>
        <p:spPr bwMode="auto">
          <a:xfrm>
            <a:off x="304800" y="809625"/>
            <a:ext cx="2209800" cy="762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 l="17023" r="15343"/>
          <a:stretch>
            <a:fillRect/>
          </a:stretch>
        </p:blipFill>
        <p:spPr bwMode="auto">
          <a:xfrm>
            <a:off x="7670800" y="5010150"/>
            <a:ext cx="1531938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/>
          <a:srcRect l="30103" r="34238"/>
          <a:stretch>
            <a:fillRect/>
          </a:stretch>
        </p:blipFill>
        <p:spPr bwMode="auto">
          <a:xfrm>
            <a:off x="3119438" y="5024438"/>
            <a:ext cx="164306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5"/>
          <a:srcRect t="14619" r="26932"/>
          <a:stretch>
            <a:fillRect/>
          </a:stretch>
        </p:blipFill>
        <p:spPr bwMode="auto">
          <a:xfrm>
            <a:off x="4725988" y="5024438"/>
            <a:ext cx="1449387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5" y="5032375"/>
            <a:ext cx="1506538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56313" y="5021263"/>
            <a:ext cx="1614487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8"/>
          <a:srcRect l="9819" r="9145"/>
          <a:stretch>
            <a:fillRect/>
          </a:stretch>
        </p:blipFill>
        <p:spPr bwMode="auto">
          <a:xfrm>
            <a:off x="1443038" y="5026025"/>
            <a:ext cx="1703387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Rectangle 26"/>
          <p:cNvSpPr>
            <a:spLocks noChangeArrowheads="1"/>
          </p:cNvSpPr>
          <p:nvPr/>
        </p:nvSpPr>
        <p:spPr bwMode="auto">
          <a:xfrm>
            <a:off x="487363" y="1223963"/>
            <a:ext cx="45720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Aerospace &amp; Defense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Automotive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Biomedical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Biometrics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Circuits &amp; Systems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Cloud Computing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Communications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Computer Software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Electronics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Energy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Engineering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Imaging</a:t>
            </a:r>
          </a:p>
        </p:txBody>
      </p:sp>
      <p:sp>
        <p:nvSpPr>
          <p:cNvPr id="24587" name="Rectangle 27"/>
          <p:cNvSpPr>
            <a:spLocks noChangeArrowheads="1"/>
          </p:cNvSpPr>
          <p:nvPr/>
        </p:nvSpPr>
        <p:spPr bwMode="auto">
          <a:xfrm>
            <a:off x="4548188" y="820738"/>
            <a:ext cx="45720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>
              <a:ea typeface="ＭＳ Ｐゴシック" pitchFamily="34" charset="-128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Information Technology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Medical Devices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Nanotechnology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Optics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Petroleum &amp; Gas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Power Electronics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Power Systems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Robotics &amp; Automation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Semiconductors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Smart Grid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• Wireless Broadband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and many more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52400" y="1219200"/>
            <a:ext cx="89916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IEL</a:t>
            </a:r>
            <a:r>
              <a:rPr lang="zh-CN" altLang="en-US" sz="4400" smtClean="0">
                <a:latin typeface="Arial" charset="0"/>
                <a:ea typeface="宋体" charset="-122"/>
              </a:rPr>
              <a:t>数据库及</a:t>
            </a:r>
            <a:r>
              <a:rPr lang="en-US" altLang="zh-CN" sz="4400" smtClean="0">
                <a:latin typeface="Arial" charset="0"/>
                <a:ea typeface="宋体" charset="-122"/>
              </a:rPr>
              <a:t>IEEE </a:t>
            </a:r>
            <a:r>
              <a:rPr lang="en-US" altLang="zh-CN" sz="4400" i="1" smtClean="0">
                <a:latin typeface="Arial" charset="0"/>
                <a:ea typeface="ＭＳ Ｐゴシック" pitchFamily="34" charset="-128"/>
              </a:rPr>
              <a:t>Xplore</a:t>
            </a:r>
            <a:r>
              <a:rPr lang="zh-CN" altLang="en-US" sz="4400" smtClean="0">
                <a:latin typeface="Arial" charset="0"/>
                <a:ea typeface="宋体" charset="-122"/>
              </a:rPr>
              <a:t>平台介绍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9248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从</a:t>
            </a:r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 </a:t>
            </a:r>
            <a:r>
              <a:rPr altLang="zh-CN" smtClean="0">
                <a:latin typeface="Arial" charset="0"/>
                <a:ea typeface="宋体" charset="-122"/>
              </a:rPr>
              <a:t>Xplore</a:t>
            </a:r>
            <a:r>
              <a:rPr lang="zh-CN" smtClean="0">
                <a:latin typeface="Arial" charset="0"/>
                <a:ea typeface="宋体" charset="-122"/>
              </a:rPr>
              <a:t>可以获得哪些内容？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4724400"/>
          </a:xfrm>
        </p:spPr>
        <p:txBody>
          <a:bodyPr/>
          <a:lstStyle/>
          <a:p>
            <a:r>
              <a:rPr lang="en-US" altLang="zh-CN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IEEE/IET Electronic Library</a:t>
            </a:r>
            <a:r>
              <a:rPr lang="zh-CN" altLang="en-US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 </a:t>
            </a:r>
            <a:r>
              <a:rPr lang="zh-CN" altLang="en-US" sz="2600" smtClean="0">
                <a:latin typeface="宋体" charset="-122"/>
                <a:ea typeface="宋体" charset="-122"/>
              </a:rPr>
              <a:t>（简称</a:t>
            </a:r>
            <a:r>
              <a:rPr lang="en-US" altLang="zh-CN" sz="2600" smtClean="0">
                <a:latin typeface="宋体" charset="-122"/>
                <a:ea typeface="宋体" charset="-122"/>
              </a:rPr>
              <a:t>IEL</a:t>
            </a:r>
            <a:r>
              <a:rPr lang="zh-CN" altLang="en-US" sz="2600" smtClean="0">
                <a:latin typeface="宋体" charset="-122"/>
                <a:ea typeface="宋体" charset="-122"/>
              </a:rPr>
              <a:t>）</a:t>
            </a:r>
            <a:endParaRPr lang="en-US" altLang="zh-CN" sz="2600" smtClean="0">
              <a:latin typeface="宋体" charset="-122"/>
              <a:ea typeface="宋体" charset="-122"/>
            </a:endParaRPr>
          </a:p>
          <a:p>
            <a:pPr lvl="1"/>
            <a:r>
              <a:rPr lang="zh-CN" altLang="en-US" smtClean="0">
                <a:latin typeface="宋体" charset="-122"/>
                <a:ea typeface="宋体" charset="-122"/>
              </a:rPr>
              <a:t>主要包含三个机构的出版物</a:t>
            </a:r>
          </a:p>
          <a:p>
            <a:pPr lvl="2"/>
            <a:r>
              <a:rPr lang="en-US" altLang="zh-CN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IEEE</a:t>
            </a:r>
            <a:r>
              <a:rPr lang="en-US" altLang="zh-CN" smtClean="0">
                <a:latin typeface="宋体" charset="-122"/>
                <a:ea typeface="宋体" charset="-122"/>
              </a:rPr>
              <a:t> -Institute of Electrical &amp; Electronic Engineers Inc. </a:t>
            </a:r>
          </a:p>
          <a:p>
            <a:pPr lvl="4"/>
            <a:r>
              <a:rPr lang="zh-CN" smtClean="0">
                <a:latin typeface="宋体" charset="-122"/>
                <a:ea typeface="宋体" charset="-122"/>
              </a:rPr>
              <a:t>电气电子工程师学会</a:t>
            </a:r>
            <a:endParaRPr lang="en-US" altLang="zh-CN" smtClean="0">
              <a:latin typeface="宋体" charset="-122"/>
              <a:ea typeface="宋体" charset="-122"/>
            </a:endParaRPr>
          </a:p>
          <a:p>
            <a:pPr lvl="2"/>
            <a:r>
              <a:rPr lang="en-US" altLang="zh-CN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IET</a:t>
            </a:r>
            <a:r>
              <a:rPr lang="en-US" altLang="zh-CN" smtClean="0">
                <a:latin typeface="宋体" charset="-122"/>
                <a:ea typeface="宋体" charset="-122"/>
              </a:rPr>
              <a:t>-The Institution of Engineering &amp; Technology</a:t>
            </a:r>
          </a:p>
          <a:p>
            <a:pPr lvl="4"/>
            <a:r>
              <a:rPr lang="zh-CN" smtClean="0">
                <a:latin typeface="宋体" charset="-122"/>
                <a:ea typeface="宋体" charset="-122"/>
              </a:rPr>
              <a:t>国际工程和技术学会</a:t>
            </a:r>
            <a:endParaRPr lang="en-US" altLang="zh-CN" smtClean="0">
              <a:latin typeface="宋体" charset="-122"/>
              <a:ea typeface="宋体" charset="-122"/>
            </a:endParaRPr>
          </a:p>
          <a:p>
            <a:pPr lvl="4"/>
            <a:r>
              <a:rPr lang="en-US" altLang="zh-CN" smtClean="0">
                <a:latin typeface="宋体" charset="-122"/>
                <a:ea typeface="宋体" charset="-122"/>
              </a:rPr>
              <a:t>(</a:t>
            </a:r>
            <a:r>
              <a:rPr lang="zh-CN" smtClean="0">
                <a:latin typeface="宋体" charset="-122"/>
                <a:ea typeface="宋体" charset="-122"/>
              </a:rPr>
              <a:t>前身为</a:t>
            </a:r>
            <a:r>
              <a:rPr lang="en-US" altLang="zh-CN" smtClean="0">
                <a:latin typeface="宋体" charset="-122"/>
                <a:ea typeface="宋体" charset="-122"/>
              </a:rPr>
              <a:t>IEE</a:t>
            </a:r>
            <a:r>
              <a:rPr lang="zh-CN" smtClean="0">
                <a:latin typeface="宋体" charset="-122"/>
                <a:ea typeface="宋体" charset="-122"/>
              </a:rPr>
              <a:t>英国电气工程师学会</a:t>
            </a:r>
            <a:r>
              <a:rPr lang="en-US" altLang="zh-CN" smtClean="0">
                <a:latin typeface="宋体" charset="-122"/>
                <a:ea typeface="宋体" charset="-122"/>
              </a:rPr>
              <a:t>)</a:t>
            </a:r>
          </a:p>
          <a:p>
            <a:pPr lvl="2"/>
            <a:r>
              <a:rPr lang="en-US" altLang="zh-CN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VDE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德国电气工程师协会</a:t>
            </a:r>
            <a:endParaRPr lang="en-US" altLang="zh-CN" smtClean="0">
              <a:latin typeface="宋体" charset="-122"/>
              <a:ea typeface="宋体" charset="-122"/>
            </a:endParaRPr>
          </a:p>
          <a:p>
            <a:r>
              <a:rPr lang="en-US" altLang="zh-CN" smtClean="0">
                <a:solidFill>
                  <a:srgbClr val="BF6000"/>
                </a:solidFill>
                <a:latin typeface="宋体" charset="-122"/>
                <a:ea typeface="宋体" charset="-122"/>
              </a:rPr>
              <a:t>IEEE Xplore</a:t>
            </a:r>
            <a:r>
              <a:rPr lang="zh-CN" altLang="en-US" smtClean="0">
                <a:latin typeface="宋体" charset="-122"/>
                <a:ea typeface="宋体" charset="-122"/>
              </a:rPr>
              <a:t>：</a:t>
            </a:r>
            <a:r>
              <a:rPr lang="en-US" altLang="zh-CN" smtClean="0">
                <a:latin typeface="宋体" charset="-122"/>
                <a:ea typeface="宋体" charset="-122"/>
              </a:rPr>
              <a:t>IEL</a:t>
            </a:r>
            <a:r>
              <a:rPr lang="zh-CN" altLang="en-US" smtClean="0">
                <a:latin typeface="宋体" charset="-122"/>
                <a:ea typeface="宋体" charset="-122"/>
              </a:rPr>
              <a:t>数据库的登录平台名称</a:t>
            </a:r>
            <a:endParaRPr lang="en-US" altLang="zh-CN" smtClean="0">
              <a:latin typeface="宋体" charset="-122"/>
              <a:ea typeface="宋体" charset="-122"/>
            </a:endParaRPr>
          </a:p>
          <a:p>
            <a:endParaRPr lang="en-US" altLang="zh-CN" smtClean="0">
              <a:latin typeface="宋体" charset="-122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</p:spPr>
        <p:txBody>
          <a:bodyPr/>
          <a:lstStyle/>
          <a:p>
            <a:r>
              <a:rPr altLang="zh-CN" smtClean="0">
                <a:solidFill>
                  <a:srgbClr val="990000"/>
                </a:solidFill>
                <a:latin typeface="Arial" charset="0"/>
                <a:ea typeface="宋体" charset="-122"/>
              </a:rPr>
              <a:t>IEEE</a:t>
            </a:r>
            <a:r>
              <a:rPr lang="zh-CN" smtClean="0">
                <a:solidFill>
                  <a:srgbClr val="990000"/>
                </a:solidFill>
                <a:latin typeface="Arial" charset="0"/>
                <a:ea typeface="宋体" charset="-122"/>
              </a:rPr>
              <a:t> </a:t>
            </a:r>
            <a:r>
              <a:rPr altLang="zh-CN" smtClean="0">
                <a:solidFill>
                  <a:srgbClr val="990000"/>
                </a:solidFill>
                <a:latin typeface="Arial" charset="0"/>
                <a:ea typeface="宋体" charset="-122"/>
              </a:rPr>
              <a:t>Xplore</a:t>
            </a:r>
            <a:r>
              <a:rPr lang="zh-CN" smtClean="0">
                <a:solidFill>
                  <a:srgbClr val="990000"/>
                </a:solidFill>
                <a:latin typeface="Arial" charset="0"/>
                <a:ea typeface="宋体" charset="-122"/>
              </a:rPr>
              <a:t>全文数据库</a:t>
            </a:r>
            <a:r>
              <a:rPr altLang="zh-CN" smtClean="0">
                <a:solidFill>
                  <a:srgbClr val="990000"/>
                </a:solidFill>
                <a:latin typeface="Arial" charset="0"/>
                <a:ea typeface="宋体" charset="-122"/>
              </a:rPr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7772400" cy="5334000"/>
          </a:xfrm>
        </p:spPr>
        <p:txBody>
          <a:bodyPr/>
          <a:lstStyle/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3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百多万篇全文文档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170+ IEEE 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期刊和杂志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1200+ IEEE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会议录（每年）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smtClean="0">
                <a:latin typeface="宋体" charset="-122"/>
                <a:ea typeface="宋体" charset="-122"/>
              </a:rPr>
              <a:t>2600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+ IEEE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标准文档（标准草案除外）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20+ 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IET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期刊和杂志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40+ 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IET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会议录（每年）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60+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 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VDE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会议录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zh-CN" altLang="en-US" sz="2000" dirty="0" smtClean="0">
                <a:latin typeface="宋体" charset="-122"/>
                <a:ea typeface="宋体" charset="-122"/>
              </a:rPr>
              <a:t>完整文档回溯到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1988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，最早到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1872</a:t>
            </a: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600+ IEEE-Wiley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电子书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500+ MIT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电子书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IBM Journal of Research &amp; Development (including IBM Systems Journal)</a:t>
            </a: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300+ 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电子学习课件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/>
            <a:r>
              <a:rPr lang="en-US" altLang="zh-CN" sz="2000" dirty="0" smtClean="0">
                <a:latin typeface="宋体" charset="-122"/>
                <a:ea typeface="宋体" charset="-122"/>
              </a:rPr>
              <a:t>5 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AIP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/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AVS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 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期刊，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TUP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（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OA</a:t>
            </a:r>
            <a:r>
              <a:rPr lang="zh-CN" altLang="en-US" sz="2000" dirty="0" smtClean="0">
                <a:latin typeface="宋体" charset="-122"/>
                <a:ea typeface="宋体" charset="-122"/>
              </a:rPr>
              <a:t>）</a:t>
            </a:r>
            <a:r>
              <a:rPr lang="en-US" altLang="zh-CN" sz="2000" dirty="0" smtClean="0">
                <a:latin typeface="宋体" charset="-122"/>
                <a:ea typeface="宋体" charset="-122"/>
              </a:rPr>
              <a:t>,</a:t>
            </a:r>
            <a:r>
              <a:rPr lang="en-US" altLang="zh-CN" sz="2000" dirty="0" err="1" smtClean="0">
                <a:latin typeface="宋体" charset="-122"/>
                <a:ea typeface="宋体" charset="-122"/>
              </a:rPr>
              <a:t>AIBI</a:t>
            </a:r>
            <a:endParaRPr lang="en-US" altLang="zh-CN" sz="2000" dirty="0" smtClean="0">
              <a:latin typeface="宋体" charset="-122"/>
              <a:ea typeface="宋体" charset="-122"/>
            </a:endParaRPr>
          </a:p>
          <a:p>
            <a:pPr eaLnBrk="1" hangingPunct="1">
              <a:buFontTx/>
              <a:buNone/>
            </a:pPr>
            <a:endParaRPr lang="en-US" altLang="zh-CN" sz="2000" b="1" dirty="0" smtClean="0">
              <a:latin typeface="宋体" charset="-122"/>
              <a:ea typeface="宋体" charset="-122"/>
            </a:endParaRPr>
          </a:p>
        </p:txBody>
      </p:sp>
      <p:pic>
        <p:nvPicPr>
          <p:cNvPr id="2765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371600"/>
            <a:ext cx="2895600" cy="3433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 </a:t>
            </a:r>
            <a:r>
              <a:rPr altLang="zh-CN" i="1" dirty="0" smtClean="0">
                <a:latin typeface="Arial" charset="0"/>
                <a:ea typeface="宋体" charset="-122"/>
              </a:rPr>
              <a:t>Xplore</a:t>
            </a:r>
            <a:r>
              <a:rPr lang="zh-CN" dirty="0" smtClean="0">
                <a:latin typeface="Arial" charset="0"/>
                <a:ea typeface="宋体" charset="-122"/>
              </a:rPr>
              <a:t>平台</a:t>
            </a: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334250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172200"/>
            <a:ext cx="6248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hlinkClick r:id="rId3"/>
              </a:rPr>
              <a:t>http://ieeexplore.ieee.org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660400" y="434975"/>
            <a:ext cx="7772400" cy="568325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检索入口</a:t>
            </a:r>
          </a:p>
        </p:txBody>
      </p:sp>
      <p:sp>
        <p:nvSpPr>
          <p:cNvPr id="29699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B6CC72D3-D6F7-44FB-A177-BF2D27097CAE}" type="slidenum">
              <a:rPr lang="en-US" altLang="zh-CN" smtClean="0">
                <a:latin typeface="Arial" charset="0"/>
              </a:rPr>
              <a:pPr/>
              <a:t>12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297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295400"/>
            <a:ext cx="6181725" cy="2419350"/>
          </a:xfrm>
        </p:spPr>
      </p:pic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304800" y="4114800"/>
            <a:ext cx="8534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ANDs search terms  </a:t>
            </a:r>
            <a:r>
              <a:rPr lang="en-US" altLang="zh-CN" sz="2000" kern="0" dirty="0" err="1">
                <a:latin typeface="+mn-lt"/>
                <a:ea typeface="ＭＳ Ｐゴシック" pitchFamily="34" charset="-128"/>
              </a:rPr>
              <a:t>ie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. fiber optics= fiber AND optics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Use quotes (“”) for an exact phrase  </a:t>
            </a:r>
            <a:r>
              <a:rPr lang="en-US" altLang="zh-CN" sz="2000" kern="0" dirty="0" err="1">
                <a:latin typeface="+mn-lt"/>
                <a:ea typeface="ＭＳ Ｐゴシック" pitchFamily="34" charset="-128"/>
              </a:rPr>
              <a:t>ie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. “fiber optics”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ＭＳ Ｐゴシック" pitchFamily="34" charset="-128"/>
              </a:rPr>
              <a:t>Searching metadata only NOT a Full text search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Automatic stemming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Case insensitive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000" kern="0" dirty="0">
                <a:latin typeface="+mn-lt"/>
                <a:ea typeface="ＭＳ Ｐゴシック" pitchFamily="34" charset="-128"/>
              </a:rPr>
              <a:t> Type-ahead (</a:t>
            </a:r>
            <a:r>
              <a:rPr lang="en-US" altLang="zh-CN" sz="1600" kern="0" dirty="0">
                <a:latin typeface="+mn-lt"/>
                <a:ea typeface="ＭＳ Ｐゴシック" pitchFamily="34" charset="-128"/>
              </a:rPr>
              <a:t>also known as </a:t>
            </a:r>
            <a:r>
              <a:rPr lang="en-US" altLang="zh-CN" sz="2000" kern="0" dirty="0">
                <a:latin typeface="+mn-lt"/>
                <a:ea typeface="ＭＳ Ｐゴシック" pitchFamily="34" charset="-128"/>
              </a:rPr>
              <a:t>auto suggest) functionality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7086600" cy="49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标题 1"/>
          <p:cNvSpPr>
            <a:spLocks noGrp="1"/>
          </p:cNvSpPr>
          <p:nvPr>
            <p:ph type="title"/>
          </p:nvPr>
        </p:nvSpPr>
        <p:spPr>
          <a:xfrm>
            <a:off x="685800" y="384175"/>
            <a:ext cx="8091488" cy="595313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检索结果</a:t>
            </a:r>
          </a:p>
        </p:txBody>
      </p:sp>
      <p:sp>
        <p:nvSpPr>
          <p:cNvPr id="30724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5403D06B-33E3-44EB-8974-6EE4F008420E}" type="slidenum">
              <a:rPr lang="en-US" altLang="zh-CN" smtClean="0">
                <a:latin typeface="Arial" charset="0"/>
              </a:rPr>
              <a:pPr/>
              <a:t>13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25606" name="矩形 6"/>
          <p:cNvSpPr>
            <a:spLocks noChangeArrowheads="1"/>
          </p:cNvSpPr>
          <p:nvPr/>
        </p:nvSpPr>
        <p:spPr bwMode="auto">
          <a:xfrm>
            <a:off x="927100" y="1052513"/>
            <a:ext cx="1968500" cy="5043487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569913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定位顶尖作者和机构</a:t>
            </a:r>
          </a:p>
        </p:txBody>
      </p:sp>
      <p:sp>
        <p:nvSpPr>
          <p:cNvPr id="31747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DD791051-E339-45ED-93A5-3BC4A3B0FFE2}" type="slidenum">
              <a:rPr lang="en-US" altLang="zh-CN" smtClean="0">
                <a:latin typeface="Arial" charset="0"/>
              </a:rPr>
              <a:pPr/>
              <a:t>14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6325" y="914400"/>
            <a:ext cx="2505075" cy="562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1066800"/>
            <a:ext cx="2500313" cy="5495925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ＭＳ Ｐゴシック" pitchFamily="34" charset="-128"/>
              </a:rPr>
              <a:t>Author Search</a:t>
            </a:r>
            <a:endParaRPr lang="zh-CN" smtClean="0"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447800"/>
            <a:ext cx="8382000" cy="3432175"/>
          </a:xfrm>
        </p:spPr>
      </p:pic>
      <p:sp>
        <p:nvSpPr>
          <p:cNvPr id="32772" name="矩形 11"/>
          <p:cNvSpPr>
            <a:spLocks noChangeArrowheads="1"/>
          </p:cNvSpPr>
          <p:nvPr/>
        </p:nvSpPr>
        <p:spPr bwMode="auto">
          <a:xfrm>
            <a:off x="2895600" y="3657600"/>
            <a:ext cx="13716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657600"/>
            <a:ext cx="7586663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94738" cy="532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623888" y="446088"/>
            <a:ext cx="7772400" cy="569912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定位相关期刊和会议</a:t>
            </a:r>
          </a:p>
        </p:txBody>
      </p:sp>
      <p:sp>
        <p:nvSpPr>
          <p:cNvPr id="34819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1EA64AE9-DFC3-466B-8AF5-6732A2CCDE27}" type="slidenum">
              <a:rPr lang="en-US" altLang="zh-CN" smtClean="0">
                <a:latin typeface="Arial" charset="0"/>
              </a:rPr>
              <a:pPr/>
              <a:t>17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52600" y="1371600"/>
            <a:ext cx="1974850" cy="5045075"/>
          </a:xfrm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19200"/>
            <a:ext cx="21669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1856E781-C438-4ACA-97CF-EB1EAC2DC85A}" type="slidenum">
              <a:rPr lang="en-US" altLang="zh-CN" smtClean="0">
                <a:latin typeface="Arial" charset="0"/>
              </a:rPr>
              <a:pPr/>
              <a:t>18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7504113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2075" y="3181350"/>
            <a:ext cx="749458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矩形 6"/>
          <p:cNvSpPr>
            <a:spLocks noChangeArrowheads="1"/>
          </p:cNvSpPr>
          <p:nvPr/>
        </p:nvSpPr>
        <p:spPr bwMode="auto">
          <a:xfrm>
            <a:off x="457200" y="1143000"/>
            <a:ext cx="2079625" cy="2305050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477963" y="3695700"/>
            <a:ext cx="1741487" cy="2366963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623888" y="446088"/>
            <a:ext cx="7772400" cy="56991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zh-CN" altLang="en-US" sz="4000" b="1" kern="0" dirty="0">
                <a:solidFill>
                  <a:srgbClr val="C00000"/>
                </a:solidFill>
                <a:latin typeface="Arial" pitchFamily="34" charset="0"/>
                <a:ea typeface="宋体" pitchFamily="2" charset="-122"/>
                <a:cs typeface="+mj-cs"/>
              </a:rPr>
              <a:t>缩检</a:t>
            </a:r>
            <a:endParaRPr lang="zh-CN" sz="4000" b="1" kern="0" dirty="0">
              <a:solidFill>
                <a:srgbClr val="C00000"/>
              </a:solidFill>
              <a:latin typeface="Arial" pitchFamily="34" charset="0"/>
              <a:ea typeface="宋体" pitchFamily="2" charset="-122"/>
              <a:cs typeface="+mj-cs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573088" y="396875"/>
            <a:ext cx="7772400" cy="569913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找出最有影响力的文章</a:t>
            </a:r>
          </a:p>
        </p:txBody>
      </p:sp>
      <p:pic>
        <p:nvPicPr>
          <p:cNvPr id="3686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5638800" cy="473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800600" y="2590800"/>
            <a:ext cx="16764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362200" y="5105400"/>
            <a:ext cx="914400" cy="304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95400"/>
            <a:ext cx="90058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001000" y="3200400"/>
            <a:ext cx="990600" cy="762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/>
            <a:endParaRPr lang="zh-CN" altLang="en-US">
              <a:latin typeface="Verdana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查看专利对文献的引用情况</a:t>
            </a:r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438400"/>
            <a:ext cx="8607425" cy="2971800"/>
          </a:xfrm>
          <a:noFill/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1219200" y="3505200"/>
            <a:ext cx="1905000" cy="609600"/>
          </a:xfrm>
          <a:prstGeom prst="rect">
            <a:avLst/>
          </a:prstGeom>
          <a:noFill/>
          <a:ln w="381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Links to USPTO&amp;EPO</a:t>
            </a:r>
            <a:endParaRPr lang="zh-CN" smtClean="0">
              <a:latin typeface="Arial" charset="0"/>
              <a:ea typeface="宋体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28600" y="1676400"/>
            <a:ext cx="8610600" cy="2743200"/>
            <a:chOff x="304800" y="2362200"/>
            <a:chExt cx="8610600" cy="2743894"/>
          </a:xfrm>
        </p:grpSpPr>
        <p:pic>
          <p:nvPicPr>
            <p:cNvPr id="3891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2362200"/>
              <a:ext cx="8610600" cy="2743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9" name="矩形 5"/>
            <p:cNvSpPr>
              <a:spLocks noChangeArrowheads="1"/>
            </p:cNvSpPr>
            <p:nvPr/>
          </p:nvSpPr>
          <p:spPr bwMode="auto">
            <a:xfrm>
              <a:off x="609600" y="3352800"/>
              <a:ext cx="3810000" cy="381000"/>
            </a:xfrm>
            <a:prstGeom prst="rect">
              <a:avLst/>
            </a:prstGeom>
            <a:noFill/>
            <a:ln w="38100" algn="ctr">
              <a:solidFill>
                <a:srgbClr val="C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514600"/>
            <a:ext cx="8356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2936875"/>
            <a:ext cx="67056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4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追溯相关文献与最新动态</a:t>
            </a:r>
            <a:br>
              <a:rPr lang="zh-CN" altLang="en-US" smtClean="0">
                <a:latin typeface="宋体" charset="-122"/>
                <a:ea typeface="宋体" charset="-122"/>
              </a:rPr>
            </a:b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9200"/>
            <a:ext cx="7010400" cy="440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905000" y="3581400"/>
            <a:ext cx="6858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219200"/>
            <a:ext cx="791527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828800" y="4114800"/>
            <a:ext cx="1447800" cy="228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334000" y="2667000"/>
            <a:ext cx="1524000" cy="5334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990600"/>
            <a:ext cx="6248400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利用参考文献工具管理引文</a:t>
            </a:r>
            <a:br>
              <a:rPr lang="zh-CN" altLang="en-US" smtClean="0">
                <a:latin typeface="宋体" charset="-122"/>
                <a:ea typeface="宋体" charset="-122"/>
              </a:rPr>
            </a:b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1263650"/>
            <a:ext cx="7010400" cy="5186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5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6113" y="2601913"/>
            <a:ext cx="682783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7380288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/>
          <a:srcRect r="3809"/>
          <a:stretch>
            <a:fillRect/>
          </a:stretch>
        </p:blipFill>
        <p:spPr bwMode="auto">
          <a:xfrm>
            <a:off x="0" y="1057275"/>
            <a:ext cx="9144000" cy="5724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1988" name="标题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高级检索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ＭＳ Ｐゴシック" pitchFamily="34" charset="-128"/>
              </a:rPr>
              <a:t>Wildcard</a:t>
            </a:r>
            <a:endParaRPr lang="zh-CN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Use * as truncation – Fiber*</a:t>
            </a:r>
          </a:p>
          <a:p>
            <a:r>
              <a:rPr lang="en-US" altLang="zh-CN" smtClean="0"/>
              <a:t>Max 5 * wildcards per search- but you can use an additional one via “Search Within Results”</a:t>
            </a:r>
          </a:p>
          <a:p>
            <a:r>
              <a:rPr lang="en-US" altLang="zh-CN" smtClean="0"/>
              <a:t>“fiber*”- </a:t>
            </a:r>
            <a:r>
              <a:rPr lang="en-US" altLang="zh-CN" smtClean="0">
                <a:solidFill>
                  <a:srgbClr val="FF0000"/>
                </a:solidFill>
              </a:rPr>
              <a:t>invalid </a:t>
            </a:r>
            <a:r>
              <a:rPr lang="en-US" altLang="zh-CN" smtClean="0"/>
              <a:t> </a:t>
            </a:r>
          </a:p>
          <a:p>
            <a:endParaRPr lang="zh-CN" altLang="en-US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ＭＳ Ｐゴシック" pitchFamily="34" charset="-128"/>
              </a:rPr>
              <a:t>Limitation </a:t>
            </a:r>
            <a:endParaRPr lang="zh-CN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Max 15 terms in Global Search and Advanced Search</a:t>
            </a:r>
          </a:p>
          <a:p>
            <a:r>
              <a:rPr lang="en-US" altLang="zh-CN" smtClean="0"/>
              <a:t>The words within phrases are counted separately </a:t>
            </a:r>
          </a:p>
          <a:p>
            <a:r>
              <a:rPr lang="en-US" altLang="zh-CN" smtClean="0"/>
              <a:t>You may use an additional terms via “Search Within Results”</a:t>
            </a:r>
            <a:endParaRPr lang="zh-CN" altLang="en-US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4825" y="1985963"/>
            <a:ext cx="5795963" cy="2457450"/>
          </a:xfrm>
        </p:spPr>
      </p:pic>
      <p:sp>
        <p:nvSpPr>
          <p:cNvPr id="46083" name="标题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64008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跟踪权威专家</a:t>
            </a:r>
            <a:r>
              <a:rPr lang="zh-CN" altLang="zh-CN" smtClean="0">
                <a:latin typeface="Arial" charset="0"/>
                <a:ea typeface="宋体" charset="-122"/>
              </a:rPr>
              <a:t>/</a:t>
            </a:r>
            <a:r>
              <a:rPr lang="zh-CN" smtClean="0">
                <a:latin typeface="Arial" charset="0"/>
                <a:ea typeface="宋体" charset="-122"/>
              </a:rPr>
              <a:t>机构</a:t>
            </a:r>
            <a:r>
              <a:rPr lang="zh-CN" altLang="zh-CN" smtClean="0">
                <a:latin typeface="Arial" charset="0"/>
                <a:ea typeface="宋体" charset="-122"/>
              </a:rPr>
              <a:t>/</a:t>
            </a:r>
            <a:r>
              <a:rPr lang="zh-CN" smtClean="0">
                <a:latin typeface="Arial" charset="0"/>
                <a:ea typeface="宋体" charset="-122"/>
              </a:rPr>
              <a:t>领域，获取最新科研动态</a:t>
            </a:r>
          </a:p>
        </p:txBody>
      </p:sp>
      <p:sp>
        <p:nvSpPr>
          <p:cNvPr id="46084" name="矩形 4"/>
          <p:cNvSpPr>
            <a:spLocks noChangeArrowheads="1"/>
          </p:cNvSpPr>
          <p:nvPr/>
        </p:nvSpPr>
        <p:spPr bwMode="auto">
          <a:xfrm>
            <a:off x="584200" y="3887788"/>
            <a:ext cx="1447800" cy="5334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grpSp>
        <p:nvGrpSpPr>
          <p:cNvPr id="2" name="组合 8"/>
          <p:cNvGrpSpPr>
            <a:grpSpLocks/>
          </p:cNvGrpSpPr>
          <p:nvPr/>
        </p:nvGrpSpPr>
        <p:grpSpPr bwMode="auto">
          <a:xfrm>
            <a:off x="1524000" y="2971800"/>
            <a:ext cx="6616700" cy="2209800"/>
            <a:chOff x="1524000" y="2971800"/>
            <a:chExt cx="6617325" cy="2209800"/>
          </a:xfrm>
        </p:grpSpPr>
        <p:pic>
          <p:nvPicPr>
            <p:cNvPr id="4608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0" y="2971800"/>
              <a:ext cx="6617325" cy="2209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6090" name="矩形 6"/>
            <p:cNvSpPr>
              <a:spLocks noChangeArrowheads="1"/>
            </p:cNvSpPr>
            <p:nvPr/>
          </p:nvSpPr>
          <p:spPr bwMode="auto">
            <a:xfrm>
              <a:off x="1600200" y="4114800"/>
              <a:ext cx="1371600" cy="457200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</a:pPr>
              <a:endParaRPr lang="zh-CN" altLang="en-US">
                <a:latin typeface="Verdana" pitchFamily="34" charset="0"/>
                <a:ea typeface="ＭＳ Ｐゴシック" pitchFamily="34" charset="-128"/>
              </a:endParaRPr>
            </a:p>
          </p:txBody>
        </p:sp>
      </p:grp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693988" y="3448050"/>
            <a:ext cx="6450012" cy="3028950"/>
            <a:chOff x="2693788" y="3447934"/>
            <a:chExt cx="6450212" cy="3028705"/>
          </a:xfrm>
        </p:grpSpPr>
        <p:pic>
          <p:nvPicPr>
            <p:cNvPr id="46087" name="Picture 4"/>
            <p:cNvPicPr>
              <a:picLocks noChangeAspect="1" noChangeArrowheads="1"/>
            </p:cNvPicPr>
            <p:nvPr/>
          </p:nvPicPr>
          <p:blipFill>
            <a:blip r:embed="rId4"/>
            <a:srcRect l="3999" t="24680" r="9332"/>
            <a:stretch>
              <a:fillRect/>
            </a:stretch>
          </p:blipFill>
          <p:spPr bwMode="auto">
            <a:xfrm>
              <a:off x="2693788" y="3447934"/>
              <a:ext cx="6450212" cy="30287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6088" name="矩形 9"/>
            <p:cNvSpPr>
              <a:spLocks noChangeArrowheads="1"/>
            </p:cNvSpPr>
            <p:nvPr/>
          </p:nvSpPr>
          <p:spPr bwMode="auto">
            <a:xfrm>
              <a:off x="3886200" y="4819423"/>
              <a:ext cx="5029200" cy="1143000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80000"/>
                <a:buFont typeface="Wingdings" pitchFamily="2" charset="2"/>
                <a:buNone/>
              </a:pPr>
              <a:endParaRPr lang="zh-CN" altLang="en-US">
                <a:latin typeface="Verdana" pitchFamily="34" charset="0"/>
                <a:ea typeface="ＭＳ Ｐゴシック" pitchFamily="34" charset="-128"/>
              </a:endParaRPr>
            </a:p>
          </p:txBody>
        </p:sp>
      </p:grp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设置个人帐号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2000" y="5257800"/>
            <a:ext cx="59436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b="1">
                <a:latin typeface="宋体" charset="-122"/>
              </a:rPr>
              <a:t>所有用户需要设置个人帐号以保存</a:t>
            </a:r>
            <a:r>
              <a:rPr lang="en-US" altLang="zh-CN" b="1">
                <a:latin typeface="宋体" charset="-122"/>
              </a:rPr>
              <a:t>ToC Alerts, Saved search </a:t>
            </a:r>
            <a:r>
              <a:rPr lang="zh-CN" altLang="en-US" b="1">
                <a:latin typeface="宋体" charset="-122"/>
              </a:rPr>
              <a:t>和设置</a:t>
            </a:r>
            <a:r>
              <a:rPr lang="en-US" altLang="zh-CN" b="1">
                <a:latin typeface="宋体" charset="-122"/>
              </a:rPr>
              <a:t>Preference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b="1">
              <a:latin typeface="宋体" charset="-12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sz="2000" b="1">
                <a:latin typeface="宋体" charset="-122"/>
              </a:rPr>
              <a:t>注：</a:t>
            </a:r>
            <a:r>
              <a:rPr lang="en-US" altLang="zh-CN" sz="2000" b="1">
                <a:latin typeface="宋体" charset="-122"/>
              </a:rPr>
              <a:t>IEEE</a:t>
            </a:r>
            <a:r>
              <a:rPr lang="zh-CN" altLang="en-US" sz="2000" b="1">
                <a:latin typeface="宋体" charset="-122"/>
              </a:rPr>
              <a:t>会员可以会员帐号登录</a:t>
            </a:r>
            <a:r>
              <a:rPr lang="en-US" altLang="zh-CN" sz="2000" b="1">
                <a:latin typeface="宋体" charset="-122"/>
              </a:rPr>
              <a:t> </a:t>
            </a:r>
            <a:endParaRPr lang="zh-CN" altLang="en-US" sz="2000" b="1">
              <a:latin typeface="宋体" charset="-122"/>
            </a:endParaRP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1295400"/>
            <a:ext cx="88773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4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en-US" altLang="zh-CN" smtClean="0">
                <a:latin typeface="Arial" charset="0"/>
                <a:ea typeface="宋体" charset="-122"/>
              </a:rPr>
              <a:t>Save Search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4813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750" y="1255713"/>
            <a:ext cx="70104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924800" cy="1143000"/>
          </a:xfrm>
        </p:spPr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查看</a:t>
            </a:r>
            <a:r>
              <a:rPr lang="en-US" altLang="zh-CN" smtClean="0">
                <a:latin typeface="Arial" charset="0"/>
                <a:ea typeface="宋体" charset="-122"/>
              </a:rPr>
              <a:t>Saved</a:t>
            </a:r>
            <a:r>
              <a:rPr lang="zh-CN" altLang="en-US" smtClean="0">
                <a:latin typeface="Arial" charset="0"/>
                <a:ea typeface="宋体" charset="-122"/>
              </a:rPr>
              <a:t> </a:t>
            </a:r>
            <a:r>
              <a:rPr lang="en-US" altLang="zh-CN" smtClean="0">
                <a:latin typeface="Arial" charset="0"/>
                <a:ea typeface="宋体" charset="-122"/>
              </a:rPr>
              <a:t>Searches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/>
          <a:srcRect l="3033" r="14313"/>
          <a:stretch>
            <a:fillRect/>
          </a:stretch>
        </p:blipFill>
        <p:spPr bwMode="auto">
          <a:xfrm>
            <a:off x="-12700" y="1600200"/>
            <a:ext cx="9151938" cy="1752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438400" y="1752600"/>
            <a:ext cx="1219200" cy="1524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2286000" y="5943600"/>
            <a:ext cx="4191000" cy="4365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zh-CN" altLang="en-US" sz="2800" b="1">
                <a:latin typeface="宋体" charset="-122"/>
              </a:rPr>
              <a:t>最多可保存</a:t>
            </a:r>
            <a:r>
              <a:rPr lang="en-US" altLang="zh-CN" sz="2800" b="1">
                <a:latin typeface="宋体" charset="-122"/>
              </a:rPr>
              <a:t>15</a:t>
            </a:r>
            <a:r>
              <a:rPr lang="zh-CN" altLang="en-US" sz="2800" b="1">
                <a:latin typeface="宋体" charset="-122"/>
              </a:rPr>
              <a:t>个检索式</a:t>
            </a:r>
          </a:p>
        </p:txBody>
      </p:sp>
      <p:pic>
        <p:nvPicPr>
          <p:cNvPr id="14131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288" y="2703513"/>
            <a:ext cx="7456487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65213" y="2981325"/>
            <a:ext cx="4233862" cy="370681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zh-CN" altLang="en-US" smtClean="0">
                <a:latin typeface="宋体" charset="-122"/>
                <a:ea typeface="宋体" charset="-122"/>
              </a:rPr>
              <a:t>设置</a:t>
            </a:r>
            <a:r>
              <a:rPr lang="en-US" altLang="zh-CN" smtClean="0">
                <a:latin typeface="Arial" charset="0"/>
                <a:ea typeface="宋体" charset="-122"/>
              </a:rPr>
              <a:t>ToC Alerts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144000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438400" y="1676400"/>
            <a:ext cx="1371600" cy="1447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3"/>
          <a:srcRect r="20833"/>
          <a:stretch>
            <a:fillRect/>
          </a:stretch>
        </p:blipFill>
        <p:spPr bwMode="auto">
          <a:xfrm>
            <a:off x="228600" y="1403350"/>
            <a:ext cx="8610600" cy="540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57200" y="3352800"/>
            <a:ext cx="4953000" cy="609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09600" y="5943600"/>
            <a:ext cx="5410200" cy="685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宋体" charset="-122"/>
                <a:ea typeface="宋体" charset="-122"/>
              </a:rPr>
              <a:t>个性化功能</a:t>
            </a:r>
            <a:r>
              <a:rPr lang="en-US" altLang="zh-CN" smtClean="0">
                <a:latin typeface="宋体" charset="-122"/>
                <a:ea typeface="宋体" charset="-122"/>
              </a:rPr>
              <a:t>-</a:t>
            </a:r>
            <a:r>
              <a:rPr lang="en-US" altLang="zh-CN" smtClean="0">
                <a:latin typeface="Arial" charset="0"/>
                <a:ea typeface="宋体" charset="-122"/>
              </a:rPr>
              <a:t>My Projects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sp>
        <p:nvSpPr>
          <p:cNvPr id="51203" name="日期占位符 2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473FF81C-621A-4027-BDCF-5C2F3B0539C2}" type="datetime1">
              <a:rPr lang="en-US" altLang="zh-CN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4/1/2014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E2CC5925-562E-4FA1-98D2-18529DE1D511}" type="slidenum">
              <a:rPr lang="en-US" altLang="zh-CN" smtClean="0">
                <a:latin typeface="Arial" charset="0"/>
              </a:rPr>
              <a:pPr/>
              <a:t>32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512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475" y="1473200"/>
            <a:ext cx="7843838" cy="490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矩形 6"/>
          <p:cNvSpPr>
            <a:spLocks noChangeArrowheads="1"/>
          </p:cNvSpPr>
          <p:nvPr/>
        </p:nvSpPr>
        <p:spPr bwMode="auto">
          <a:xfrm>
            <a:off x="3857625" y="1403350"/>
            <a:ext cx="1352550" cy="450850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  <p:pic>
        <p:nvPicPr>
          <p:cNvPr id="1904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9213" y="1951038"/>
            <a:ext cx="526732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359275" y="3457575"/>
            <a:ext cx="788988" cy="612775"/>
          </a:xfrm>
          <a:prstGeom prst="rect">
            <a:avLst/>
          </a:prstGeom>
          <a:noFill/>
          <a:ln w="3175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algn="ctr"/>
            <a:r>
              <a:rPr lang="en-US" altLang="zh-CN" sz="2800" dirty="0" smtClean="0">
                <a:solidFill>
                  <a:srgbClr val="FF0000"/>
                </a:solidFill>
                <a:ea typeface="ＭＳ Ｐゴシック" pitchFamily="34" charset="-128"/>
                <a:hlinkClick r:id="rId2"/>
              </a:rPr>
              <a:t>Additional IEEE support</a:t>
            </a:r>
            <a:r>
              <a:rPr lang="en-US" altLang="zh-CN" dirty="0" smtClean="0">
                <a:ea typeface="ＭＳ Ｐゴシック" pitchFamily="34" charset="-128"/>
              </a:rPr>
              <a:t/>
            </a:r>
            <a:br>
              <a:rPr lang="en-US" altLang="zh-CN" dirty="0" smtClean="0">
                <a:ea typeface="ＭＳ Ｐゴシック" pitchFamily="34" charset="-128"/>
              </a:rPr>
            </a:br>
            <a:r>
              <a:rPr lang="en-US" altLang="zh-CN" sz="1000" dirty="0" smtClean="0">
                <a:ea typeface="ＭＳ Ｐゴシック" pitchFamily="34" charset="-128"/>
                <a:hlinkClick r:id="rId2"/>
              </a:rPr>
              <a:t>http://www.ieee.org/training</a:t>
            </a:r>
            <a:r>
              <a:rPr lang="en-US" altLang="zh-CN" sz="1000" dirty="0" smtClean="0">
                <a:ea typeface="ＭＳ Ｐゴシック" pitchFamily="34" charset="-128"/>
              </a:rPr>
              <a:t> </a:t>
            </a:r>
            <a:r>
              <a:rPr lang="en-US" altLang="zh-CN" dirty="0" smtClean="0">
                <a:ea typeface="ＭＳ Ｐゴシック" pitchFamily="34" charset="-128"/>
              </a:rPr>
              <a:t/>
            </a:r>
            <a:br>
              <a:rPr lang="en-US" altLang="zh-CN" dirty="0" smtClean="0">
                <a:ea typeface="ＭＳ Ｐゴシック" pitchFamily="34" charset="-128"/>
              </a:rPr>
            </a:br>
            <a:endParaRPr lang="en-US" altLang="zh-CN" dirty="0" smtClean="0">
              <a:ea typeface="ＭＳ Ｐゴシック" pitchFamily="34" charset="-128"/>
            </a:endParaRPr>
          </a:p>
        </p:txBody>
      </p:sp>
      <p:pic>
        <p:nvPicPr>
          <p:cNvPr id="3789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676400"/>
            <a:ext cx="4016375" cy="4114800"/>
          </a:xfrm>
          <a:noFill/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524000"/>
            <a:ext cx="3043238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1143000"/>
            <a:ext cx="342741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1447800"/>
          </a:xfrm>
        </p:spPr>
        <p:txBody>
          <a:bodyPr/>
          <a:lstStyle/>
          <a:p>
            <a:pPr algn="ctr"/>
            <a:r>
              <a:rPr lang="en-US" altLang="zh-CN" sz="2800" smtClean="0">
                <a:ea typeface="ＭＳ Ｐゴシック" pitchFamily="34" charset="-128"/>
                <a:hlinkClick r:id="rId2"/>
              </a:rPr>
              <a:t>Advanced tip sheet</a:t>
            </a:r>
            <a:r>
              <a:rPr lang="en-US" altLang="zh-CN" smtClean="0">
                <a:ea typeface="ＭＳ Ｐゴシック" pitchFamily="34" charset="-128"/>
              </a:rPr>
              <a:t/>
            </a:r>
            <a:br>
              <a:rPr lang="en-US" altLang="zh-CN" smtClean="0">
                <a:ea typeface="ＭＳ Ｐゴシック" pitchFamily="34" charset="-128"/>
              </a:rPr>
            </a:br>
            <a:r>
              <a:rPr lang="en-US" altLang="zh-CN" smtClean="0">
                <a:ea typeface="ＭＳ Ｐゴシック" pitchFamily="34" charset="-128"/>
              </a:rPr>
              <a:t> </a:t>
            </a:r>
            <a:r>
              <a:rPr lang="en-US" altLang="zh-CN" sz="800" smtClean="0">
                <a:ea typeface="ＭＳ Ｐゴシック" pitchFamily="34" charset="-128"/>
              </a:rPr>
              <a:t>http://www.ieee.org/publications_standards/publications/subscriptions/clientservices/promote/user_guides.html</a:t>
            </a:r>
          </a:p>
        </p:txBody>
      </p:sp>
      <p:pic>
        <p:nvPicPr>
          <p:cNvPr id="389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524000"/>
            <a:ext cx="4762500" cy="2209800"/>
          </a:xfrm>
          <a:noFill/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95400"/>
            <a:ext cx="59166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0013" y="1344613"/>
            <a:ext cx="6503987" cy="55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期刊会议投稿流程及注意事项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377825" y="438150"/>
            <a:ext cx="8229600" cy="979488"/>
          </a:xfrm>
        </p:spPr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What are the opportunities</a:t>
            </a:r>
            <a:br>
              <a:rPr smtClean="0">
                <a:latin typeface="Arial" charset="0"/>
                <a:ea typeface="宋体" charset="-122"/>
              </a:rPr>
            </a:br>
            <a:r>
              <a:rPr smtClean="0">
                <a:latin typeface="Arial" charset="0"/>
                <a:ea typeface="宋体" charset="-122"/>
              </a:rPr>
              <a:t>to publish at IEEE? </a:t>
            </a:r>
            <a:br>
              <a:rPr smtClean="0">
                <a:latin typeface="Arial" charset="0"/>
                <a:ea typeface="宋体" charset="-122"/>
              </a:rPr>
            </a:br>
            <a:endParaRPr smtClean="0">
              <a:latin typeface="Arial" charset="0"/>
              <a:ea typeface="宋体" charset="-122"/>
            </a:endParaRPr>
          </a:p>
        </p:txBody>
      </p:sp>
      <p:sp>
        <p:nvSpPr>
          <p:cNvPr id="53253" name="Rounded Rectangle 16"/>
          <p:cNvSpPr>
            <a:spLocks noChangeArrowheads="1"/>
          </p:cNvSpPr>
          <p:nvPr/>
        </p:nvSpPr>
        <p:spPr bwMode="auto">
          <a:xfrm>
            <a:off x="2643188" y="1968500"/>
            <a:ext cx="3762375" cy="23987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570163" y="1995488"/>
            <a:ext cx="37496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100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170</a:t>
            </a:r>
            <a:r>
              <a:rPr lang="en-US" altLang="zh-CN" sz="1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+</a:t>
            </a:r>
            <a:endParaRPr lang="en-US" sz="10000" dirty="0">
              <a:solidFill>
                <a:schemeClr val="bg1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2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Journals, Transactions, Magazines</a:t>
            </a:r>
          </a:p>
        </p:txBody>
      </p:sp>
      <p:pic>
        <p:nvPicPr>
          <p:cNvPr id="9" name="Picture 8" descr="http://ieeexplore.ieee.org/ielx5/42/5968123/5968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4025" y="4619625"/>
            <a:ext cx="730250" cy="91440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1850" y="4702175"/>
            <a:ext cx="838200" cy="106045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1" name="Picture 12" descr="http://www.ieee.org/ucm/groups/public/@ieee/@web/@org/@pubs/documents/images/4207196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1138" y="4737100"/>
            <a:ext cx="1100137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Signal Processing Magazine, IE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0113" y="4894263"/>
            <a:ext cx="1087437" cy="1484312"/>
          </a:xfrm>
          <a:prstGeom prst="rect">
            <a:avLst/>
          </a:prstGeom>
          <a:noFill/>
          <a:ln w="6350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Journals                  Magazines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 l="4916" t="1852" r="1683" b="5556"/>
          <a:stretch>
            <a:fillRect/>
          </a:stretch>
        </p:blipFill>
        <p:spPr bwMode="auto">
          <a:xfrm>
            <a:off x="304800" y="1143000"/>
            <a:ext cx="3200400" cy="4211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3"/>
          <a:srcRect l="4761" t="2725" r="4784"/>
          <a:stretch>
            <a:fillRect/>
          </a:stretch>
        </p:blipFill>
        <p:spPr bwMode="auto">
          <a:xfrm>
            <a:off x="609600" y="1752600"/>
            <a:ext cx="2971800" cy="414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4"/>
          <a:srcRect l="4485" t="2130" r="3589" b="427"/>
          <a:stretch>
            <a:fillRect/>
          </a:stretch>
        </p:blipFill>
        <p:spPr bwMode="auto">
          <a:xfrm>
            <a:off x="1143000" y="2286000"/>
            <a:ext cx="2743200" cy="411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295400"/>
            <a:ext cx="28352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2057400"/>
            <a:ext cx="2667000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2590800"/>
            <a:ext cx="27717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ADC116A-6994-43A8-8208-3626F385611F}" type="slidenum">
              <a:rPr lang="en-US" altLang="zh-CN" smtClean="0">
                <a:latin typeface="Arial" charset="0"/>
              </a:rPr>
              <a:pPr/>
              <a:t>38</a:t>
            </a:fld>
            <a:endParaRPr lang="en-US" altLang="zh-CN" sz="14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6323" name="标题 8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宋体" charset="-122"/>
                <a:ea typeface="宋体" charset="-122"/>
              </a:rPr>
              <a:t>以</a:t>
            </a:r>
            <a:r>
              <a:rPr altLang="zh-CN" smtClean="0">
                <a:latin typeface="Arial" charset="0"/>
                <a:ea typeface="Microsoft JhengHei" pitchFamily="34" charset="-120"/>
              </a:rPr>
              <a:t>MTT</a:t>
            </a:r>
            <a:r>
              <a:rPr lang="zh-CN" smtClean="0">
                <a:latin typeface="宋体" charset="-122"/>
                <a:ea typeface="宋体" charset="-122"/>
              </a:rPr>
              <a:t>刊物为例</a:t>
            </a:r>
            <a:r>
              <a:rPr lang="zh-CN" altLang="zh-CN" smtClean="0">
                <a:latin typeface="宋体" charset="-122"/>
                <a:ea typeface="宋体" charset="-122"/>
              </a:rPr>
              <a:t> </a:t>
            </a:r>
            <a:br>
              <a:rPr lang="zh-CN" altLang="zh-CN" smtClean="0">
                <a:latin typeface="宋体" charset="-122"/>
                <a:ea typeface="宋体" charset="-122"/>
              </a:rPr>
            </a:br>
            <a:endParaRPr lang="zh-CN" smtClean="0">
              <a:latin typeface="宋体" charset="-122"/>
              <a:ea typeface="宋体" charset="-122"/>
            </a:endParaRPr>
          </a:p>
        </p:txBody>
      </p:sp>
      <p:pic>
        <p:nvPicPr>
          <p:cNvPr id="56324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223963"/>
            <a:ext cx="137160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表格 4"/>
          <p:cNvGraphicFramePr>
            <a:graphicFrameLocks noGrp="1"/>
          </p:cNvGraphicFramePr>
          <p:nvPr/>
        </p:nvGraphicFramePr>
        <p:xfrm>
          <a:off x="1981200" y="987425"/>
          <a:ext cx="6934200" cy="2441576"/>
        </p:xfrm>
        <a:graphic>
          <a:graphicData uri="http://schemas.openxmlformats.org/drawingml/2006/table">
            <a:tbl>
              <a:tblPr/>
              <a:tblGrid>
                <a:gridCol w="1524000"/>
                <a:gridCol w="1739900"/>
                <a:gridCol w="1612900"/>
                <a:gridCol w="2057400"/>
              </a:tblGrid>
              <a:tr h="365743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12" marB="45712">
                    <a:lnL w="0" cmpd="sng">
                      <a:solidFill>
                        <a:srgbClr val="000000"/>
                      </a:solidFill>
                      <a:prstDash val="soli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000000"/>
                      </a:solidFill>
                      <a:prstDash val="soli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Transactions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Letters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Magazine</a:t>
                      </a:r>
                      <a:endParaRPr lang="zh-CN" altLang="en-US" sz="16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000000"/>
                      </a:solidFill>
                      <a:prstDash val="soli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NewResearch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YES(6pages,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over-lengthcharge)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YES(3pages)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TutorialArticle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YES(atexpert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YES(atFundamental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toIntermediatelevel)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Application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Note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8958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ReviewArticle</a:t>
                      </a:r>
                      <a:endParaRPr lang="zh-CN" altLang="en-US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YES(atexpert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YES(atFundamental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toIntermediatelevel)</a:t>
                      </a:r>
                      <a:endParaRPr lang="zh-CN" altLang="en-US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anchor="ctr">
                    <a:lnL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361" name="内容占位符 9"/>
          <p:cNvSpPr>
            <a:spLocks noGrp="1"/>
          </p:cNvSpPr>
          <p:nvPr>
            <p:ph idx="1"/>
          </p:nvPr>
        </p:nvSpPr>
        <p:spPr>
          <a:xfrm>
            <a:off x="914400" y="3352800"/>
            <a:ext cx="7772400" cy="3119438"/>
          </a:xfrm>
        </p:spPr>
        <p:txBody>
          <a:bodyPr/>
          <a:lstStyle/>
          <a:p>
            <a:pPr>
              <a:lnSpc>
                <a:spcPts val="1000"/>
              </a:lnSpc>
              <a:spcBef>
                <a:spcPct val="0"/>
              </a:spcBef>
            </a:pPr>
            <a:endParaRPr lang="en-US" altLang="zh-CN" sz="2000" smtClean="0"/>
          </a:p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Article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Papers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journals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IEEE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standard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Title, Abstract,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Introduction,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Technical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Content, Conclusions,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References.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transactions</a:t>
            </a:r>
            <a:r>
              <a:rPr lang="zh-CN" altLang="en-US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include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author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biographies.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Tutorial: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Unique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material. Valuable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methodologies,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exhaustive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Describe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current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 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technology: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circuits,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systems,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models, concepts.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Review: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Historical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account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field,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exhaustive references, explanation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state-of-the-art,</a:t>
            </a:r>
            <a:r>
              <a:rPr lang="en-US" altLang="zh-CN" sz="2000" smtClean="0"/>
              <a:t>	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indications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future</a:t>
            </a:r>
            <a:r>
              <a:rPr lang="en-US" altLang="zh-CN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</a:p>
          <a:p>
            <a:endParaRPr lang="zh-CN" altLang="en-US" sz="180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8" descr="http://ieeexplore.ieee.org/ielx5/42/5968123/5968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8575" y="388620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Explosion 1 13"/>
          <p:cNvSpPr>
            <a:spLocks noChangeArrowheads="1"/>
          </p:cNvSpPr>
          <p:nvPr/>
        </p:nvSpPr>
        <p:spPr bwMode="auto">
          <a:xfrm flipV="1">
            <a:off x="381000" y="1371600"/>
            <a:ext cx="1295400" cy="838200"/>
          </a:xfrm>
          <a:prstGeom prst="irregularSeal1">
            <a:avLst/>
          </a:prstGeom>
          <a:solidFill>
            <a:srgbClr val="FFFF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>
              <a:ea typeface="ＭＳ Ｐゴシック" pitchFamily="34" charset="-128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68300" y="1298575"/>
            <a:ext cx="8458200" cy="4267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000" smtClean="0">
                <a:solidFill>
                  <a:srgbClr val="002060"/>
                </a:solidFill>
              </a:rPr>
              <a:t>IEEE publishes: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1</a:t>
            </a:r>
            <a:r>
              <a:rPr lang="en-US" altLang="zh-CN" sz="1800" smtClean="0">
                <a:solidFill>
                  <a:srgbClr val="002060"/>
                </a:solidFill>
              </a:rPr>
              <a:t>8</a:t>
            </a:r>
            <a:r>
              <a:rPr lang="en-US" altLang="en-US" sz="1800" smtClean="0">
                <a:solidFill>
                  <a:srgbClr val="002060"/>
                </a:solidFill>
              </a:rPr>
              <a:t> of top 20 journals in Electrical and Electronic Engineering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1800" smtClean="0">
                <a:solidFill>
                  <a:srgbClr val="002060"/>
                </a:solidFill>
              </a:rPr>
              <a:t>10</a:t>
            </a:r>
            <a:r>
              <a:rPr lang="en-US" altLang="en-US" sz="1800" smtClean="0">
                <a:solidFill>
                  <a:srgbClr val="002060"/>
                </a:solidFill>
              </a:rPr>
              <a:t> of top 10 journals in Telecommunications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800" smtClean="0">
                <a:solidFill>
                  <a:srgbClr val="002060"/>
                </a:solidFill>
              </a:rPr>
              <a:t>4</a:t>
            </a:r>
            <a:r>
              <a:rPr lang="en-US" altLang="en-US" sz="1800" smtClean="0">
                <a:solidFill>
                  <a:srgbClr val="002060"/>
                </a:solidFill>
              </a:rPr>
              <a:t> of top</a:t>
            </a:r>
            <a:r>
              <a:rPr lang="en-US" altLang="zh-CN" sz="1800" smtClean="0">
                <a:solidFill>
                  <a:srgbClr val="002060"/>
                </a:solidFill>
              </a:rPr>
              <a:t>5</a:t>
            </a:r>
            <a:r>
              <a:rPr lang="en-US" altLang="en-US" sz="1800" smtClean="0">
                <a:solidFill>
                  <a:srgbClr val="002060"/>
                </a:solidFill>
              </a:rPr>
              <a:t> journals in Automation &amp; Control Systems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1800" smtClean="0">
                <a:solidFill>
                  <a:srgbClr val="002060"/>
                </a:solidFill>
              </a:rPr>
              <a:t>4</a:t>
            </a:r>
            <a:r>
              <a:rPr lang="en-US" altLang="en-US" sz="1800" smtClean="0">
                <a:solidFill>
                  <a:srgbClr val="002060"/>
                </a:solidFill>
              </a:rPr>
              <a:t> of top 5 journals in Computer Hardware &amp; Architecture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4 of top 5 journals in Computer Science, Artificial Intelligence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1 in Automation &amp; Control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1 in Artificial Intelligence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1 in Cybernetics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1 in Hardware&amp; Architecture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1 in Industrial Engineering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2 in Imaging Science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1800" smtClean="0">
                <a:solidFill>
                  <a:srgbClr val="002060"/>
                </a:solidFill>
              </a:rPr>
              <a:t># 2 in Remote Sensing</a:t>
            </a:r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white">
          <a:xfrm>
            <a:off x="395288" y="5670550"/>
            <a:ext cx="70104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en-US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The ISI JCR presents “quantifiable statistical data that provides a systematic, objective way to evaluate the world’s leading journals”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en-US" sz="1400">
                <a:latin typeface="Verdana" pitchFamily="34" charset="0"/>
                <a:ea typeface="ＭＳ Ｐゴシック" pitchFamily="34" charset="-128"/>
              </a:rPr>
              <a:t>(201</a:t>
            </a:r>
            <a:r>
              <a:rPr lang="en-US" altLang="zh-CN" sz="1400">
                <a:latin typeface="Verdana" pitchFamily="34" charset="0"/>
                <a:ea typeface="ＭＳ Ｐゴシック" pitchFamily="34" charset="-128"/>
              </a:rPr>
              <a:t>2</a:t>
            </a:r>
            <a:r>
              <a:rPr lang="en-US" altLang="en-US" sz="1400">
                <a:latin typeface="Verdana" pitchFamily="34" charset="0"/>
                <a:ea typeface="ＭＳ Ｐゴシック" pitchFamily="34" charset="-128"/>
              </a:rPr>
              <a:t> report released June 201</a:t>
            </a:r>
            <a:r>
              <a:rPr lang="en-US" altLang="zh-CN" sz="1400">
                <a:latin typeface="Verdana" pitchFamily="34" charset="0"/>
                <a:ea typeface="ＭＳ Ｐゴシック" pitchFamily="34" charset="-128"/>
              </a:rPr>
              <a:t>3</a:t>
            </a:r>
            <a:r>
              <a:rPr lang="en-US" altLang="en-US" sz="1400">
                <a:latin typeface="Verdana" pitchFamily="34" charset="0"/>
                <a:ea typeface="ＭＳ Ｐゴシック" pitchFamily="34" charset="-128"/>
              </a:rPr>
              <a:t>)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en-US" sz="1400">
              <a:ea typeface="ＭＳ Ｐゴシック" pitchFamily="34" charset="-128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black">
          <a:xfrm>
            <a:off x="381000" y="368300"/>
            <a:ext cx="83820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38200" indent="-838200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sz="3200" b="1" kern="0" dirty="0">
                <a:solidFill>
                  <a:srgbClr val="C00000"/>
                </a:solidFill>
                <a:latin typeface="+mj-lt"/>
                <a:ea typeface="+mj-ea"/>
                <a:cs typeface="ＭＳ Ｐゴシック"/>
              </a:rPr>
              <a:t>Quality You Can Trust</a:t>
            </a:r>
          </a:p>
          <a:p>
            <a:pPr marL="838200" indent="-838200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en-US" b="1" dirty="0">
                <a:solidFill>
                  <a:srgbClr val="C00000"/>
                </a:solidFill>
                <a:latin typeface="Arial" pitchFamily="34" charset="0"/>
                <a:ea typeface="ＭＳ Ｐゴシック" pitchFamily="34" charset="-128"/>
              </a:rPr>
              <a:t>Journal Citation Report Results, by Impact Factor</a:t>
            </a:r>
            <a:endParaRPr lang="en-US" altLang="en-US" dirty="0">
              <a:solidFill>
                <a:srgbClr val="C00000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57351" name="Picture 5" descr="Signal Processing Magazine, IEE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2263" y="3787775"/>
            <a:ext cx="1241425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22975" y="3673475"/>
            <a:ext cx="1520825" cy="19256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735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13563" y="3465513"/>
            <a:ext cx="1849437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Box 9"/>
          <p:cNvSpPr txBox="1">
            <a:spLocks noChangeArrowheads="1"/>
          </p:cNvSpPr>
          <p:nvPr/>
        </p:nvSpPr>
        <p:spPr bwMode="auto">
          <a:xfrm>
            <a:off x="3886200" y="1295400"/>
            <a:ext cx="4724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7"/>
              </a:rPr>
              <a:t>2012JCR</a:t>
            </a:r>
            <a:r>
              <a:rPr lang="zh-CN" altLang="en-US">
                <a:latin typeface="宋体" charset="-122"/>
                <a:hlinkClick r:id="rId7"/>
              </a:rPr>
              <a:t>报告对</a:t>
            </a:r>
            <a:r>
              <a:rPr lang="en-US" altLang="zh-CN">
                <a:ea typeface="ＭＳ Ｐゴシック" pitchFamily="34" charset="-128"/>
                <a:hlinkClick r:id="rId7"/>
              </a:rPr>
              <a:t>IEL</a:t>
            </a:r>
            <a:r>
              <a:rPr lang="zh-CN" altLang="en-US">
                <a:latin typeface="宋体" charset="-122"/>
                <a:hlinkClick r:id="rId7"/>
              </a:rPr>
              <a:t>期刊收录情况</a:t>
            </a:r>
            <a:endParaRPr lang="zh-CN" altLang="en-US">
              <a:latin typeface="宋体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8001000" cy="1143000"/>
          </a:xfrm>
        </p:spPr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Find Journals on IEEE Xplore 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583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752600"/>
            <a:ext cx="7080250" cy="4572000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"/>
            <a:ext cx="661035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66800" y="2514600"/>
            <a:ext cx="2057400" cy="762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352800" y="5715000"/>
            <a:ext cx="20574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742950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7010400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电子投稿：</a:t>
            </a:r>
            <a:r>
              <a:rPr altLang="zh-CN" smtClean="0">
                <a:latin typeface="Arial" charset="0"/>
                <a:ea typeface="宋体" charset="-122"/>
              </a:rPr>
              <a:t>E-Submission</a:t>
            </a:r>
            <a:endParaRPr lang="zh-CN" smtClean="0">
              <a:latin typeface="Arial" charset="0"/>
              <a:ea typeface="宋体" charset="-122"/>
            </a:endParaRPr>
          </a:p>
        </p:txBody>
      </p:sp>
      <p:sp>
        <p:nvSpPr>
          <p:cNvPr id="61444" name="矩形 4"/>
          <p:cNvSpPr>
            <a:spLocks noChangeArrowheads="1"/>
          </p:cNvSpPr>
          <p:nvPr/>
        </p:nvSpPr>
        <p:spPr bwMode="auto">
          <a:xfrm>
            <a:off x="5715000" y="1828800"/>
            <a:ext cx="1828800" cy="4572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144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注册帐号</a:t>
            </a:r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094788" cy="4170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进入作者专区</a:t>
            </a:r>
          </a:p>
        </p:txBody>
      </p:sp>
      <p:pic>
        <p:nvPicPr>
          <p:cNvPr id="6349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04925"/>
            <a:ext cx="8534400" cy="5238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3492" name="矩形 5"/>
          <p:cNvSpPr>
            <a:spLocks noChangeArrowheads="1"/>
          </p:cNvSpPr>
          <p:nvPr/>
        </p:nvSpPr>
        <p:spPr bwMode="auto">
          <a:xfrm>
            <a:off x="0" y="6172200"/>
            <a:ext cx="7239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3"/>
              </a:rPr>
              <a:t>http://mchelp.manuscriptcentral.com/gethelpnow/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0" y="344488"/>
            <a:ext cx="6096000" cy="6030912"/>
          </a:xfrm>
        </p:spPr>
      </p:pic>
      <p:sp>
        <p:nvSpPr>
          <p:cNvPr id="64515" name="标题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4343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评审流程</a:t>
            </a:r>
            <a:r>
              <a:rPr altLang="zh-CN" smtClean="0">
                <a:latin typeface="Arial" charset="0"/>
                <a:ea typeface="宋体" charset="-122"/>
              </a:rPr>
              <a:t/>
            </a:r>
            <a:br>
              <a:rPr altLang="zh-CN" smtClean="0">
                <a:latin typeface="Arial" charset="0"/>
                <a:ea typeface="宋体" charset="-122"/>
              </a:rPr>
            </a:br>
            <a:r>
              <a:rPr altLang="zh-CN" smtClean="0">
                <a:latin typeface="Arial" charset="0"/>
                <a:ea typeface="宋体" charset="-122"/>
              </a:rPr>
              <a:t>Review Process</a:t>
            </a:r>
            <a:br>
              <a:rPr altLang="zh-CN" smtClean="0">
                <a:latin typeface="Arial" charset="0"/>
                <a:ea typeface="宋体" charset="-122"/>
              </a:rPr>
            </a:br>
            <a:endParaRPr lang="zh-CN" smtClean="0">
              <a:latin typeface="宋体" charset="-122"/>
              <a:ea typeface="宋体" charset="-122"/>
            </a:endParaRPr>
          </a:p>
        </p:txBody>
      </p:sp>
      <p:sp>
        <p:nvSpPr>
          <p:cNvPr id="64516" name="日期占位符 3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B0C1AFD2-576E-4763-AC1E-A1F2DFD11930}" type="datetime5">
              <a:rPr lang="zh-CN" altLang="en-US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2014/4/1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4517" name="矩形 5"/>
          <p:cNvSpPr>
            <a:spLocks noChangeArrowheads="1"/>
          </p:cNvSpPr>
          <p:nvPr/>
        </p:nvSpPr>
        <p:spPr bwMode="auto">
          <a:xfrm>
            <a:off x="304800" y="4800600"/>
            <a:ext cx="2971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</a:rPr>
              <a:t>e.g. IEEE Transactions on Information</a:t>
            </a:r>
            <a:r>
              <a:rPr lang="zh-CN" altLang="en-US">
                <a:ea typeface="ＭＳ Ｐゴシック" pitchFamily="34" charset="-128"/>
              </a:rPr>
              <a:t> </a:t>
            </a:r>
            <a:r>
              <a:rPr lang="en-US" altLang="zh-CN">
                <a:ea typeface="ＭＳ Ｐゴシック" pitchFamily="34" charset="-128"/>
              </a:rPr>
              <a:t>Technology in Biomedicine </a:t>
            </a: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投稿格式：</a:t>
            </a:r>
            <a:r>
              <a:rPr altLang="zh-CN" smtClean="0">
                <a:latin typeface="Arial" charset="0"/>
                <a:ea typeface="宋体" charset="-122"/>
              </a:rPr>
              <a:t>Tools for Authors 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55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066800"/>
            <a:ext cx="7543800" cy="5537200"/>
          </a:xfrm>
        </p:spPr>
      </p:pic>
      <p:sp>
        <p:nvSpPr>
          <p:cNvPr id="65540" name="矩形 4"/>
          <p:cNvSpPr>
            <a:spLocks noChangeArrowheads="1"/>
          </p:cNvSpPr>
          <p:nvPr/>
        </p:nvSpPr>
        <p:spPr bwMode="auto">
          <a:xfrm>
            <a:off x="5715000" y="5186363"/>
            <a:ext cx="3200400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1800">
                <a:ea typeface="ＭＳ Ｐゴシック" pitchFamily="34" charset="-128"/>
                <a:hlinkClick r:id="rId3"/>
              </a:rPr>
              <a:t>http://www.ieee.org/publications_standards/publications/authors/authors_journals.html</a:t>
            </a:r>
            <a:r>
              <a:rPr lang="en-US" altLang="zh-CN" sz="1800">
                <a:ea typeface="ＭＳ Ｐゴシック" pitchFamily="34" charset="-128"/>
              </a:rPr>
              <a:t> </a:t>
            </a:r>
            <a:endParaRPr lang="zh-CN" altLang="en-US" sz="1800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利用参考文献管理工具设置格式</a:t>
            </a:r>
          </a:p>
        </p:txBody>
      </p:sp>
      <p:pic>
        <p:nvPicPr>
          <p:cNvPr id="665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828800"/>
            <a:ext cx="8029575" cy="4724400"/>
          </a:xfrm>
        </p:spPr>
      </p:pic>
      <p:sp>
        <p:nvSpPr>
          <p:cNvPr id="66564" name="矩形 4"/>
          <p:cNvSpPr>
            <a:spLocks noChangeArrowheads="1"/>
          </p:cNvSpPr>
          <p:nvPr/>
        </p:nvSpPr>
        <p:spPr bwMode="auto">
          <a:xfrm>
            <a:off x="1676400" y="2895600"/>
            <a:ext cx="26670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95400"/>
            <a:ext cx="6789738" cy="502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419600"/>
            <a:ext cx="6513513" cy="1981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利用参考文献管理工具设置格式</a:t>
            </a:r>
          </a:p>
        </p:txBody>
      </p:sp>
      <p:pic>
        <p:nvPicPr>
          <p:cNvPr id="675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47800"/>
            <a:ext cx="7942263" cy="4876800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IEEE Reference Preparation Assistant</a:t>
            </a:r>
            <a:br>
              <a:rPr smtClean="0">
                <a:latin typeface="Arial" charset="0"/>
                <a:ea typeface="宋体" charset="-122"/>
              </a:rPr>
            </a:b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86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187575"/>
            <a:ext cx="8686800" cy="4213225"/>
          </a:xfrm>
        </p:spPr>
      </p:pic>
      <p:sp>
        <p:nvSpPr>
          <p:cNvPr id="68612" name="矩形 4"/>
          <p:cNvSpPr>
            <a:spLocks noChangeArrowheads="1"/>
          </p:cNvSpPr>
          <p:nvPr/>
        </p:nvSpPr>
        <p:spPr bwMode="auto">
          <a:xfrm>
            <a:off x="533400" y="5257800"/>
            <a:ext cx="4572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3"/>
              </a:rPr>
              <a:t>http://refassist.ieee.org/action/showAuthorLogin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Editing Assistance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696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990600"/>
            <a:ext cx="6973888" cy="5410200"/>
          </a:xfrm>
        </p:spPr>
      </p:pic>
      <p:sp>
        <p:nvSpPr>
          <p:cNvPr id="69636" name="矩形 3"/>
          <p:cNvSpPr>
            <a:spLocks noChangeArrowheads="1"/>
          </p:cNvSpPr>
          <p:nvPr/>
        </p:nvSpPr>
        <p:spPr bwMode="auto">
          <a:xfrm>
            <a:off x="4953000" y="2286000"/>
            <a:ext cx="320040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3"/>
              </a:rPr>
              <a:t>http://www.prof-editing.com/ieee/index.php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What are the opportunities</a:t>
            </a:r>
            <a:br>
              <a:rPr smtClean="0">
                <a:latin typeface="Arial" charset="0"/>
                <a:ea typeface="宋体" charset="-122"/>
              </a:rPr>
            </a:br>
            <a:r>
              <a:rPr smtClean="0">
                <a:latin typeface="Arial" charset="0"/>
                <a:ea typeface="宋体" charset="-122"/>
              </a:rPr>
              <a:t>to publish at IEEE? </a:t>
            </a:r>
            <a:br>
              <a:rPr smtClean="0">
                <a:latin typeface="Arial" charset="0"/>
                <a:ea typeface="宋体" charset="-122"/>
              </a:rPr>
            </a:br>
            <a:endParaRPr smtClean="0">
              <a:latin typeface="Arial" charset="0"/>
              <a:ea typeface="宋体" charset="-122"/>
            </a:endParaRPr>
          </a:p>
        </p:txBody>
      </p:sp>
      <p:sp>
        <p:nvSpPr>
          <p:cNvPr id="70659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78D5F5E-CEF7-4801-B6AB-D52229AEF4D3}" type="datetime1">
              <a:rPr lang="en-US" altLang="zh-CN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4/1/2014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70660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C2C56DB3-AAEC-4A4F-A96B-C579D1A7E211}" type="slidenum">
              <a:rPr lang="en-US" altLang="zh-CN" smtClean="0">
                <a:latin typeface="Arial" charset="0"/>
              </a:rPr>
              <a:pPr/>
              <a:t>52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53253" name="Rounded Rectangle 16"/>
          <p:cNvSpPr>
            <a:spLocks noChangeArrowheads="1"/>
          </p:cNvSpPr>
          <p:nvPr/>
        </p:nvSpPr>
        <p:spPr bwMode="auto">
          <a:xfrm>
            <a:off x="530225" y="1968500"/>
            <a:ext cx="3762375" cy="23987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457200" y="2295525"/>
            <a:ext cx="37496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6600" dirty="0" smtClean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170</a:t>
            </a:r>
            <a:r>
              <a:rPr lang="en-US" altLang="zh-CN" sz="66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+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sz="2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Journals, Transactions, Magazines</a:t>
            </a:r>
          </a:p>
        </p:txBody>
      </p:sp>
      <p:sp>
        <p:nvSpPr>
          <p:cNvPr id="53255" name="Rounded Rectangle 16"/>
          <p:cNvSpPr>
            <a:spLocks noChangeArrowheads="1"/>
          </p:cNvSpPr>
          <p:nvPr/>
        </p:nvSpPr>
        <p:spPr bwMode="auto">
          <a:xfrm>
            <a:off x="4760913" y="1968500"/>
            <a:ext cx="3925887" cy="23987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63500">
            <a:noFill/>
            <a:round/>
            <a:headEnd/>
            <a:tailEnd/>
          </a:ln>
          <a:effectLst>
            <a:outerShdw dist="38100" dir="2700000" algn="tl" rotWithShape="0">
              <a:srgbClr val="808080">
                <a:alpha val="42999"/>
              </a:srgbClr>
            </a:outerShdw>
          </a:effec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64" name="Rectangle 17"/>
          <p:cNvSpPr>
            <a:spLocks noChangeArrowheads="1"/>
          </p:cNvSpPr>
          <p:nvPr/>
        </p:nvSpPr>
        <p:spPr bwMode="auto">
          <a:xfrm>
            <a:off x="4637088" y="1965325"/>
            <a:ext cx="4049712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6600" dirty="0" smtClean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1,200</a:t>
            </a:r>
            <a:r>
              <a:rPr lang="en-US" altLang="zh-CN" sz="66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+</a:t>
            </a:r>
            <a:r>
              <a:rPr lang="en-US" altLang="zh-CN" sz="100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200" dirty="0">
                <a:solidFill>
                  <a:schemeClr val="bg1"/>
                </a:solidFill>
                <a:latin typeface="Verdana" pitchFamily="34" charset="0"/>
                <a:ea typeface="ＭＳ Ｐゴシック" pitchFamily="34" charset="-128"/>
              </a:rPr>
              <a:t>Conferences</a:t>
            </a:r>
          </a:p>
        </p:txBody>
      </p:sp>
      <p:pic>
        <p:nvPicPr>
          <p:cNvPr id="9" name="Picture 8" descr="http://ieeexplore.ieee.org/ielx5/42/5968123/5968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063" y="4619625"/>
            <a:ext cx="730250" cy="91440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Picture 16" descr="http://s1.gigaimg.com/avaxhome/47/45/001a4547_medium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702175"/>
            <a:ext cx="838200" cy="1060450"/>
          </a:xfrm>
          <a:prstGeom prst="rect">
            <a:avLst/>
          </a:prstGeom>
          <a:noFill/>
          <a:ln w="9525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0667" name="Picture 12" descr="http://www.ieee.org/ucm/groups/public/@ieee/@web/@org/@pubs/documents/images/4207196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4737100"/>
            <a:ext cx="1100138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Signal Processing Magazine, IE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7150" y="4894263"/>
            <a:ext cx="1087438" cy="1484312"/>
          </a:xfrm>
          <a:prstGeom prst="rect">
            <a:avLst/>
          </a:prstGeom>
          <a:noFill/>
          <a:ln w="6350">
            <a:solidFill>
              <a:schemeClr val="tx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 l="30901" r="34219"/>
          <a:stretch>
            <a:fillRect/>
          </a:stretch>
        </p:blipFill>
        <p:spPr bwMode="auto">
          <a:xfrm>
            <a:off x="5029200" y="4619625"/>
            <a:ext cx="3248025" cy="1244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smtClean="0">
                <a:latin typeface="Arial" charset="0"/>
                <a:ea typeface="宋体" charset="-122"/>
              </a:rPr>
              <a:t>会议论文和期刊论文的区别</a:t>
            </a:r>
            <a:endParaRPr lang="zh-CN" sz="3200" smtClean="0">
              <a:latin typeface="Arial" charset="0"/>
              <a:ea typeface="宋体" charset="-122"/>
            </a:endParaRPr>
          </a:p>
        </p:txBody>
      </p:sp>
      <p:sp>
        <p:nvSpPr>
          <p:cNvPr id="71683" name="内容占位符 4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r>
              <a:rPr lang="zh-CN" altLang="en-US" sz="2000" smtClean="0">
                <a:latin typeface="宋体" charset="-122"/>
                <a:ea typeface="宋体" charset="-122"/>
              </a:rPr>
              <a:t>会议主要目的是通过演讲现场交流信息和交换想法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会议常常反映最新最前沿的研究，很多研究尚未到达正式期刊发表的程度。所以会议主要是快速传播科研信息，以从观众中获取宝贵的意见和反馈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会议常常会尽可能能覆盖较多的参与者，所以很多会议论文接受率较高</a:t>
            </a:r>
          </a:p>
        </p:txBody>
      </p:sp>
      <p:sp>
        <p:nvSpPr>
          <p:cNvPr id="71684" name="内容占位符 5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/>
          <a:p>
            <a:r>
              <a:rPr lang="zh-CN" altLang="en-US" sz="2000" smtClean="0">
                <a:latin typeface="宋体" charset="-122"/>
                <a:ea typeface="宋体" charset="-122"/>
              </a:rPr>
              <a:t>期刊发表体现更严格的评审以及更高质量的成果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没有演讲此类口头交流信息的形式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大部分期刊论文至少有</a:t>
            </a:r>
            <a:r>
              <a:rPr lang="en-US" altLang="zh-CN" sz="2000" smtClean="0">
                <a:latin typeface="宋体" charset="-122"/>
                <a:ea typeface="宋体" charset="-122"/>
              </a:rPr>
              <a:t>3</a:t>
            </a:r>
            <a:r>
              <a:rPr lang="zh-CN" altLang="en-US" sz="2000" smtClean="0">
                <a:latin typeface="宋体" charset="-122"/>
                <a:ea typeface="宋体" charset="-122"/>
              </a:rPr>
              <a:t>名以上评审人审稿，并有副主编定稿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期刊论文必须很好地反映该领域研究状态，因为评审人会仔细审核其引用文献</a:t>
            </a:r>
          </a:p>
          <a:p>
            <a:r>
              <a:rPr lang="zh-CN" altLang="en-US" sz="2000" smtClean="0">
                <a:latin typeface="宋体" charset="-122"/>
                <a:ea typeface="宋体" charset="-122"/>
              </a:rPr>
              <a:t>期刊论文接受率通常远低于会议论文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浏览与参加</a:t>
            </a:r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会议</a:t>
            </a:r>
          </a:p>
        </p:txBody>
      </p:sp>
      <p:pic>
        <p:nvPicPr>
          <p:cNvPr id="727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1478" t="11111" r="29176" b="12962"/>
          <a:stretch>
            <a:fillRect/>
          </a:stretch>
        </p:blipFill>
        <p:spPr>
          <a:xfrm>
            <a:off x="236538" y="1524000"/>
            <a:ext cx="6697662" cy="4818063"/>
          </a:xfrm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/>
          <a:srcRect l="11789" t="13480" r="27579" b="11629"/>
          <a:stretch>
            <a:fillRect/>
          </a:stretch>
        </p:blipFill>
        <p:spPr bwMode="auto">
          <a:xfrm>
            <a:off x="1524000" y="1295400"/>
            <a:ext cx="7242175" cy="502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533400" y="390525"/>
            <a:ext cx="8077200" cy="979488"/>
          </a:xfrm>
        </p:spPr>
        <p:txBody>
          <a:bodyPr/>
          <a:lstStyle/>
          <a:p>
            <a:r>
              <a:rPr lang="zh-CN" sz="3600" smtClean="0"/>
              <a:t>查找即将召开的</a:t>
            </a:r>
            <a:r>
              <a:rPr altLang="zh-CN" sz="3600" smtClean="0"/>
              <a:t>IEEE</a:t>
            </a:r>
            <a:r>
              <a:rPr lang="zh-CN" sz="3600" smtClean="0"/>
              <a:t>会议</a:t>
            </a:r>
            <a:endParaRPr sz="3600" smtClean="0"/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smtClean="0"/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6015038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57200" y="1219200"/>
            <a:ext cx="3798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4"/>
              </a:rPr>
              <a:t>www.ieee.org/conferences</a:t>
            </a:r>
            <a:endParaRPr lang="en-US" altLang="zh-CN">
              <a:ea typeface="ＭＳ Ｐゴシック" pitchFamily="34" charset="-128"/>
            </a:endParaRPr>
          </a:p>
        </p:txBody>
      </p:sp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219200"/>
            <a:ext cx="725805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250" y="1066800"/>
            <a:ext cx="90487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smtClean="0"/>
          </a:p>
        </p:txBody>
      </p:sp>
      <p:sp>
        <p:nvSpPr>
          <p:cNvPr id="655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6554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609600"/>
            <a:ext cx="90106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0"/>
            <a:ext cx="9167813" cy="3733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304800"/>
            <a:ext cx="8886825" cy="4572000"/>
          </a:xfrm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924050"/>
            <a:ext cx="9144000" cy="4933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772400" cy="1143000"/>
          </a:xfrm>
        </p:spPr>
        <p:txBody>
          <a:bodyPr/>
          <a:lstStyle/>
          <a:p>
            <a:r>
              <a:rPr smtClean="0">
                <a:latin typeface="Arial" charset="0"/>
                <a:ea typeface="宋体" charset="-122"/>
              </a:rPr>
              <a:t>EDAS</a:t>
            </a:r>
            <a:br>
              <a:rPr smtClean="0">
                <a:latin typeface="Arial" charset="0"/>
                <a:ea typeface="宋体" charset="-122"/>
              </a:rPr>
            </a:b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757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8275" y="1676400"/>
            <a:ext cx="8670925" cy="3810000"/>
          </a:xfrm>
        </p:spPr>
      </p:pic>
      <p:sp>
        <p:nvSpPr>
          <p:cNvPr id="75780" name="矩形 4"/>
          <p:cNvSpPr>
            <a:spLocks noChangeArrowheads="1"/>
          </p:cNvSpPr>
          <p:nvPr/>
        </p:nvSpPr>
        <p:spPr bwMode="auto">
          <a:xfrm>
            <a:off x="1676400" y="5867400"/>
            <a:ext cx="456406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</a:rPr>
              <a:t>http://edas.info/doc/authors.html</a:t>
            </a:r>
            <a:endParaRPr lang="zh-CN" alt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zh-CN" sz="4400" smtClean="0">
                <a:latin typeface="Arial" charset="0"/>
                <a:ea typeface="宋体" charset="-122"/>
              </a:rPr>
              <a:t/>
            </a:r>
            <a:br>
              <a:rPr lang="en-US" altLang="zh-CN" sz="4400" smtClean="0">
                <a:latin typeface="Arial" charset="0"/>
                <a:ea typeface="宋体" charset="-122"/>
              </a:rPr>
            </a:br>
            <a:r>
              <a:rPr lang="en-US" altLang="zh-CN" sz="4400" smtClean="0">
                <a:latin typeface="Arial" charset="0"/>
                <a:ea typeface="宋体" charset="-122"/>
              </a:rPr>
              <a:t>IEEE</a:t>
            </a:r>
            <a:r>
              <a:rPr lang="zh-CN" altLang="en-US" sz="4400" smtClean="0">
                <a:latin typeface="Arial" charset="0"/>
                <a:ea typeface="宋体" charset="-122"/>
              </a:rPr>
              <a:t>相关资源推介</a:t>
            </a:r>
            <a:endParaRPr lang="en-US" altLang="zh-CN" sz="44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/>
          <a:lstStyle/>
          <a:p>
            <a:pPr lvl="4">
              <a:lnSpc>
                <a:spcPct val="80000"/>
              </a:lnSpc>
              <a:buClr>
                <a:srgbClr val="233A9B"/>
              </a:buClr>
              <a:buSzPct val="60000"/>
              <a:buFontTx/>
              <a:buNone/>
            </a:pPr>
            <a:r>
              <a:rPr lang="en-US" altLang="zh-CN" sz="1000" b="1" smtClean="0">
                <a:solidFill>
                  <a:srgbClr val="003399"/>
                </a:solidFill>
              </a:rPr>
              <a:t>                                        </a:t>
            </a:r>
            <a:endParaRPr lang="zh-CN" altLang="en-US" sz="2400" b="1" smtClean="0">
              <a:solidFill>
                <a:srgbClr val="003399"/>
              </a:solidFill>
            </a:endParaRP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National Electrical Safety Code</a:t>
            </a:r>
            <a:r>
              <a:rPr lang="en-US" altLang="zh-CN" sz="1600" b="1" smtClean="0">
                <a:solidFill>
                  <a:srgbClr val="003399"/>
                </a:solidFill>
                <a:cs typeface="Arial" charset="0"/>
              </a:rPr>
              <a:t>®</a:t>
            </a:r>
            <a:r>
              <a:rPr lang="en-US" altLang="zh-CN" sz="1600" b="1" smtClean="0">
                <a:solidFill>
                  <a:srgbClr val="003399"/>
                </a:solidFill>
              </a:rPr>
              <a:t> (NESC) – Authority on safety requirements for power, telephone, cable TV, and railroad signal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Color Books: IEEE 141-1993 (Red book), IEEE 142-1991 (Green book), IEEE 1100-1999 (Emerald book), IEEE 242-2001(Buff book)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802.3™ - Ethernet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802.11™- Wireless Networking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802.16™ - Broadband Wireless Access (WiMAX)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IEEE1547-2003 – Interconnecting distributed resources with electric power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519-1992</a:t>
            </a:r>
            <a:r>
              <a:rPr lang="en-US" altLang="zh-CN" sz="1600" smtClean="0">
                <a:solidFill>
                  <a:srgbClr val="003399"/>
                </a:solidFill>
              </a:rPr>
              <a:t> –</a:t>
            </a:r>
            <a:r>
              <a:rPr lang="en-US" altLang="zh-CN" sz="1600" b="1" smtClean="0">
                <a:solidFill>
                  <a:srgbClr val="003399"/>
                </a:solidFill>
              </a:rPr>
              <a:t>Power systems communications – Harmonic in electric power systems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1149.1-2001 – Test technology -</a:t>
            </a:r>
            <a:r>
              <a:rPr lang="en-US" altLang="zh-CN" sz="1600" b="1" smtClean="0"/>
              <a:t>Test Access Port and Boundary--Scan Architecture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1012-2004™ - Software Engineering – Software Verification and Validation</a:t>
            </a:r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ISO/IEC 16085 –IEEE 1450-2001-</a:t>
            </a:r>
            <a:r>
              <a:rPr lang="en-US" altLang="zh-CN" sz="1600" b="1" smtClean="0"/>
              <a:t>Software Life Cycle Processes-Risk Management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r>
              <a:rPr lang="en-US" altLang="zh-CN" sz="1600" b="1" smtClean="0">
                <a:solidFill>
                  <a:srgbClr val="003399"/>
                </a:solidFill>
              </a:rPr>
              <a:t>IEEE C57.10.00-2000 –</a:t>
            </a:r>
            <a:r>
              <a:rPr lang="en-US" altLang="zh-CN" sz="1600" b="1" smtClean="0"/>
              <a:t>General Requirements for--Liquid-Immersed Distribution, Power, and Regulating Transformers</a:t>
            </a:r>
            <a:r>
              <a:rPr lang="en-US" altLang="zh-CN" sz="1600" smtClean="0"/>
              <a:t> </a:t>
            </a:r>
            <a:endParaRPr lang="en-US" altLang="zh-CN" sz="1600" b="1" smtClean="0"/>
          </a:p>
          <a:p>
            <a:pPr lvl="4">
              <a:lnSpc>
                <a:spcPct val="80000"/>
              </a:lnSpc>
              <a:buClr>
                <a:srgbClr val="233A9B"/>
              </a:buClr>
              <a:buSzPct val="60000"/>
            </a:pPr>
            <a:endParaRPr lang="en-US" altLang="zh-CN" sz="1600" b="1" smtClean="0">
              <a:solidFill>
                <a:srgbClr val="003399"/>
              </a:solidFill>
            </a:endParaRPr>
          </a:p>
        </p:txBody>
      </p:sp>
      <p:pic>
        <p:nvPicPr>
          <p:cNvPr id="77827" name="Picture 4"/>
          <p:cNvPicPr>
            <a:picLocks noChangeAspect="1" noChangeArrowheads="1"/>
          </p:cNvPicPr>
          <p:nvPr/>
        </p:nvPicPr>
        <p:blipFill>
          <a:blip r:embed="rId3"/>
          <a:srcRect l="37500" t="14063" r="14999" b="9375"/>
          <a:stretch>
            <a:fillRect/>
          </a:stretch>
        </p:blipFill>
        <p:spPr bwMode="auto">
          <a:xfrm>
            <a:off x="152400" y="1752600"/>
            <a:ext cx="1768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标准</a:t>
            </a:r>
            <a:r>
              <a:rPr altLang="zh-CN" smtClean="0">
                <a:latin typeface="Arial" charset="0"/>
                <a:ea typeface="宋体" charset="-122"/>
              </a:rPr>
              <a:t>-</a:t>
            </a:r>
            <a:r>
              <a:rPr lang="zh-CN" smtClean="0">
                <a:latin typeface="Arial" charset="0"/>
                <a:ea typeface="宋体" charset="-122"/>
              </a:rPr>
              <a:t> </a:t>
            </a:r>
            <a:r>
              <a:rPr altLang="zh-CN" smtClean="0">
                <a:latin typeface="Arial" charset="0"/>
                <a:ea typeface="宋体" charset="-122"/>
              </a:rPr>
              <a:t>Standards</a:t>
            </a:r>
            <a:endParaRPr lang="zh-CN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mtClean="0">
                <a:latin typeface="Arial" charset="0"/>
                <a:ea typeface="宋体" charset="-122"/>
              </a:rPr>
              <a:t>IEEE 标准开发流程</a:t>
            </a:r>
            <a:endParaRPr altLang="zh-CN" smtClean="0">
              <a:latin typeface="Verdana" pitchFamily="34" charset="0"/>
              <a:ea typeface="宋体" charset="-122"/>
            </a:endParaRPr>
          </a:p>
        </p:txBody>
      </p:sp>
      <p:sp>
        <p:nvSpPr>
          <p:cNvPr id="78851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B01C82E-BEE5-4550-9C8B-8754CE9A1C00}" type="slidenum">
              <a:rPr lang="en-US" altLang="zh-CN" smtClean="0">
                <a:latin typeface="Arial" charset="0"/>
              </a:rPr>
              <a:pPr/>
              <a:t>61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78852" name="Picture 2" descr="How stds are made fl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175" y="1670050"/>
            <a:ext cx="8099425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Arial" charset="0"/>
                <a:ea typeface="宋体" charset="-122"/>
              </a:rPr>
              <a:t>标准状态</a:t>
            </a:r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03388"/>
            <a:ext cx="8153400" cy="4802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9876" name="矩形 3"/>
          <p:cNvSpPr>
            <a:spLocks noChangeArrowheads="1"/>
          </p:cNvSpPr>
          <p:nvPr/>
        </p:nvSpPr>
        <p:spPr bwMode="auto">
          <a:xfrm>
            <a:off x="533400" y="2743200"/>
            <a:ext cx="2286000" cy="33528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3505200" y="2819400"/>
            <a:ext cx="4953000" cy="1752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Draft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：还没有被批准为标准的标准项目；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Active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：要求周期性维护的已批准的标准；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Archived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：已经</a:t>
            </a:r>
            <a:r>
              <a:rPr lang="zh-CN" altLang="en-US" sz="1800" kern="0" dirty="0">
                <a:latin typeface="宋体" pitchFamily="2" charset="-122"/>
                <a:ea typeface="宋体" pitchFamily="2" charset="-122"/>
              </a:rPr>
              <a:t>存档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的标准，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r>
              <a:rPr lang="en-US" altLang="zh-CN" sz="1800" kern="0" dirty="0">
                <a:latin typeface="宋体" pitchFamily="2" charset="-122"/>
                <a:ea typeface="宋体" pitchFamily="2" charset="-122"/>
              </a:rPr>
              <a:t>Withdrawn</a:t>
            </a:r>
            <a:r>
              <a:rPr lang="zh-CN" altLang="zh-CN" sz="1800" kern="0" dirty="0">
                <a:latin typeface="宋体" pitchFamily="2" charset="-122"/>
                <a:ea typeface="宋体" pitchFamily="2" charset="-122"/>
              </a:rPr>
              <a:t>：不再维护的标准，可包含过时或者错误信息</a:t>
            </a:r>
            <a:endParaRPr lang="zh-CN" altLang="zh-CN" sz="1400" kern="0" dirty="0">
              <a:latin typeface="宋体" pitchFamily="2" charset="-122"/>
              <a:ea typeface="宋体" pitchFamily="2" charset="-122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Blip>
                <a:blip r:embed="rId4"/>
              </a:buBlip>
              <a:defRPr/>
            </a:pPr>
            <a:endParaRPr lang="zh-CN" altLang="en-US" sz="1800" kern="0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1143000"/>
          </a:xfrm>
        </p:spPr>
        <p:txBody>
          <a:bodyPr/>
          <a:lstStyle/>
          <a:p>
            <a:r>
              <a:rPr altLang="zh-CN" smtClean="0">
                <a:latin typeface="Arial" charset="0"/>
                <a:ea typeface="宋体" charset="-122"/>
              </a:rPr>
              <a:t>IEEE Online Standards Dictionary</a:t>
            </a:r>
            <a:endParaRPr lang="zh-CN" smtClean="0">
              <a:latin typeface="Arial" charset="0"/>
              <a:ea typeface="宋体" charset="-122"/>
            </a:endParaRPr>
          </a:p>
        </p:txBody>
      </p:sp>
      <p:pic>
        <p:nvPicPr>
          <p:cNvPr id="808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828800"/>
            <a:ext cx="9132888" cy="4572000"/>
          </a:xfrm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r>
              <a:rPr lang="en-US" altLang="zh-CN" smtClean="0">
                <a:latin typeface="Arial" charset="0"/>
                <a:ea typeface="宋体" charset="-122"/>
              </a:rPr>
              <a:t>IEEE Online Standards Dictionary</a:t>
            </a:r>
            <a:endParaRPr lang="zh-CN" altLang="en-US" smtClean="0">
              <a:latin typeface="Arial" charset="0"/>
              <a:ea typeface="宋体" charset="-122"/>
            </a:endParaRP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3"/>
          <a:srcRect t="24355" b="14925"/>
          <a:stretch>
            <a:fillRect/>
          </a:stretch>
        </p:blipFill>
        <p:spPr bwMode="auto">
          <a:xfrm>
            <a:off x="381000" y="1524000"/>
            <a:ext cx="3581400" cy="5067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57200" y="2819400"/>
            <a:ext cx="3048000" cy="381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066800"/>
            <a:ext cx="8147050" cy="572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62000" y="4114800"/>
            <a:ext cx="7772400" cy="17526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zh-CN" altLang="en-US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smtClean="0">
                <a:latin typeface="Arial" charset="0"/>
                <a:ea typeface="宋体" charset="-122"/>
              </a:rPr>
              <a:t>欢迎</a:t>
            </a:r>
            <a:r>
              <a:rPr altLang="zh-CN" smtClean="0">
                <a:latin typeface="Arial" charset="0"/>
                <a:ea typeface="宋体" charset="-122"/>
              </a:rPr>
              <a:t>IEEE</a:t>
            </a:r>
            <a:r>
              <a:rPr lang="zh-CN" smtClean="0">
                <a:latin typeface="Arial" charset="0"/>
                <a:ea typeface="宋体" charset="-122"/>
              </a:rPr>
              <a:t>协会活动！</a:t>
            </a:r>
          </a:p>
        </p:txBody>
      </p:sp>
      <p:sp>
        <p:nvSpPr>
          <p:cNvPr id="829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smtClean="0"/>
              <a:t>Involvement in IEEE Societies, Sections and Chapters</a:t>
            </a:r>
          </a:p>
          <a:p>
            <a:pPr>
              <a:buFontTx/>
              <a:buNone/>
            </a:pPr>
            <a:endParaRPr lang="en-US" altLang="zh-CN" sz="2000" smtClean="0"/>
          </a:p>
          <a:p>
            <a:r>
              <a:rPr lang="en-US" altLang="zh-CN" sz="2000" smtClean="0"/>
              <a:t>2</a:t>
            </a:r>
            <a:r>
              <a:rPr lang="zh-CN" altLang="en-US" sz="2000" smtClean="0"/>
              <a:t>，</a:t>
            </a:r>
            <a:r>
              <a:rPr lang="en-US" altLang="zh-CN" sz="2000" smtClean="0"/>
              <a:t>400 IEEE Student Branches worldwide</a:t>
            </a:r>
          </a:p>
          <a:p>
            <a:endParaRPr lang="en-US" altLang="zh-CN" sz="2000" smtClean="0"/>
          </a:p>
          <a:p>
            <a:r>
              <a:rPr lang="en-US" altLang="zh-CN" sz="2000" smtClean="0"/>
              <a:t>Participation in IEEE GOLD (Graduates of the Last Decade) and Women in Engineering</a:t>
            </a:r>
          </a:p>
          <a:p>
            <a:endParaRPr lang="en-US" altLang="zh-CN" sz="2000" smtClean="0"/>
          </a:p>
          <a:p>
            <a:r>
              <a:rPr lang="en-US" altLang="zh-CN" sz="2000" smtClean="0"/>
              <a:t>1000+ conferences per year</a:t>
            </a:r>
          </a:p>
          <a:p>
            <a:endParaRPr lang="en-US" altLang="zh-CN" sz="2000" smtClean="0"/>
          </a:p>
          <a:p>
            <a:r>
              <a:rPr lang="en-US" altLang="zh-CN" sz="2000" smtClean="0"/>
              <a:t>IEEE MemberNet, MentorNet, LinkedIn, Facebook and Twitter</a:t>
            </a:r>
          </a:p>
          <a:p>
            <a:endParaRPr lang="zh-CN" altLang="en-US" sz="2000" smtClean="0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5"/>
          <p:cNvSpPr>
            <a:spLocks noGrp="1"/>
          </p:cNvSpPr>
          <p:nvPr>
            <p:ph type="title"/>
          </p:nvPr>
        </p:nvSpPr>
        <p:spPr>
          <a:xfrm>
            <a:off x="381000" y="495300"/>
            <a:ext cx="8382000" cy="668338"/>
          </a:xfrm>
        </p:spPr>
        <p:txBody>
          <a:bodyPr/>
          <a:lstStyle/>
          <a:p>
            <a:pPr eaLnBrk="1" hangingPunct="1"/>
            <a:r>
              <a:rPr lang="en-US" altLang="zh-CN" smtClean="0">
                <a:latin typeface="Arial" charset="0"/>
                <a:ea typeface="宋体" charset="-122"/>
              </a:rPr>
              <a:t>IEEE Student Branches in China</a:t>
            </a:r>
          </a:p>
        </p:txBody>
      </p:sp>
      <p:sp>
        <p:nvSpPr>
          <p:cNvPr id="83971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0043E8D0-8280-46C1-B82F-0E97478DD7EB}" type="slidenum">
              <a:rPr lang="en-US" altLang="zh-CN" smtClean="0">
                <a:latin typeface="Arial" charset="0"/>
              </a:rPr>
              <a:pPr/>
              <a:t>66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83972" name="矩形 10"/>
          <p:cNvSpPr>
            <a:spLocks noChangeArrowheads="1"/>
          </p:cNvSpPr>
          <p:nvPr/>
        </p:nvSpPr>
        <p:spPr bwMode="auto">
          <a:xfrm>
            <a:off x="431800" y="1266825"/>
            <a:ext cx="831215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b="1">
                <a:latin typeface="宋体" charset="-122"/>
                <a:ea typeface="ＭＳ Ｐゴシック" pitchFamily="34" charset="-128"/>
              </a:rPr>
              <a:t>目前中国的学生会员已经超过</a:t>
            </a:r>
            <a:r>
              <a:rPr lang="en-US" altLang="zh-CN" sz="1800" b="1">
                <a:latin typeface="宋体" charset="-122"/>
                <a:ea typeface="ＭＳ Ｐゴシック" pitchFamily="34" charset="-128"/>
              </a:rPr>
              <a:t>4000</a:t>
            </a:r>
            <a:r>
              <a:rPr lang="zh-CN" altLang="en-US" sz="1800" b="1">
                <a:latin typeface="宋体" charset="-122"/>
                <a:ea typeface="ＭＳ Ｐゴシック" pitchFamily="34" charset="-128"/>
              </a:rPr>
              <a:t>人。</a:t>
            </a:r>
            <a:endParaRPr lang="en-US" altLang="zh-CN" sz="18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b="1">
                <a:latin typeface="宋体" charset="-122"/>
                <a:ea typeface="ＭＳ Ｐゴシック" pitchFamily="34" charset="-128"/>
              </a:rPr>
              <a:t>通过学生分会通过开展特定的项目、活动，开拓青少年的科学眼界，培养其工程素养。</a:t>
            </a:r>
            <a:endParaRPr lang="en-US" altLang="zh-CN" sz="18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r>
              <a:rPr lang="zh-CN" altLang="en-US" sz="1800" b="1">
                <a:latin typeface="宋体" charset="-122"/>
                <a:ea typeface="ＭＳ Ｐゴシック" pitchFamily="34" charset="-128"/>
              </a:rPr>
              <a:t>迄今为止，中国学生分会的数目已达</a:t>
            </a:r>
            <a:r>
              <a:rPr lang="en-US" altLang="zh-CN" sz="1800" b="1">
                <a:latin typeface="宋体" charset="-122"/>
                <a:ea typeface="ＭＳ Ｐゴシック" pitchFamily="34" charset="-128"/>
              </a:rPr>
              <a:t>30</a:t>
            </a:r>
            <a:r>
              <a:rPr lang="zh-CN" altLang="en-US" sz="1800" b="1">
                <a:latin typeface="宋体" charset="-122"/>
                <a:ea typeface="ＭＳ Ｐゴシック" pitchFamily="34" charset="-128"/>
              </a:rPr>
              <a:t>个。</a:t>
            </a:r>
            <a:endParaRPr lang="en-US" altLang="zh-CN" sz="18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80000"/>
              <a:buFontTx/>
              <a:buChar char="•"/>
            </a:pPr>
            <a:endParaRPr lang="zh-CN" altLang="en-US" sz="18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河北大学学生分会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中国科学院研究生院学生分会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清华大学学生分会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哈尔滨工业大学深圳研究生院学生分会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北京邮电大学学生分会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北京交通大学学生分会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北京大学学生分会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北京工业大学学生分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北京理工大学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北京大学深圳研究生院学生分会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北京航天航空大学学生分会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重庆大学学生分会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电子科技大学学生分会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华南理工大学学生分会</a:t>
            </a:r>
            <a:endParaRPr lang="en-US" altLang="zh-CN" sz="1400" b="1">
              <a:latin typeface="宋体" charset="-122"/>
              <a:ea typeface="ＭＳ Ｐゴシック" pitchFamily="34" charset="-128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  <a:ea typeface="ＭＳ Ｐゴシック" pitchFamily="34" charset="-128"/>
              </a:rPr>
              <a:t>IEEE</a:t>
            </a:r>
            <a:r>
              <a:rPr lang="zh-CN" altLang="en-US" sz="1400" b="1">
                <a:latin typeface="宋体" charset="-122"/>
                <a:ea typeface="ＭＳ Ｐゴシック" pitchFamily="34" charset="-128"/>
              </a:rPr>
              <a:t>中山大学学生分会</a:t>
            </a:r>
          </a:p>
        </p:txBody>
      </p:sp>
      <p:sp>
        <p:nvSpPr>
          <p:cNvPr id="83973" name="矩形 12"/>
          <p:cNvSpPr>
            <a:spLocks noChangeArrowheads="1"/>
          </p:cNvSpPr>
          <p:nvPr/>
        </p:nvSpPr>
        <p:spPr bwMode="auto">
          <a:xfrm>
            <a:off x="4572000" y="2841625"/>
            <a:ext cx="4572000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哈尔滨工业大学学生分会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东南大学学生分会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南京理工学生分会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浙江大学学生分会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上海交通大学学生分会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上海华东师范大学学生分会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上海微系统所学生分会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华中科技大学学生分会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西安交通大学学生分会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西北工业大学学生分会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西安电子科技大学学生分会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山东大学学生分会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天津大学学生分会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中国科技大学学生分会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r>
              <a:rPr lang="en-US" altLang="zh-CN" sz="1400" b="1">
                <a:latin typeface="宋体" charset="-122"/>
              </a:rPr>
              <a:t>IEEE</a:t>
            </a:r>
            <a:r>
              <a:rPr lang="zh-CN" altLang="en-US" sz="1400" b="1">
                <a:latin typeface="宋体" charset="-122"/>
              </a:rPr>
              <a:t>郑州大学学生分会</a:t>
            </a: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endParaRPr lang="en-US" altLang="zh-CN" sz="1400" b="1">
              <a:latin typeface="宋体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595959"/>
              </a:buClr>
              <a:buSzPct val="80000"/>
              <a:buFontTx/>
              <a:buChar char="–"/>
            </a:pPr>
            <a:endParaRPr lang="zh-CN" altLang="en-US" sz="1400" b="1">
              <a:latin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688975" y="381000"/>
            <a:ext cx="8297863" cy="1143000"/>
          </a:xfrm>
        </p:spPr>
        <p:txBody>
          <a:bodyPr/>
          <a:lstStyle/>
          <a:p>
            <a:r>
              <a:rPr altLang="zh-CN" dirty="0" smtClean="0">
                <a:latin typeface="Arial" charset="0"/>
                <a:ea typeface="宋体" charset="-122"/>
              </a:rPr>
              <a:t>IEEE</a:t>
            </a:r>
            <a:r>
              <a:rPr lang="zh-CN" dirty="0" smtClean="0">
                <a:latin typeface="宋体" charset="-122"/>
                <a:ea typeface="宋体" charset="-122"/>
              </a:rPr>
              <a:t>免费技术讲座</a:t>
            </a:r>
            <a:endParaRPr altLang="zh-CN" dirty="0" smtClean="0">
              <a:latin typeface="宋体" charset="-122"/>
              <a:ea typeface="宋体" charset="-122"/>
            </a:endParaRPr>
          </a:p>
        </p:txBody>
      </p:sp>
      <p:sp>
        <p:nvSpPr>
          <p:cNvPr id="84995" name="Rectangle 3"/>
          <p:cNvSpPr txBox="1">
            <a:spLocks noChangeArrowheads="1"/>
          </p:cNvSpPr>
          <p:nvPr/>
        </p:nvSpPr>
        <p:spPr bwMode="auto">
          <a:xfrm>
            <a:off x="614363" y="1471613"/>
            <a:ext cx="7827962" cy="523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Spectrum</a:t>
            </a: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免费讲座，涉及最新科技：</a:t>
            </a:r>
            <a:r>
              <a:rPr lang="en-US" altLang="zh-CN" sz="2000" b="1">
                <a:latin typeface="宋体" charset="-122"/>
                <a:ea typeface="ＭＳ Ｐゴシック" pitchFamily="34" charset="-128"/>
                <a:hlinkClick r:id="rId4"/>
              </a:rPr>
              <a:t>http://spectrum.ieee.org/webinar/；</a:t>
            </a:r>
            <a:endParaRPr lang="zh-CN" altLang="en-US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Communication Society</a:t>
            </a: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免费讲座，通信领域热点技术：</a:t>
            </a:r>
            <a:r>
              <a:rPr lang="en-US" altLang="zh-CN" sz="2000" b="1">
                <a:latin typeface="宋体" charset="-122"/>
                <a:ea typeface="ＭＳ Ｐゴシック" pitchFamily="34" charset="-128"/>
                <a:hlinkClick r:id="rId5"/>
              </a:rPr>
              <a:t>http://www.comsoc.org/webinars</a:t>
            </a:r>
            <a:endParaRPr lang="en-US" altLang="zh-CN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Computer Society</a:t>
            </a: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免费讲座，计算机领域热点技术</a:t>
            </a: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>
                <a:latin typeface="宋体" charset="-122"/>
                <a:ea typeface="ＭＳ Ｐゴシック" pitchFamily="34" charset="-128"/>
                <a:hlinkClick r:id="rId6"/>
              </a:rPr>
              <a:t>http://www.computer.org/portal/web/webinars/Register-for-a-Webinar</a:t>
            </a: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 </a:t>
            </a: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en-US" altLang="zh-CN" sz="2000" b="1">
                <a:latin typeface="宋体" charset="-122"/>
                <a:ea typeface="ＭＳ Ｐゴシック" pitchFamily="34" charset="-128"/>
              </a:rPr>
              <a:t>GOLD</a:t>
            </a: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社团免费讲座，涉及职业发展，人文，科技等内容：</a:t>
            </a:r>
            <a:r>
              <a:rPr lang="en-US" altLang="zh-CN" sz="2000" b="1">
                <a:latin typeface="宋体" charset="-122"/>
                <a:ea typeface="ＭＳ Ｐゴシック" pitchFamily="34" charset="-128"/>
                <a:hlinkClick r:id="rId7"/>
              </a:rPr>
              <a:t>http://www.ieee.org/membership_services/membership/gold/events/index.html</a:t>
            </a:r>
            <a:endParaRPr lang="zh-CN" altLang="en-US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endParaRPr lang="en-US" altLang="zh-CN" sz="2000" b="1">
              <a:latin typeface="宋体" charset="-122"/>
              <a:ea typeface="ＭＳ Ｐゴシック" pitchFamily="34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Tx/>
              <a:buBlip>
                <a:blip r:embed="rId3"/>
              </a:buBlip>
            </a:pPr>
            <a:r>
              <a:rPr lang="zh-CN" altLang="en-US" sz="2000" b="1">
                <a:latin typeface="宋体" charset="-122"/>
                <a:ea typeface="ＭＳ Ｐゴシック" pitchFamily="34" charset="-128"/>
              </a:rPr>
              <a:t>加入志愿者虚拟社团，获得行业最新咨询：</a:t>
            </a:r>
            <a:r>
              <a:rPr lang="en-US" altLang="zh-CN" sz="2000" b="1">
                <a:latin typeface="宋体" charset="-122"/>
                <a:ea typeface="ＭＳ Ｐゴシック" pitchFamily="34" charset="-128"/>
                <a:hlinkClick r:id="rId8"/>
              </a:rPr>
              <a:t>https://www.ieeecommunities.org/</a:t>
            </a:r>
            <a:endParaRPr lang="en-US" altLang="zh-CN" b="1">
              <a:latin typeface="宋体" charset="-122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/>
          <a:srcRect t="9512" r="45224" b="4971"/>
          <a:stretch>
            <a:fillRect/>
          </a:stretch>
        </p:blipFill>
        <p:spPr bwMode="auto">
          <a:xfrm>
            <a:off x="841375" y="1066800"/>
            <a:ext cx="61468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850900" y="581025"/>
            <a:ext cx="69151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3200" b="1" kern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IEEE</a:t>
            </a:r>
            <a:r>
              <a:rPr lang="zh-CN" altLang="en-US" sz="3200" b="1" kern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个人</a:t>
            </a:r>
            <a:r>
              <a:rPr lang="zh-CN" altLang="en-US" sz="3200" b="1" kern="0" dirty="0">
                <a:solidFill>
                  <a:srgbClr val="C00000"/>
                </a:solidFill>
                <a:latin typeface="+mn-lt"/>
                <a:ea typeface="宋体" pitchFamily="2" charset="-122"/>
                <a:cs typeface="+mj-cs"/>
              </a:rPr>
              <a:t>会员</a:t>
            </a:r>
            <a:endParaRPr lang="en-US" altLang="zh-CN" sz="3200" b="1" kern="0" dirty="0">
              <a:solidFill>
                <a:srgbClr val="C00000"/>
              </a:solidFill>
              <a:latin typeface="+mn-lt"/>
              <a:ea typeface="宋体" pitchFamily="2" charset="-122"/>
              <a:cs typeface="+mj-cs"/>
            </a:endParaRPr>
          </a:p>
        </p:txBody>
      </p:sp>
      <p:sp>
        <p:nvSpPr>
          <p:cNvPr id="86020" name="TextBox 3"/>
          <p:cNvSpPr txBox="1">
            <a:spLocks noChangeArrowheads="1"/>
          </p:cNvSpPr>
          <p:nvPr/>
        </p:nvSpPr>
        <p:spPr bwMode="auto">
          <a:xfrm>
            <a:off x="5295900" y="600075"/>
            <a:ext cx="3521075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Student Membership: 27$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E-Membership:57$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</a:rPr>
              <a:t>Regular Membership: 147$</a:t>
            </a:r>
            <a:endParaRPr lang="zh-CN" altLang="en-US" sz="2000">
              <a:ea typeface="ＭＳ Ｐゴシック" pitchFamily="34" charset="-128"/>
            </a:endParaRPr>
          </a:p>
        </p:txBody>
      </p:sp>
      <p:sp>
        <p:nvSpPr>
          <p:cNvPr id="86021" name="矩形 8"/>
          <p:cNvSpPr>
            <a:spLocks noChangeArrowheads="1"/>
          </p:cNvSpPr>
          <p:nvPr/>
        </p:nvSpPr>
        <p:spPr bwMode="auto">
          <a:xfrm>
            <a:off x="1873250" y="6248400"/>
            <a:ext cx="56927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>
                <a:ea typeface="ＭＳ Ｐゴシック" pitchFamily="34" charset="-128"/>
                <a:hlinkClick r:id="rId4"/>
              </a:rPr>
              <a:t>http://cn.ieee.org/membership_join.html</a:t>
            </a:r>
            <a:r>
              <a:rPr lang="zh-CN" alt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内容占位符 2"/>
          <p:cNvSpPr>
            <a:spLocks noGrp="1"/>
          </p:cNvSpPr>
          <p:nvPr>
            <p:ph idx="1"/>
          </p:nvPr>
        </p:nvSpPr>
        <p:spPr>
          <a:xfrm>
            <a:off x="711200" y="1355725"/>
            <a:ext cx="7772400" cy="4114800"/>
          </a:xfrm>
        </p:spPr>
        <p:txBody>
          <a:bodyPr/>
          <a:lstStyle/>
          <a:p>
            <a:r>
              <a:rPr lang="en-US" altLang="zh-CN" sz="1800" smtClean="0"/>
              <a:t>IEEE Fellowship/Scholarship</a:t>
            </a:r>
          </a:p>
          <a:p>
            <a:pPr lvl="1"/>
            <a:r>
              <a:rPr lang="en-US" altLang="zh-CN" sz="1400" smtClean="0"/>
              <a:t>IEEE Charles LeGeyt Fortescue Fellowship </a:t>
            </a:r>
          </a:p>
          <a:p>
            <a:pPr lvl="1"/>
            <a:r>
              <a:rPr lang="en-US" altLang="zh-CN" sz="1400" smtClean="0"/>
              <a:t>IEEE Computational Intelligence Society Conference Travel Grants </a:t>
            </a:r>
          </a:p>
          <a:p>
            <a:pPr lvl="1"/>
            <a:r>
              <a:rPr lang="en-US" altLang="zh-CN" sz="1400" smtClean="0"/>
              <a:t>IEEE Computational Intelligence Society Summer Research Grant </a:t>
            </a:r>
          </a:p>
          <a:p>
            <a:pPr lvl="1"/>
            <a:r>
              <a:rPr lang="en-US" altLang="zh-CN" sz="1400" smtClean="0"/>
              <a:t>IEEE Components, Packaging, and Manufacturing Technology Society Graduate Fellowship for Research on Electronic Packaging </a:t>
            </a:r>
          </a:p>
          <a:p>
            <a:pPr lvl="1"/>
            <a:r>
              <a:rPr lang="en-US" altLang="zh-CN" sz="1400" smtClean="0"/>
              <a:t>IEEE Computer Society Merwin Scholarship</a:t>
            </a:r>
          </a:p>
          <a:p>
            <a:pPr lvl="1"/>
            <a:r>
              <a:rPr lang="en-US" altLang="zh-CN" sz="1400" smtClean="0"/>
              <a:t>IEEE Dielectrics and Electrical Insulation Society Graduate Student</a:t>
            </a:r>
          </a:p>
          <a:p>
            <a:pPr lvl="1"/>
            <a:r>
              <a:rPr lang="en-US" altLang="zh-CN" sz="1400" smtClean="0"/>
              <a:t>IEEE Electron Devices Society Graduate Student Fellowship</a:t>
            </a:r>
          </a:p>
          <a:p>
            <a:pPr lvl="1"/>
            <a:r>
              <a:rPr lang="en-US" altLang="zh-CN" sz="1400" smtClean="0"/>
              <a:t>……</a:t>
            </a:r>
          </a:p>
          <a:p>
            <a:r>
              <a:rPr lang="en-US" altLang="zh-CN" sz="1800" smtClean="0"/>
              <a:t>IEEE Competitions</a:t>
            </a:r>
          </a:p>
          <a:p>
            <a:pPr lvl="1"/>
            <a:r>
              <a:rPr lang="en-US" altLang="zh-CN" sz="1400" smtClean="0"/>
              <a:t>Presidents' Change the World Competition</a:t>
            </a:r>
          </a:p>
          <a:p>
            <a:pPr lvl="1"/>
            <a:r>
              <a:rPr lang="en-US" altLang="zh-CN" sz="1400" smtClean="0"/>
              <a:t>IEEE Computer Society Simulator Design Competition</a:t>
            </a:r>
          </a:p>
          <a:p>
            <a:pPr lvl="1"/>
            <a:r>
              <a:rPr lang="en-US" altLang="zh-CN" sz="1400" smtClean="0"/>
              <a:t>Student paper contest</a:t>
            </a:r>
          </a:p>
          <a:p>
            <a:pPr lvl="1"/>
            <a:r>
              <a:rPr lang="en-US" altLang="zh-CN" sz="1400" smtClean="0"/>
              <a:t>……</a:t>
            </a:r>
          </a:p>
          <a:p>
            <a:endParaRPr lang="zh-CN" altLang="en-US" sz="1600" smtClean="0"/>
          </a:p>
        </p:txBody>
      </p:sp>
      <p:sp>
        <p:nvSpPr>
          <p:cNvPr id="87043" name="矩形 5"/>
          <p:cNvSpPr>
            <a:spLocks noChangeArrowheads="1"/>
          </p:cNvSpPr>
          <p:nvPr/>
        </p:nvSpPr>
        <p:spPr bwMode="auto">
          <a:xfrm>
            <a:off x="1439863" y="5681663"/>
            <a:ext cx="60499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>
                <a:ea typeface="ＭＳ Ｐゴシック" pitchFamily="34" charset="-128"/>
                <a:hlinkClick r:id="rId3"/>
              </a:rPr>
              <a:t>http://ieee.org/membership_services/membership/students/awards/index.html</a:t>
            </a:r>
            <a:r>
              <a:rPr lang="en-US" altLang="zh-CN" sz="2000">
                <a:ea typeface="ＭＳ Ｐゴシック" pitchFamily="34" charset="-128"/>
              </a:rPr>
              <a:t> </a:t>
            </a:r>
            <a:endParaRPr lang="zh-CN" altLang="en-US" sz="2000">
              <a:ea typeface="ＭＳ Ｐゴシック" pitchFamily="34" charset="-128"/>
            </a:endParaRPr>
          </a:p>
        </p:txBody>
      </p:sp>
      <p:sp>
        <p:nvSpPr>
          <p:cNvPr id="87044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569912"/>
          </a:xfrm>
        </p:spPr>
        <p:txBody>
          <a:bodyPr/>
          <a:lstStyle/>
          <a:p>
            <a:r>
              <a:rPr lang="zh-CN" sz="3200" smtClean="0">
                <a:latin typeface="Arial" charset="0"/>
                <a:ea typeface="宋体" charset="-122"/>
              </a:rPr>
              <a:t>欢迎申请丰厚的</a:t>
            </a:r>
            <a:r>
              <a:rPr altLang="zh-CN" sz="3200" smtClean="0">
                <a:latin typeface="Arial" charset="0"/>
                <a:ea typeface="宋体" charset="-122"/>
              </a:rPr>
              <a:t>IEEE</a:t>
            </a:r>
            <a:r>
              <a:rPr lang="zh-CN" sz="3200" smtClean="0">
                <a:latin typeface="Arial" charset="0"/>
                <a:ea typeface="宋体" charset="-122"/>
              </a:rPr>
              <a:t>奖学金！</a:t>
            </a:r>
            <a:endParaRPr altLang="zh-CN" sz="3200" smtClean="0">
              <a:latin typeface="Arial" charset="0"/>
              <a:ea typeface="宋体" charset="-122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日期占位符 3"/>
          <p:cNvSpPr>
            <a:spLocks noGrp="1"/>
          </p:cNvSpPr>
          <p:nvPr>
            <p:ph type="dt" sz="quarter" idx="4294967295"/>
          </p:nvPr>
        </p:nvSpPr>
        <p:spPr bwMode="auto">
          <a:xfrm>
            <a:off x="685800" y="6580188"/>
            <a:ext cx="9144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0A7B3431-38D2-4EDB-B21E-6707B0793A90}" type="datetime1">
              <a:rPr lang="en-US" altLang="zh-CN" sz="1000">
                <a:solidFill>
                  <a:schemeClr val="bg1"/>
                </a:solidFill>
                <a:ea typeface="ＭＳ Ｐゴシック" pitchFamily="34" charset="-128"/>
              </a:rPr>
              <a:pPr eaLnBrk="0" hangingPunct="0"/>
              <a:t>4/1/2014</a:t>
            </a:fld>
            <a:endParaRPr lang="en-US" altLang="zh-CN" sz="10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88067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33400" y="6172200"/>
            <a:ext cx="685800" cy="365125"/>
          </a:xfrm>
          <a:noFill/>
        </p:spPr>
        <p:txBody>
          <a:bodyPr/>
          <a:lstStyle/>
          <a:p>
            <a:fld id="{A5E40244-AAC6-4CB4-B185-E7D73A237392}" type="slidenum">
              <a:rPr lang="en-US" altLang="zh-CN" smtClean="0">
                <a:latin typeface="Arial" charset="0"/>
              </a:rPr>
              <a:pPr/>
              <a:t>70</a:t>
            </a:fld>
            <a:endParaRPr lang="en-US" altLang="zh-CN" smtClean="0">
              <a:latin typeface="Arial" charset="0"/>
            </a:endParaRPr>
          </a:p>
        </p:txBody>
      </p:sp>
      <p:pic>
        <p:nvPicPr>
          <p:cNvPr id="880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997825" cy="582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9738" y="841375"/>
            <a:ext cx="830421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1282700"/>
            <a:ext cx="7715250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523875"/>
            <a:ext cx="8229600" cy="893763"/>
          </a:xfrm>
        </p:spPr>
        <p:txBody>
          <a:bodyPr/>
          <a:lstStyle/>
          <a:p>
            <a:r>
              <a:rPr sz="3200" smtClean="0">
                <a:latin typeface="Arial" charset="0"/>
                <a:ea typeface="宋体" charset="-122"/>
              </a:rPr>
              <a:t>IEEE</a:t>
            </a:r>
            <a:r>
              <a:rPr lang="zh-CN" sz="3200" smtClean="0">
                <a:latin typeface="Arial" charset="0"/>
                <a:ea typeface="宋体" charset="-122"/>
              </a:rPr>
              <a:t>学生竞赛</a:t>
            </a:r>
            <a:endParaRPr sz="3200" smtClean="0">
              <a:latin typeface="Arial" charset="0"/>
              <a:ea typeface="宋体" charset="-122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457200" y="1657350"/>
            <a:ext cx="843915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Engineering Projects in Community Service (EPICS)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3"/>
              </a:rPr>
              <a:t>http://www.ieee.org/education_careers/education/preuniversity/epics_high.html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  <a:hlinkClick r:id="rId4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14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Engineering for Change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4"/>
              </a:rPr>
              <a:t>https://www.engineeringforchange.org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IEEE </a:t>
            </a:r>
            <a:r>
              <a:rPr lang="en-US" altLang="zh-CN" sz="2000" b="1" dirty="0" err="1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Xtreme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24-Hour Programming Competition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5"/>
              </a:rPr>
              <a:t>http://www.ieee.org/xtreme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IEEE Presidents’ Change the World Competition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6"/>
              </a:rPr>
              <a:t>www.ieee.org/changetheworld</a:t>
            </a: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Arial" charset="0"/>
              <a:buChar char="•"/>
            </a:pP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Smarter</a:t>
            </a:r>
            <a:r>
              <a:rPr lang="zh-CN" altLang="en-US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Planet</a:t>
            </a:r>
            <a:r>
              <a:rPr lang="zh-CN" altLang="en-US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en-US" altLang="zh-CN" sz="2000" b="1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Challenge</a:t>
            </a: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r>
              <a:rPr lang="en-US" altLang="zh-CN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7"/>
              </a:rPr>
              <a:t>http://www.ieee.org/go/smarter_planet_challenge</a:t>
            </a:r>
            <a:r>
              <a:rPr lang="zh-CN" altLang="en-US" sz="2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  <a:hlinkClick r:id="rId5"/>
              </a:rPr>
              <a:t> </a:t>
            </a: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  <a:hlinkClick r:id="rId5"/>
            </a:endParaRPr>
          </a:p>
          <a:p>
            <a:pPr marL="0" lvl="1" defTabSz="457200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80000"/>
              <a:buFont typeface="Wingdings" pitchFamily="2" charset="2"/>
              <a:buNone/>
            </a:pPr>
            <a:endParaRPr lang="en-US" altLang="zh-CN" sz="2000" dirty="0">
              <a:solidFill>
                <a:srgbClr val="404040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 txBox="1">
            <a:spLocks noChangeArrowheads="1"/>
          </p:cNvSpPr>
          <p:nvPr/>
        </p:nvSpPr>
        <p:spPr bwMode="auto">
          <a:xfrm>
            <a:off x="533400" y="1295400"/>
            <a:ext cx="7848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</a:rPr>
              <a:t>IEEE Xtreme</a:t>
            </a:r>
            <a:r>
              <a:rPr lang="zh-CN" altLang="en-US" sz="2800" b="1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zh-CN" sz="2800" b="1">
                <a:solidFill>
                  <a:schemeClr val="tx2"/>
                </a:solidFill>
                <a:latin typeface="Verdana" pitchFamily="34" charset="0"/>
              </a:rPr>
              <a:t>Programming </a:t>
            </a:r>
            <a:r>
              <a:rPr lang="zh-CN" altLang="en-US" sz="2800" b="1">
                <a:solidFill>
                  <a:schemeClr val="tx2"/>
                </a:solidFill>
                <a:latin typeface="宋体" pitchFamily="2" charset="-122"/>
                <a:ea typeface="宋体" pitchFamily="2" charset="-122"/>
              </a:rPr>
              <a:t>极限编程大赛</a:t>
            </a:r>
            <a:endParaRPr lang="en-US" altLang="zh-CN" sz="2800" b="1">
              <a:solidFill>
                <a:schemeClr val="tx2"/>
              </a:solidFill>
              <a:latin typeface="宋体" pitchFamily="2" charset="-122"/>
              <a:ea typeface="宋体" pitchFamily="2" charset="-122"/>
            </a:endParaRPr>
          </a:p>
          <a:p>
            <a:pPr marL="457200" indent="-457200">
              <a:buFont typeface="Monotype Sorts"/>
              <a:buNone/>
            </a:pPr>
            <a:endParaRPr lang="en-US" altLang="zh-CN" sz="180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r>
              <a:rPr lang="en-US" altLang="zh-CN" sz="1800">
                <a:latin typeface="Verdana" pitchFamily="34" charset="0"/>
              </a:rPr>
              <a:t>Worldwide, 24-hour programming challenge for IEEE Student Branches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43800" y="5715000"/>
            <a:ext cx="1371600" cy="762000"/>
            <a:chOff x="7543800" y="5715000"/>
            <a:chExt cx="1371600" cy="762000"/>
          </a:xfrm>
        </p:grpSpPr>
        <p:sp>
          <p:nvSpPr>
            <p:cNvPr id="97288" name="Rectangle 7"/>
            <p:cNvSpPr>
              <a:spLocks noChangeArrowheads="1"/>
            </p:cNvSpPr>
            <p:nvPr/>
          </p:nvSpPr>
          <p:spPr bwMode="auto">
            <a:xfrm>
              <a:off x="7772400" y="58674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sp>
          <p:nvSpPr>
            <p:cNvPr id="97289" name="Rectangle 9"/>
            <p:cNvSpPr>
              <a:spLocks noChangeArrowheads="1"/>
            </p:cNvSpPr>
            <p:nvPr/>
          </p:nvSpPr>
          <p:spPr bwMode="auto">
            <a:xfrm>
              <a:off x="7543800" y="57150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pic>
          <p:nvPicPr>
            <p:cNvPr id="97290" name="Picture 6" descr="IEEE_TAG_BLUE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0" y="5791200"/>
              <a:ext cx="11430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72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433638"/>
            <a:ext cx="5372100" cy="3681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7285" name="矩形 13"/>
          <p:cNvSpPr>
            <a:spLocks noChangeArrowheads="1"/>
          </p:cNvSpPr>
          <p:nvPr/>
        </p:nvSpPr>
        <p:spPr bwMode="auto">
          <a:xfrm>
            <a:off x="0" y="3230563"/>
            <a:ext cx="3962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zh-CN" altLang="en-US" b="1">
                <a:latin typeface="Verdana" pitchFamily="34" charset="0"/>
              </a:rPr>
              <a:t>    </a:t>
            </a:r>
            <a:r>
              <a:rPr lang="en-US" altLang="zh-CN" b="1">
                <a:latin typeface="Verdana" pitchFamily="34" charset="0"/>
              </a:rPr>
              <a:t>Top prize is a trip anywhere in the world to the IEEE event of the top team’s choice!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81000" y="4572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CN" sz="4000" b="1" dirty="0">
                <a:solidFill>
                  <a:srgbClr val="C00000"/>
                </a:solidFill>
                <a:ea typeface="宋体" pitchFamily="2" charset="-122"/>
                <a:cs typeface="+mj-cs"/>
              </a:rPr>
              <a:t>Exciting Contest!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 txBox="1">
            <a:spLocks noChangeArrowheads="1"/>
          </p:cNvSpPr>
          <p:nvPr/>
        </p:nvSpPr>
        <p:spPr bwMode="auto">
          <a:xfrm>
            <a:off x="152400" y="1143000"/>
            <a:ext cx="8763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Monotype Sorts"/>
              <a:buNone/>
            </a:pPr>
            <a:r>
              <a:rPr lang="en-US" altLang="zh-CN" b="1">
                <a:solidFill>
                  <a:schemeClr val="tx2"/>
                </a:solidFill>
                <a:latin typeface="Verdana" pitchFamily="34" charset="0"/>
              </a:rPr>
              <a:t>IEEE President’s “Change the World” Competition</a:t>
            </a:r>
          </a:p>
          <a:p>
            <a:pPr marL="457200" indent="-457200">
              <a:buFont typeface="Monotype Sorts"/>
              <a:buNone/>
            </a:pPr>
            <a:endParaRPr lang="en-US" altLang="zh-CN" sz="200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r>
              <a:rPr lang="zh-CN" altLang="en-US" sz="1800"/>
              <a:t>       </a:t>
            </a:r>
            <a:r>
              <a:rPr lang="en-US" altLang="zh-CN" sz="1800"/>
              <a:t>Recognizes students or teams of students who develop unique solutions to real-world problems using engineering, science, computing and leadership skills to benefit their community or humanity</a:t>
            </a:r>
            <a:endParaRPr lang="en-US" altLang="zh-CN" sz="1800"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 b="1"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r>
              <a:rPr lang="en-US" altLang="zh-CN" sz="2000" b="1">
                <a:latin typeface="Verdana" pitchFamily="34" charset="0"/>
              </a:rPr>
              <a:t>  Opportunity to win US $10,000</a:t>
            </a:r>
          </a:p>
          <a:p>
            <a:pPr marL="457200" indent="-457200">
              <a:buFont typeface="Monotype Sorts"/>
              <a:buNone/>
            </a:pPr>
            <a:r>
              <a:rPr lang="zh-CN" altLang="en-US" sz="2000" b="1">
                <a:latin typeface="Verdana" pitchFamily="34" charset="0"/>
              </a:rPr>
              <a:t>                                  </a:t>
            </a:r>
            <a:r>
              <a:rPr lang="en-US" altLang="zh-CN" sz="2000" b="1">
                <a:latin typeface="Verdana" pitchFamily="34" charset="0"/>
              </a:rPr>
              <a:t>US $  5,000</a:t>
            </a:r>
          </a:p>
          <a:p>
            <a:pPr marL="457200" indent="-457200">
              <a:buFont typeface="Monotype Sorts"/>
              <a:buNone/>
            </a:pPr>
            <a:r>
              <a:rPr lang="en-US" altLang="zh-CN" sz="2000" b="1">
                <a:latin typeface="Verdana" pitchFamily="34" charset="0"/>
              </a:rPr>
              <a:t>                                  US $  2,500</a:t>
            </a:r>
          </a:p>
          <a:p>
            <a:pPr marL="457200" indent="-457200">
              <a:buFont typeface="Monotype Sorts"/>
              <a:buNone/>
            </a:pPr>
            <a:endParaRPr lang="en-US" altLang="zh-CN" sz="2000">
              <a:solidFill>
                <a:schemeClr val="tx2"/>
              </a:solidFill>
              <a:latin typeface="Verdana" pitchFamily="34" charset="0"/>
            </a:endParaRPr>
          </a:p>
          <a:p>
            <a:pPr marL="457200" indent="-457200">
              <a:buFont typeface="Monotype Sorts"/>
              <a:buNone/>
            </a:pPr>
            <a:endParaRPr lang="en-US" altLang="zh-CN" sz="2000">
              <a:latin typeface="Verdana" pitchFamily="34" charset="0"/>
            </a:endParaRPr>
          </a:p>
          <a:p>
            <a:pPr marL="838200" lvl="1" indent="-381000">
              <a:buFont typeface="Courier New" pitchFamily="49" charset="0"/>
              <a:buChar char="o"/>
            </a:pPr>
            <a:endParaRPr lang="en-US" altLang="zh-CN" sz="2000">
              <a:latin typeface="Verdana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88" y="4267200"/>
            <a:ext cx="5079612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43800" y="5715000"/>
            <a:ext cx="1371600" cy="762000"/>
            <a:chOff x="7543800" y="5715000"/>
            <a:chExt cx="1371600" cy="762000"/>
          </a:xfrm>
        </p:grpSpPr>
        <p:sp>
          <p:nvSpPr>
            <p:cNvPr id="98313" name="Rectangle 7"/>
            <p:cNvSpPr>
              <a:spLocks noChangeArrowheads="1"/>
            </p:cNvSpPr>
            <p:nvPr/>
          </p:nvSpPr>
          <p:spPr bwMode="auto">
            <a:xfrm>
              <a:off x="7772400" y="58674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sp>
          <p:nvSpPr>
            <p:cNvPr id="98314" name="Rectangle 9"/>
            <p:cNvSpPr>
              <a:spLocks noChangeArrowheads="1"/>
            </p:cNvSpPr>
            <p:nvPr/>
          </p:nvSpPr>
          <p:spPr bwMode="auto">
            <a:xfrm>
              <a:off x="7543800" y="5715000"/>
              <a:ext cx="1143000" cy="609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609600" indent="-609600">
                <a:buFontTx/>
                <a:buAutoNum type="arabicPeriod"/>
              </a:pPr>
              <a:endParaRPr lang="zh-CN" altLang="zh-CN"/>
            </a:p>
          </p:txBody>
        </p:sp>
        <p:pic>
          <p:nvPicPr>
            <p:cNvPr id="98315" name="Picture 6" descr="IEEE_TAG_BLUE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0" y="5791200"/>
              <a:ext cx="11430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09600" y="381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CN" sz="4000" b="1" dirty="0">
                <a:solidFill>
                  <a:srgbClr val="C00000"/>
                </a:solidFill>
                <a:ea typeface="宋体" pitchFamily="2" charset="-122"/>
                <a:cs typeface="+mj-cs"/>
              </a:rPr>
              <a:t>Exciting Contest!</a:t>
            </a:r>
          </a:p>
        </p:txBody>
      </p:sp>
      <p:pic>
        <p:nvPicPr>
          <p:cNvPr id="983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8600" y="2438400"/>
            <a:ext cx="3441700" cy="228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831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0" y="4719638"/>
            <a:ext cx="1219200" cy="1833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831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2813" y="4724400"/>
            <a:ext cx="2840037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zh-CN" altLang="zh-CN" smtClean="0">
                <a:ea typeface="ＭＳ Ｐゴシック" pitchFamily="34" charset="-128"/>
              </a:rPr>
              <a:t>2014</a:t>
            </a:r>
            <a:r>
              <a:rPr lang="zh-CN" smtClean="0">
                <a:latin typeface="宋体" pitchFamily="2" charset="-122"/>
                <a:ea typeface="宋体" pitchFamily="2" charset="-122"/>
              </a:rPr>
              <a:t>上半年网络课堂系列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>
          <a:xfrm>
            <a:off x="152400" y="1219200"/>
            <a:ext cx="8229600" cy="4572000"/>
          </a:xfrm>
        </p:spPr>
        <p:txBody>
          <a:bodyPr/>
          <a:lstStyle/>
          <a:p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主题一：如何利用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 </a:t>
            </a:r>
            <a:r>
              <a:rPr lang="en-US" altLang="zh-CN" sz="2200" b="1" dirty="0" err="1" smtClean="0">
                <a:latin typeface="宋体" pitchFamily="2" charset="-122"/>
                <a:ea typeface="宋体" pitchFamily="2" charset="-122"/>
              </a:rPr>
              <a:t>Xplore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提升科研效率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 </a:t>
            </a:r>
            <a:r>
              <a:rPr lang="en-US" altLang="zh-CN" sz="2200" b="1" dirty="0" err="1" smtClean="0">
                <a:latin typeface="宋体" pitchFamily="2" charset="-122"/>
                <a:ea typeface="宋体" pitchFamily="2" charset="-122"/>
              </a:rPr>
              <a:t>Xplore</a:t>
            </a:r>
            <a:r>
              <a:rPr lang="zh-CN" altLang="zh-CN" sz="2200" b="1" dirty="0" smtClean="0">
                <a:latin typeface="宋体" pitchFamily="2" charset="-122"/>
                <a:ea typeface="宋体" pitchFamily="2" charset="-122"/>
              </a:rPr>
              <a:t>数据库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使用入门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 </a:t>
            </a:r>
            <a:r>
              <a:rPr lang="en-US" altLang="zh-CN" sz="2200" b="1" dirty="0" err="1" smtClean="0">
                <a:latin typeface="宋体" pitchFamily="2" charset="-122"/>
                <a:ea typeface="宋体" pitchFamily="2" charset="-122"/>
              </a:rPr>
              <a:t>Xplore</a:t>
            </a:r>
            <a:r>
              <a:rPr lang="zh-CN" altLang="zh-CN" sz="2200" b="1" dirty="0" smtClean="0">
                <a:latin typeface="宋体" pitchFamily="2" charset="-122"/>
                <a:ea typeface="宋体" pitchFamily="2" charset="-122"/>
              </a:rPr>
              <a:t>数据库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使用</a:t>
            </a:r>
            <a:r>
              <a:rPr lang="zh-CN" altLang="zh-CN" sz="2200" b="1" dirty="0" smtClean="0">
                <a:latin typeface="宋体" pitchFamily="2" charset="-122"/>
                <a:ea typeface="宋体" pitchFamily="2" charset="-122"/>
              </a:rPr>
              <a:t>进阶</a:t>
            </a:r>
            <a:endParaRPr lang="zh-CN" altLang="en-US" sz="2200" b="1" dirty="0" smtClean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主题二：如何成为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作者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期刊投稿流程与注意事项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会议投稿流程与注意事项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期刊投稿格式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pPr lvl="1"/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科技英文写作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主题三：走进全球最大的专业科技协会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- 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学术研究与交流环境详解 </a:t>
            </a:r>
          </a:p>
          <a:p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主题四：</a:t>
            </a:r>
            <a:r>
              <a:rPr lang="zh-CN" altLang="zh-CN" sz="2200" b="1" dirty="0" smtClean="0">
                <a:latin typeface="宋体" pitchFamily="2" charset="-122"/>
                <a:ea typeface="宋体" pitchFamily="2" charset="-122"/>
              </a:rPr>
              <a:t>创新的起点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-IEEE</a:t>
            </a:r>
            <a:r>
              <a:rPr lang="zh-CN" altLang="zh-CN" sz="2200" b="1" dirty="0" smtClean="0">
                <a:latin typeface="宋体" pitchFamily="2" charset="-122"/>
                <a:ea typeface="宋体" pitchFamily="2" charset="-122"/>
              </a:rPr>
              <a:t>标准协会与标准检索详解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主题五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: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 加强沟通 提升服务</a:t>
            </a:r>
            <a:r>
              <a:rPr lang="en-US" altLang="zh-CN" sz="2200" b="1" dirty="0" smtClean="0">
                <a:latin typeface="宋体" pitchFamily="2" charset="-122"/>
                <a:ea typeface="宋体" pitchFamily="2" charset="-122"/>
              </a:rPr>
              <a:t>-IEEE</a:t>
            </a:r>
            <a:r>
              <a:rPr lang="zh-CN" altLang="en-US" sz="2200" b="1" dirty="0" smtClean="0">
                <a:latin typeface="宋体" pitchFamily="2" charset="-122"/>
                <a:ea typeface="宋体" pitchFamily="2" charset="-122"/>
              </a:rPr>
              <a:t>图书馆员资源专场</a:t>
            </a:r>
            <a:endParaRPr lang="en-US" altLang="zh-CN" sz="2200" b="1" dirty="0" smtClean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100" name="矩形 3"/>
          <p:cNvSpPr>
            <a:spLocks noChangeArrowheads="1"/>
          </p:cNvSpPr>
          <p:nvPr/>
        </p:nvSpPr>
        <p:spPr bwMode="auto">
          <a:xfrm>
            <a:off x="1219200" y="6248400"/>
            <a:ext cx="66294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latin typeface="宋体" pitchFamily="2" charset="-122"/>
                <a:ea typeface="宋体" pitchFamily="2" charset="-122"/>
                <a:hlinkClick r:id="rId2"/>
              </a:rPr>
              <a:t>http://cn.ieee.org/online_training.html</a:t>
            </a:r>
            <a:r>
              <a:rPr lang="zh-CN" altLang="en-US" dirty="0">
                <a:latin typeface="宋体" pitchFamily="2" charset="-122"/>
                <a:ea typeface="宋体" pitchFamily="2" charset="-122"/>
              </a:rPr>
              <a:t> 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800600" y="1677987"/>
            <a:ext cx="4343400" cy="3046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本学期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网络培训特增加微信互动有奖答题环节！</a:t>
            </a:r>
            <a:endParaRPr lang="en-US" altLang="zh-CN" sz="1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  <a:p>
            <a:pPr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每周四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IEEE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微信官方帐号会推出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道有奖问答题，奖品为每周送出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份“中国移动神州行手机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30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元充值卡”！ </a:t>
            </a:r>
            <a:endParaRPr lang="en-US" altLang="zh-CN" sz="1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  <a:p>
            <a:pPr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参与活动只需在微信中搜索“</a:t>
            </a:r>
            <a:r>
              <a:rPr lang="en-US" altLang="zh-CN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IEEE”</a:t>
            </a: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官方帐号，然后在右下方“有奖答题”中回答题目。所有题目答案都可以在当周周五的网络培训中寻找，欢迎各位同学们踊跃参加网络培训，然后上微信答题哦！</a:t>
            </a:r>
            <a:endParaRPr lang="en-US" altLang="zh-CN" sz="160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  <a:p>
            <a:pPr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获奖名单将于下周一公布，并将充值卡号直接发至幸运者帐号。每周都有，机会多多！ </a:t>
            </a:r>
            <a:endParaRPr lang="zh-CN" altLang="en-US" sz="1600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8305800" cy="581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4582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000066"/>
                </a:solidFill>
                <a:latin typeface="+mj-lt"/>
              </a:rPr>
              <a:t>IEEE</a:t>
            </a:r>
            <a:r>
              <a:rPr lang="zh-CN" altLang="en-US" sz="2800" dirty="0" smtClean="0">
                <a:solidFill>
                  <a:srgbClr val="000066"/>
                </a:solidFill>
                <a:latin typeface="宋体" pitchFamily="2" charset="-122"/>
              </a:rPr>
              <a:t>官网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>:</a:t>
            </a:r>
            <a:r>
              <a:rPr lang="en-US" altLang="zh-CN" sz="2800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altLang="zh-CN" sz="2800" dirty="0" smtClean="0">
                <a:solidFill>
                  <a:srgbClr val="000066"/>
                </a:solidFill>
                <a:latin typeface="+mj-lt"/>
                <a:hlinkClick r:id="rId3"/>
              </a:rPr>
              <a:t>http://www.ieee.org</a:t>
            </a:r>
            <a:r>
              <a:rPr lang="en-US" altLang="zh-CN" sz="2800" dirty="0" smtClean="0">
                <a:solidFill>
                  <a:srgbClr val="000066"/>
                </a:solidFill>
                <a:latin typeface="+mj-lt"/>
              </a:rPr>
              <a:t> </a:t>
            </a:r>
            <a:br>
              <a:rPr lang="en-US" altLang="zh-CN" sz="2800" dirty="0" smtClean="0">
                <a:solidFill>
                  <a:srgbClr val="000066"/>
                </a:solidFill>
                <a:latin typeface="+mj-lt"/>
              </a:rPr>
            </a:br>
            <a:r>
              <a:rPr lang="en-US" altLang="zh-CN" sz="2800" dirty="0" smtClean="0">
                <a:solidFill>
                  <a:srgbClr val="000066"/>
                </a:solidFill>
                <a:latin typeface="+mj-lt"/>
              </a:rPr>
              <a:t>IEEE</a:t>
            </a:r>
            <a:r>
              <a:rPr lang="zh-CN" altLang="en-US" sz="2800" dirty="0" smtClean="0">
                <a:solidFill>
                  <a:srgbClr val="000066"/>
                </a:solidFill>
                <a:latin typeface="+mj-lt"/>
              </a:rPr>
              <a:t>中文官网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>: </a:t>
            </a:r>
            <a:r>
              <a:rPr lang="en-US" altLang="zh-CN" sz="2800" dirty="0" smtClean="0">
                <a:solidFill>
                  <a:srgbClr val="000066"/>
                </a:solidFill>
                <a:latin typeface="+mj-lt"/>
                <a:hlinkClick r:id="rId4"/>
              </a:rPr>
              <a:t>http://cn.ieee.org</a:t>
            </a:r>
            <a:r>
              <a:rPr lang="en-US" altLang="zh-CN" sz="2800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zh-CN" altLang="en-US" sz="2800" dirty="0" smtClean="0">
                <a:solidFill>
                  <a:srgbClr val="000066"/>
                </a:solidFill>
                <a:latin typeface="宋体" pitchFamily="2" charset="-122"/>
              </a:rPr>
              <a:t>培训网站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>: </a:t>
            </a:r>
            <a:r>
              <a:rPr lang="en-US" altLang="zh-CN" sz="2800" u="sng" dirty="0" smtClean="0">
                <a:hlinkClick r:id="rId5"/>
              </a:rPr>
              <a:t>http://www.ieee.org/go/clientservices</a:t>
            </a:r>
            <a:r>
              <a:rPr lang="zh-CN" altLang="en-US" sz="2800" u="sng" dirty="0" smtClean="0">
                <a:hlinkClick r:id="rId6"/>
              </a:rPr>
              <a:t> </a:t>
            </a:r>
            <a:r>
              <a:rPr lang="en-US" altLang="zh-CN" sz="2800" u="sng" dirty="0" smtClean="0">
                <a:hlinkClick r:id="rId6"/>
              </a:rPr>
              <a:t> 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zh-CN" altLang="en-US" sz="2800" dirty="0" smtClean="0">
                <a:solidFill>
                  <a:srgbClr val="000066"/>
                </a:solidFill>
                <a:latin typeface="宋体" pitchFamily="2" charset="-122"/>
              </a:rPr>
              <a:t>培训视频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>: </a:t>
            </a:r>
            <a:r>
              <a:rPr lang="en-US" altLang="zh-CN" sz="2800" u="sng" dirty="0" smtClean="0">
                <a:hlinkClick r:id="rId6"/>
              </a:rPr>
              <a:t>http://www.ieee.org/training</a:t>
            </a:r>
            <a:r>
              <a:rPr lang="en-US" altLang="zh-CN" sz="2800" dirty="0" smtClean="0"/>
              <a:t> </a:t>
            </a: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  <a:latin typeface="宋体" pitchFamily="2" charset="-122"/>
              </a:rPr>
            </a:br>
            <a:r>
              <a:rPr lang="zh-CN" altLang="en-US" sz="2400" dirty="0" smtClean="0">
                <a:solidFill>
                  <a:srgbClr val="000066"/>
                </a:solidFill>
                <a:latin typeface="宋体" pitchFamily="2" charset="-122"/>
              </a:rPr>
              <a:t>李箐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</a:rPr>
              <a:t>IEEE Client Services/UPP Manager</a:t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  <a:hlinkClick r:id="rId7"/>
              </a:rPr>
              <a:t>li.q@ieee.org</a:t>
            </a:r>
            <a:r>
              <a:rPr lang="en-US" altLang="zh-CN" sz="2400" dirty="0" smtClean="0">
                <a:solidFill>
                  <a:srgbClr val="000066"/>
                </a:solidFill>
              </a:rPr>
              <a:t> </a:t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zh-CN" altLang="en-US" sz="2400" dirty="0" smtClean="0">
                <a:solidFill>
                  <a:srgbClr val="000066"/>
                </a:solidFill>
              </a:rPr>
              <a:t>陈伟</a:t>
            </a:r>
            <a:r>
              <a:rPr lang="en-US" altLang="zh-CN" sz="2400" dirty="0" smtClean="0">
                <a:solidFill>
                  <a:srgbClr val="000066"/>
                </a:solidFill>
              </a:rPr>
              <a:t/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</a:rPr>
              <a:t>iGroup IEEE Product Specialist</a:t>
            </a:r>
            <a:br>
              <a:rPr lang="en-US" altLang="zh-CN" sz="2400" dirty="0" smtClean="0">
                <a:solidFill>
                  <a:srgbClr val="000066"/>
                </a:solidFill>
              </a:rPr>
            </a:br>
            <a:r>
              <a:rPr lang="en-US" altLang="zh-CN" sz="2400" dirty="0" smtClean="0">
                <a:solidFill>
                  <a:srgbClr val="000066"/>
                </a:solidFill>
                <a:hlinkClick r:id="rId8"/>
              </a:rPr>
              <a:t>chester@igroup.com.cn</a:t>
            </a: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2800" dirty="0" smtClean="0">
                <a:solidFill>
                  <a:srgbClr val="000066"/>
                </a:solidFill>
              </a:rPr>
              <a:t/>
            </a:r>
            <a:br>
              <a:rPr lang="en-US" altLang="zh-CN" sz="2800" dirty="0" smtClean="0">
                <a:solidFill>
                  <a:srgbClr val="000066"/>
                </a:solidFill>
              </a:rPr>
            </a:br>
            <a:r>
              <a:rPr lang="en-US" altLang="zh-CN" sz="4400" dirty="0" smtClean="0">
                <a:solidFill>
                  <a:srgbClr val="000066"/>
                </a:solidFill>
              </a:rPr>
              <a:t/>
            </a:r>
            <a:br>
              <a:rPr lang="en-US" altLang="zh-CN" sz="4400" dirty="0" smtClean="0">
                <a:solidFill>
                  <a:srgbClr val="000066"/>
                </a:solidFill>
              </a:rPr>
            </a:br>
            <a:r>
              <a:rPr lang="en-US" altLang="zh-CN" sz="500" dirty="0" smtClean="0">
                <a:solidFill>
                  <a:srgbClr val="000066"/>
                </a:solidFill>
              </a:rPr>
              <a:t/>
            </a:r>
            <a:br>
              <a:rPr lang="en-US" altLang="zh-CN" sz="500" dirty="0" smtClean="0">
                <a:solidFill>
                  <a:srgbClr val="000066"/>
                </a:solidFill>
              </a:rPr>
            </a:br>
            <a:r>
              <a:rPr lang="en-US" altLang="zh-CN" sz="3600" dirty="0" smtClean="0">
                <a:solidFill>
                  <a:srgbClr val="000066"/>
                </a:solidFill>
              </a:rPr>
              <a:t/>
            </a:r>
            <a:br>
              <a:rPr lang="en-US" altLang="zh-CN" sz="3600" dirty="0" smtClean="0">
                <a:solidFill>
                  <a:srgbClr val="000066"/>
                </a:solidFill>
              </a:rPr>
            </a:br>
            <a:endParaRPr lang="en-US" altLang="zh-CN" sz="3600" dirty="0" smtClean="0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6858000" cy="485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欢迎大家关注新浪微博“</a:t>
            </a:r>
            <a:r>
              <a:rPr lang="en-US" altLang="zh-CN" sz="3200" b="1" dirty="0">
                <a:solidFill>
                  <a:srgbClr val="C00000"/>
                </a:solidFill>
                <a:latin typeface="+mn-lt"/>
                <a:ea typeface="宋体" pitchFamily="2" charset="-122"/>
              </a:rPr>
              <a:t>IEEE</a:t>
            </a:r>
            <a:r>
              <a:rPr lang="zh-CN" altLang="en-US" sz="32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中国”！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-08 SLA Customer Breakfast Final">
  <a:themeElements>
    <a:clrScheme name="Historical_ImageStrip_Template 13">
      <a:dk1>
        <a:srgbClr val="000000"/>
      </a:dk1>
      <a:lt1>
        <a:srgbClr val="FFFFFF"/>
      </a:lt1>
      <a:dk2>
        <a:srgbClr val="0F3D88"/>
      </a:dk2>
      <a:lt2>
        <a:srgbClr val="808080"/>
      </a:lt2>
      <a:accent1>
        <a:srgbClr val="FF8000"/>
      </a:accent1>
      <a:accent2>
        <a:srgbClr val="59B308"/>
      </a:accent2>
      <a:accent3>
        <a:srgbClr val="FFFFFF"/>
      </a:accent3>
      <a:accent4>
        <a:srgbClr val="000000"/>
      </a:accent4>
      <a:accent5>
        <a:srgbClr val="FFC0AA"/>
      </a:accent5>
      <a:accent6>
        <a:srgbClr val="50A206"/>
      </a:accent6>
      <a:hlink>
        <a:srgbClr val="0080FF"/>
      </a:hlink>
      <a:folHlink>
        <a:srgbClr val="800080"/>
      </a:folHlink>
    </a:clrScheme>
    <a:fontScheme name="Historical_ImageStrip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algn="ctr">
          <a:solidFill>
            <a:srgbClr val="FF0000"/>
          </a:solidFill>
          <a:round/>
          <a:headEnd/>
          <a:tailEnd/>
        </a:ln>
      </a:spPr>
      <a:bodyPr/>
      <a:lstStyle>
        <a:defPPr marL="342900" indent="-342900">
          <a:defRPr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Historical_ImageStrip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ical_ImageStrip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ical_ImageStrip_Template 13">
        <a:dk1>
          <a:srgbClr val="000000"/>
        </a:dk1>
        <a:lt1>
          <a:srgbClr val="FFFFFF"/>
        </a:lt1>
        <a:dk2>
          <a:srgbClr val="0F3D88"/>
        </a:dk2>
        <a:lt2>
          <a:srgbClr val="808080"/>
        </a:lt2>
        <a:accent1>
          <a:srgbClr val="FF8000"/>
        </a:accent1>
        <a:accent2>
          <a:srgbClr val="59B308"/>
        </a:accent2>
        <a:accent3>
          <a:srgbClr val="FFFFFF"/>
        </a:accent3>
        <a:accent4>
          <a:srgbClr val="000000"/>
        </a:accent4>
        <a:accent5>
          <a:srgbClr val="FFC0AA"/>
        </a:accent5>
        <a:accent6>
          <a:srgbClr val="50A206"/>
        </a:accent6>
        <a:hlink>
          <a:srgbClr val="008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80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6-08 SLA Customer Breakfast Final</Template>
  <TotalTime>9299</TotalTime>
  <Words>2360</Words>
  <Application>Microsoft Office PowerPoint</Application>
  <PresentationFormat>全屏显示(4:3)</PresentationFormat>
  <Paragraphs>433</Paragraphs>
  <Slides>75</Slides>
  <Notes>25</Notes>
  <HiddenSlides>13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75</vt:i4>
      </vt:variant>
    </vt:vector>
  </HeadingPairs>
  <TitlesOfParts>
    <vt:vector size="77" baseType="lpstr">
      <vt:lpstr>6-08 SLA Customer Breakfast Final</vt:lpstr>
      <vt:lpstr>Custom Design</vt:lpstr>
      <vt:lpstr>Today's IEEE:   Career, Content, and Networking</vt:lpstr>
      <vt:lpstr>目录</vt:lpstr>
      <vt:lpstr>IEEE简介</vt:lpstr>
      <vt:lpstr>你认识他们吗?</vt:lpstr>
      <vt:lpstr>IEEE Volunteer Activities </vt:lpstr>
      <vt:lpstr>IEEE Societies</vt:lpstr>
      <vt:lpstr>IEEE涵盖各个科技领域 More than just electrical engineering &amp; computer science </vt:lpstr>
      <vt:lpstr> IEL数据库及IEEE Xplore平台介绍</vt:lpstr>
      <vt:lpstr>从IEEE Xplore可以获得哪些内容？</vt:lpstr>
      <vt:lpstr>IEEE Xplore全文数据库 </vt:lpstr>
      <vt:lpstr>IEEE Xplore平台</vt:lpstr>
      <vt:lpstr>检索入口</vt:lpstr>
      <vt:lpstr>检索结果</vt:lpstr>
      <vt:lpstr>定位顶尖作者和机构</vt:lpstr>
      <vt:lpstr>Author Search</vt:lpstr>
      <vt:lpstr>幻灯片 16</vt:lpstr>
      <vt:lpstr>定位相关期刊和会议</vt:lpstr>
      <vt:lpstr>幻灯片 18</vt:lpstr>
      <vt:lpstr>找出最有影响力的文章</vt:lpstr>
      <vt:lpstr>查看专利对文献的引用情况</vt:lpstr>
      <vt:lpstr>Links to USPTO&amp;EPO</vt:lpstr>
      <vt:lpstr>追溯相关文献与最新动态 </vt:lpstr>
      <vt:lpstr>利用参考文献工具管理引文 </vt:lpstr>
      <vt:lpstr>高级检索</vt:lpstr>
      <vt:lpstr>Wildcard</vt:lpstr>
      <vt:lpstr>Limitation </vt:lpstr>
      <vt:lpstr>跟踪权威专家/机构/领域，获取最新科研动态</vt:lpstr>
      <vt:lpstr>个性化功能-设置个人帐号</vt:lpstr>
      <vt:lpstr>个性化功能-Save Search</vt:lpstr>
      <vt:lpstr>个性化功能-查看Saved Searches</vt:lpstr>
      <vt:lpstr>个性化功能-设置ToC Alerts</vt:lpstr>
      <vt:lpstr>个性化功能-My Projects</vt:lpstr>
      <vt:lpstr>Additional IEEE support http://www.ieee.org/training  </vt:lpstr>
      <vt:lpstr>Advanced tip sheet  http://www.ieee.org/publications_standards/publications/subscriptions/clientservices/promote/user_guides.html</vt:lpstr>
      <vt:lpstr> IEEE期刊会议投稿流程及注意事项</vt:lpstr>
      <vt:lpstr>What are the opportunities to publish at IEEE?  </vt:lpstr>
      <vt:lpstr>Journals                  Magazines</vt:lpstr>
      <vt:lpstr>以MTT刊物为例  </vt:lpstr>
      <vt:lpstr>幻灯片 39</vt:lpstr>
      <vt:lpstr>Find Journals on IEEE Xplore </vt:lpstr>
      <vt:lpstr>幻灯片 41</vt:lpstr>
      <vt:lpstr>幻灯片 42</vt:lpstr>
      <vt:lpstr>电子投稿：E-Submission</vt:lpstr>
      <vt:lpstr>注册帐号</vt:lpstr>
      <vt:lpstr>进入作者专区</vt:lpstr>
      <vt:lpstr>评审流程 Review Process </vt:lpstr>
      <vt:lpstr>投稿格式：Tools for Authors </vt:lpstr>
      <vt:lpstr>利用参考文献管理工具设置格式</vt:lpstr>
      <vt:lpstr>利用参考文献管理工具设置格式</vt:lpstr>
      <vt:lpstr>IEEE Reference Preparation Assistant </vt:lpstr>
      <vt:lpstr>Editing Assistance</vt:lpstr>
      <vt:lpstr>What are the opportunities to publish at IEEE?  </vt:lpstr>
      <vt:lpstr>会议论文和期刊论文的区别</vt:lpstr>
      <vt:lpstr>浏览与参加IEEE会议</vt:lpstr>
      <vt:lpstr>查找即将召开的IEEE会议</vt:lpstr>
      <vt:lpstr>幻灯片 56</vt:lpstr>
      <vt:lpstr>幻灯片 57</vt:lpstr>
      <vt:lpstr>EDAS </vt:lpstr>
      <vt:lpstr> IEEE相关资源推介</vt:lpstr>
      <vt:lpstr>IEEE标准- Standards</vt:lpstr>
      <vt:lpstr>IEEE 标准开发流程</vt:lpstr>
      <vt:lpstr>标准状态</vt:lpstr>
      <vt:lpstr>IEEE Online Standards Dictionary</vt:lpstr>
      <vt:lpstr>IEEE Online Standards Dictionary</vt:lpstr>
      <vt:lpstr>欢迎IEEE协会活动！</vt:lpstr>
      <vt:lpstr>IEEE Student Branches in China</vt:lpstr>
      <vt:lpstr>IEEE免费技术讲座</vt:lpstr>
      <vt:lpstr>幻灯片 68</vt:lpstr>
      <vt:lpstr>欢迎申请丰厚的IEEE奖学金！</vt:lpstr>
      <vt:lpstr>幻灯片 70</vt:lpstr>
      <vt:lpstr>IEEE学生竞赛</vt:lpstr>
      <vt:lpstr>幻灯片 72</vt:lpstr>
      <vt:lpstr>幻灯片 73</vt:lpstr>
      <vt:lpstr>2014上半年网络课堂系列</vt:lpstr>
      <vt:lpstr>IEEE官网: http://www.ieee.org  IEEE中文官网: http://cn.ieee.org  培训网站: http://www.ieee.org/go/clientservices   培训视频: http://www.ieee.org/training    李箐 IEEE Client Services/UPP Manager li.q@ieee.org   陈伟 iGroup IEEE Product Specialist chester@igroup.com.cn      </vt:lpstr>
    </vt:vector>
  </TitlesOfParts>
  <Company>IEEE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Xplore</dc:title>
  <dc:creator>Claire Olini</dc:creator>
  <cp:lastModifiedBy>Chester</cp:lastModifiedBy>
  <cp:revision>1214</cp:revision>
  <dcterms:created xsi:type="dcterms:W3CDTF">2009-11-13T15:51:54Z</dcterms:created>
  <dcterms:modified xsi:type="dcterms:W3CDTF">2014-04-01T07:07:34Z</dcterms:modified>
</cp:coreProperties>
</file>