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8"/>
  </p:notesMasterIdLst>
  <p:sldIdLst>
    <p:sldId id="259" r:id="rId2"/>
    <p:sldId id="403" r:id="rId3"/>
    <p:sldId id="404" r:id="rId4"/>
    <p:sldId id="405" r:id="rId5"/>
    <p:sldId id="406" r:id="rId6"/>
    <p:sldId id="407" r:id="rId7"/>
    <p:sldId id="408" r:id="rId8"/>
    <p:sldId id="364" r:id="rId9"/>
    <p:sldId id="365" r:id="rId10"/>
    <p:sldId id="366" r:id="rId11"/>
    <p:sldId id="367" r:id="rId12"/>
    <p:sldId id="471" r:id="rId13"/>
    <p:sldId id="368" r:id="rId14"/>
    <p:sldId id="369" r:id="rId15"/>
    <p:sldId id="370" r:id="rId16"/>
    <p:sldId id="371" r:id="rId17"/>
    <p:sldId id="372" r:id="rId18"/>
    <p:sldId id="373" r:id="rId19"/>
    <p:sldId id="374" r:id="rId20"/>
    <p:sldId id="375" r:id="rId21"/>
    <p:sldId id="376" r:id="rId22"/>
    <p:sldId id="377" r:id="rId23"/>
    <p:sldId id="378" r:id="rId24"/>
    <p:sldId id="379" r:id="rId25"/>
    <p:sldId id="380" r:id="rId26"/>
    <p:sldId id="381" r:id="rId27"/>
    <p:sldId id="382" r:id="rId28"/>
    <p:sldId id="383" r:id="rId29"/>
    <p:sldId id="384" r:id="rId30"/>
    <p:sldId id="385" r:id="rId31"/>
    <p:sldId id="386" r:id="rId32"/>
    <p:sldId id="387" r:id="rId33"/>
    <p:sldId id="388" r:id="rId34"/>
    <p:sldId id="389" r:id="rId35"/>
    <p:sldId id="390" r:id="rId36"/>
    <p:sldId id="391" r:id="rId37"/>
    <p:sldId id="392" r:id="rId38"/>
    <p:sldId id="393" r:id="rId39"/>
    <p:sldId id="394" r:id="rId40"/>
    <p:sldId id="410" r:id="rId41"/>
    <p:sldId id="409" r:id="rId42"/>
    <p:sldId id="395" r:id="rId43"/>
    <p:sldId id="396" r:id="rId44"/>
    <p:sldId id="397" r:id="rId45"/>
    <p:sldId id="398" r:id="rId46"/>
    <p:sldId id="399" r:id="rId47"/>
    <p:sldId id="400" r:id="rId48"/>
    <p:sldId id="401" r:id="rId49"/>
    <p:sldId id="411" r:id="rId50"/>
    <p:sldId id="412" r:id="rId51"/>
    <p:sldId id="413" r:id="rId52"/>
    <p:sldId id="414" r:id="rId53"/>
    <p:sldId id="415" r:id="rId54"/>
    <p:sldId id="416" r:id="rId55"/>
    <p:sldId id="417" r:id="rId56"/>
    <p:sldId id="418" r:id="rId57"/>
    <p:sldId id="419" r:id="rId58"/>
    <p:sldId id="420" r:id="rId59"/>
    <p:sldId id="421" r:id="rId60"/>
    <p:sldId id="422" r:id="rId61"/>
    <p:sldId id="424" r:id="rId62"/>
    <p:sldId id="425" r:id="rId63"/>
    <p:sldId id="426" r:id="rId64"/>
    <p:sldId id="427" r:id="rId65"/>
    <p:sldId id="428" r:id="rId66"/>
    <p:sldId id="429" r:id="rId67"/>
    <p:sldId id="430" r:id="rId68"/>
    <p:sldId id="431" r:id="rId69"/>
    <p:sldId id="432" r:id="rId70"/>
    <p:sldId id="433" r:id="rId71"/>
    <p:sldId id="434" r:id="rId72"/>
    <p:sldId id="435" r:id="rId73"/>
    <p:sldId id="436" r:id="rId74"/>
    <p:sldId id="437" r:id="rId75"/>
    <p:sldId id="438" r:id="rId76"/>
    <p:sldId id="439" r:id="rId77"/>
    <p:sldId id="440" r:id="rId78"/>
    <p:sldId id="441" r:id="rId79"/>
    <p:sldId id="442" r:id="rId80"/>
    <p:sldId id="443" r:id="rId81"/>
    <p:sldId id="444" r:id="rId82"/>
    <p:sldId id="445" r:id="rId83"/>
    <p:sldId id="446" r:id="rId84"/>
    <p:sldId id="447" r:id="rId85"/>
    <p:sldId id="448" r:id="rId86"/>
    <p:sldId id="449" r:id="rId87"/>
    <p:sldId id="450" r:id="rId88"/>
    <p:sldId id="451" r:id="rId89"/>
    <p:sldId id="452" r:id="rId90"/>
    <p:sldId id="453" r:id="rId91"/>
    <p:sldId id="454" r:id="rId92"/>
    <p:sldId id="455" r:id="rId93"/>
    <p:sldId id="456" r:id="rId94"/>
    <p:sldId id="457" r:id="rId95"/>
    <p:sldId id="458" r:id="rId96"/>
    <p:sldId id="459" r:id="rId97"/>
    <p:sldId id="460" r:id="rId98"/>
    <p:sldId id="461" r:id="rId99"/>
    <p:sldId id="462" r:id="rId100"/>
    <p:sldId id="463" r:id="rId101"/>
    <p:sldId id="464" r:id="rId102"/>
    <p:sldId id="465" r:id="rId103"/>
    <p:sldId id="466" r:id="rId104"/>
    <p:sldId id="467" r:id="rId105"/>
    <p:sldId id="468" r:id="rId106"/>
    <p:sldId id="470" r:id="rId10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55" autoAdjust="0"/>
    <p:restoredTop sz="94660"/>
  </p:normalViewPr>
  <p:slideViewPr>
    <p:cSldViewPr>
      <p:cViewPr varScale="1">
        <p:scale>
          <a:sx n="81" d="100"/>
          <a:sy n="81" d="100"/>
        </p:scale>
        <p:origin x="145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5C5657-6163-4350-A43E-123F9686DA62}" type="datetimeFigureOut">
              <a:rPr lang="zh-CN" altLang="en-US" smtClean="0"/>
              <a:t>2018-9-10</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434D8E-68AF-43F0-B8E1-6AE4E51F13DB}" type="slidenum">
              <a:rPr lang="zh-CN" altLang="en-US" smtClean="0"/>
              <a:t>‹#›</a:t>
            </a:fld>
            <a:endParaRPr lang="zh-CN" altLang="en-US"/>
          </a:p>
        </p:txBody>
      </p:sp>
    </p:spTree>
    <p:extLst>
      <p:ext uri="{BB962C8B-B14F-4D97-AF65-F5344CB8AC3E}">
        <p14:creationId xmlns:p14="http://schemas.microsoft.com/office/powerpoint/2010/main" val="2657884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ln/>
        </p:spPr>
      </p:sp>
      <p:sp>
        <p:nvSpPr>
          <p:cNvPr id="1843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
        <p:nvSpPr>
          <p:cNvPr id="1843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F8FF43CC-C9B3-43C4-8440-4E1A73031BAC}" type="slidenum">
              <a:rPr lang="en-US" altLang="zh-CN" smtClean="0"/>
              <a:pPr/>
              <a:t>3</a:t>
            </a:fld>
            <a:endParaRPr lang="en-US" altLang="zh-CN" smtClean="0"/>
          </a:p>
        </p:txBody>
      </p:sp>
    </p:spTree>
    <p:extLst>
      <p:ext uri="{BB962C8B-B14F-4D97-AF65-F5344CB8AC3E}">
        <p14:creationId xmlns:p14="http://schemas.microsoft.com/office/powerpoint/2010/main" val="4019868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TextEdit="1"/>
          </p:cNvSpPr>
          <p:nvPr>
            <p:ph type="sldImg"/>
          </p:nvPr>
        </p:nvSpPr>
        <p:spPr>
          <a:ln/>
        </p:spPr>
      </p:sp>
      <p:sp>
        <p:nvSpPr>
          <p:cNvPr id="33794" name="备注占位符 2"/>
          <p:cNvSpPr>
            <a:spLocks noGrp="1"/>
          </p:cNvSpPr>
          <p:nvPr>
            <p:ph type="body" idx="1"/>
          </p:nvPr>
        </p:nvSpPr>
        <p:spPr>
          <a:noFill/>
        </p:spPr>
        <p:txBody>
          <a:bodyPr/>
          <a:lstStyle/>
          <a:p>
            <a:pPr eaLnBrk="1" hangingPunct="1"/>
            <a:endParaRPr lang="zh-CN" altLang="en-US" smtClean="0">
              <a:latin typeface="Arial" charset="0"/>
              <a:ea typeface="宋体" charset="-122"/>
            </a:endParaRPr>
          </a:p>
        </p:txBody>
      </p:sp>
      <p:sp>
        <p:nvSpPr>
          <p:cNvPr id="33795" name="灯片编号占位符 3"/>
          <p:cNvSpPr>
            <a:spLocks noGrp="1"/>
          </p:cNvSpPr>
          <p:nvPr>
            <p:ph type="sldNum" sz="quarter" idx="5"/>
          </p:nvPr>
        </p:nvSpPr>
        <p:spPr>
          <a:noFill/>
          <a:ln>
            <a:miter lim="800000"/>
            <a:headEnd/>
            <a:tailEnd/>
          </a:ln>
        </p:spPr>
        <p:txBody>
          <a:bodyPr/>
          <a:lstStyle/>
          <a:p>
            <a:fld id="{AF74BC4F-3503-468C-934C-8932D85FF502}" type="slidenum">
              <a:rPr lang="en-US" altLang="zh-CN" smtClean="0">
                <a:latin typeface="Arial" charset="0"/>
                <a:ea typeface="宋体" charset="-122"/>
              </a:rPr>
              <a:pPr/>
              <a:t>10</a:t>
            </a:fld>
            <a:endParaRPr lang="en-US" altLang="zh-CN" smtClean="0">
              <a:latin typeface="Arial" charset="0"/>
              <a:ea typeface="宋体" charset="-122"/>
            </a:endParaRPr>
          </a:p>
        </p:txBody>
      </p:sp>
    </p:spTree>
    <p:extLst>
      <p:ext uri="{BB962C8B-B14F-4D97-AF65-F5344CB8AC3E}">
        <p14:creationId xmlns:p14="http://schemas.microsoft.com/office/powerpoint/2010/main" val="3162937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bwMode="auto">
          <a:noFill/>
          <a:ln>
            <a:solidFill>
              <a:srgbClr val="000000"/>
            </a:solidFill>
            <a:miter lim="800000"/>
            <a:headEnd/>
            <a:tailEnd/>
          </a:ln>
        </p:spPr>
      </p:sp>
      <p:sp>
        <p:nvSpPr>
          <p:cNvPr id="962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ltLang="zh-CN" smtClean="0">
                <a:latin typeface="Arial" charset="0"/>
              </a:rPr>
              <a:t>So, in summary,  all terms in the topic field are searched – even very common words; there are no stop words.  Lemmatization helps automatically find variants of your search terms.  Left hand truncation is now allowed.  The NEAR operator lets you specify the distance between your search terms .  And all search results are returned, allowing for the most accurate set combinations and results analysis.</a:t>
            </a:r>
          </a:p>
        </p:txBody>
      </p:sp>
      <p:sp>
        <p:nvSpPr>
          <p:cNvPr id="962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F60C76A-51B5-44AA-8FCF-BEB823CDDB6F}" type="slidenum">
              <a:rPr lang="en-US" altLang="zh-CN">
                <a:latin typeface="Arial" charset="0"/>
              </a:rPr>
              <a:pPr fontAlgn="base">
                <a:spcBef>
                  <a:spcPct val="0"/>
                </a:spcBef>
                <a:spcAft>
                  <a:spcPct val="0"/>
                </a:spcAft>
              </a:pPr>
              <a:t>54</a:t>
            </a:fld>
            <a:endParaRPr lang="en-US" altLang="zh-CN">
              <a:latin typeface="Arial" charset="0"/>
            </a:endParaRPr>
          </a:p>
        </p:txBody>
      </p:sp>
    </p:spTree>
    <p:extLst>
      <p:ext uri="{BB962C8B-B14F-4D97-AF65-F5344CB8AC3E}">
        <p14:creationId xmlns:p14="http://schemas.microsoft.com/office/powerpoint/2010/main" val="196592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916832"/>
            <a:ext cx="7772400" cy="1470025"/>
          </a:xfrm>
          <a:prstGeom prst="rect">
            <a:avLst/>
          </a:prstGeom>
        </p:spPr>
        <p:txBody>
          <a:bodyPr/>
          <a:lstStyle>
            <a:lvl1pPr>
              <a:defRPr b="1"/>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t>2018-9-10</a:t>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619672" y="44624"/>
            <a:ext cx="5976664" cy="864096"/>
          </a:xfrm>
          <a:prstGeom prst="rect">
            <a:avLst/>
          </a:prstGeom>
        </p:spPr>
        <p:txBody>
          <a:bodyPr>
            <a:normAutofit/>
          </a:bodyPr>
          <a:lstStyle>
            <a:lvl1pPr>
              <a:defRPr sz="3600" b="1"/>
            </a:lvl1pPr>
          </a:lstStyle>
          <a:p>
            <a:r>
              <a:rPr lang="zh-CN" altLang="en-US" dirty="0" smtClean="0"/>
              <a:t>单击此处编辑母版标题样式</a:t>
            </a:r>
            <a:endParaRPr lang="zh-CN" altLang="en-US" dirty="0"/>
          </a:p>
        </p:txBody>
      </p:sp>
      <p:sp>
        <p:nvSpPr>
          <p:cNvPr id="3" name="内容占位符 2"/>
          <p:cNvSpPr>
            <a:spLocks noGrp="1"/>
          </p:cNvSpPr>
          <p:nvPr>
            <p:ph idx="1" hasCustomPrompt="1"/>
          </p:nvPr>
        </p:nvSpPr>
        <p:spPr>
          <a:xfrm>
            <a:off x="457200" y="1600200"/>
            <a:ext cx="8229600" cy="4525963"/>
          </a:xfrm>
          <a:prstGeom prst="rect">
            <a:avLst/>
          </a:prstGeom>
        </p:spPr>
        <p:txBody>
          <a:bodyPr/>
          <a:lstStyle>
            <a:lvl1pPr>
              <a:defRPr/>
            </a:lvl1pPr>
            <a:lvl2pPr marL="742950" indent="-285750">
              <a:buFont typeface="Wingdings" panose="05000000000000000000" pitchFamily="2" charset="2"/>
              <a:buChar char="ü"/>
              <a:defRPr/>
            </a:lvl2pPr>
            <a:lvl3pPr>
              <a:defRPr/>
            </a:lvl3pPr>
            <a:lvl4pPr>
              <a:defRPr/>
            </a:lvl4pPr>
            <a:lvl5pPr>
              <a:defRPr/>
            </a:lvl5pPr>
          </a:lstStyle>
          <a:p>
            <a:pPr lvl="0"/>
            <a:r>
              <a:rPr lang="zh-CN" altLang="en-US" dirty="0" smtClean="0"/>
              <a:t>  单击此处编辑母版文本样式</a:t>
            </a:r>
          </a:p>
          <a:p>
            <a:pPr lvl="1"/>
            <a:r>
              <a:rPr lang="zh-CN" altLang="en-US" dirty="0" smtClean="0"/>
              <a:t>  第二级</a:t>
            </a:r>
          </a:p>
          <a:p>
            <a:pPr lvl="2"/>
            <a:r>
              <a:rPr lang="zh-CN" altLang="en-US" dirty="0" smtClean="0"/>
              <a:t>  第三级</a:t>
            </a:r>
          </a:p>
          <a:p>
            <a:pPr lvl="3"/>
            <a:r>
              <a:rPr lang="zh-CN" altLang="en-US" dirty="0" smtClean="0"/>
              <a:t>  第四级</a:t>
            </a:r>
          </a:p>
          <a:p>
            <a:pPr lvl="4"/>
            <a:r>
              <a:rPr lang="zh-CN" altLang="en-US" dirty="0" smtClean="0"/>
              <a:t>  第五级</a:t>
            </a:r>
            <a:endParaRPr lang="zh-CN" altLang="en-US" dirty="0"/>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t>2018-9-10</a:t>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t>2018-9-10</a:t>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619672" y="44624"/>
            <a:ext cx="5904656" cy="864096"/>
          </a:xfrm>
          <a:prstGeom prst="rect">
            <a:avLst/>
          </a:prstGeom>
        </p:spPr>
        <p:txBody>
          <a:bodyPr>
            <a:normAutofit/>
          </a:bodyPr>
          <a:lstStyle>
            <a:lvl1pPr>
              <a:defRPr lang="zh-CN" altLang="en-US" sz="3600" b="1" kern="1200" dirty="0">
                <a:solidFill>
                  <a:schemeClr val="tx1"/>
                </a:solidFill>
                <a:latin typeface="+mj-lt"/>
                <a:ea typeface="+mj-ea"/>
                <a:cs typeface="+mj-cs"/>
              </a:defRPr>
            </a:lvl1p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t>2018-9-10</a:t>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1331640" y="44624"/>
            <a:ext cx="6480720" cy="864096"/>
          </a:xfrm>
          <a:prstGeom prst="rect">
            <a:avLst/>
          </a:prstGeom>
        </p:spPr>
        <p:txBody>
          <a:bodyPr>
            <a:normAutofit/>
          </a:bodyPr>
          <a:lstStyle>
            <a:lvl1pPr>
              <a:defRPr sz="3600" b="1"/>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t>2018-9-10</a:t>
            </a:fld>
            <a:endParaRPr lang="zh-CN" altLang="en-US"/>
          </a:p>
        </p:txBody>
      </p:sp>
      <p:sp>
        <p:nvSpPr>
          <p:cNvPr id="8" name="页脚占位符 7"/>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547664" y="44624"/>
            <a:ext cx="6192688" cy="864096"/>
          </a:xfrm>
          <a:prstGeom prst="rect">
            <a:avLst/>
          </a:prstGeom>
        </p:spPr>
        <p:txBody>
          <a:bodyPr>
            <a:normAutofit/>
          </a:bodyPr>
          <a:lstStyle>
            <a:lvl1pPr>
              <a:defRPr lang="zh-CN" altLang="en-US" sz="3600" b="1" kern="1200" dirty="0">
                <a:solidFill>
                  <a:schemeClr val="tx1"/>
                </a:solidFill>
                <a:latin typeface="+mj-lt"/>
                <a:ea typeface="+mj-ea"/>
                <a:cs typeface="+mj-cs"/>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t>2018-9-10</a:t>
            </a:fld>
            <a:endParaRPr lang="zh-CN" altLang="en-US"/>
          </a:p>
        </p:txBody>
      </p:sp>
      <p:sp>
        <p:nvSpPr>
          <p:cNvPr id="4" name="页脚占位符 3"/>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t>2018-9-10</a:t>
            </a:fld>
            <a:endParaRPr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980728"/>
            <a:ext cx="3008313" cy="1224136"/>
          </a:xfrm>
          <a:prstGeom prst="rect">
            <a:avLst/>
          </a:prstGeom>
        </p:spPr>
        <p:txBody>
          <a:bodyPr anchor="b"/>
          <a:lstStyle>
            <a:lvl1pPr algn="l">
              <a:defRPr sz="2000" b="1"/>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3575050" y="980728"/>
            <a:ext cx="5111750" cy="51454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2204864"/>
            <a:ext cx="3008313" cy="392129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t>2018-9-10</a:t>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1196751"/>
            <a:ext cx="5486400" cy="35308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t>2018-9-10</a:t>
            </a:fld>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1547664" y="44624"/>
            <a:ext cx="6480720" cy="864096"/>
          </a:xfrm>
          <a:prstGeom prst="rect">
            <a:avLst/>
          </a:prstGeom>
        </p:spPr>
        <p:txBody>
          <a:bodyPr>
            <a:normAutofit/>
          </a:bodyPr>
          <a:lstStyle>
            <a:lvl1pPr>
              <a:defRPr sz="3600" b="1"/>
            </a:lvl1p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lvl1pPr marL="342900" indent="-342900">
              <a:buFont typeface="Wingdings" panose="05000000000000000000" pitchFamily="2" charset="2"/>
              <a:buChar char="u"/>
              <a:defRPr/>
            </a:lvl1pPr>
            <a:lvl2pPr marL="742950" indent="-285750">
              <a:buFont typeface="Wingdings" panose="05000000000000000000" pitchFamily="2" charset="2"/>
              <a:buChar char="Ø"/>
              <a:defRPr/>
            </a:lvl2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t>2018-9-10</a:t>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20272" y="980728"/>
            <a:ext cx="1841376" cy="5328592"/>
          </a:xfrm>
          <a:prstGeom prst="rect">
            <a:avLst/>
          </a:prstGeom>
        </p:spPr>
        <p:txBody>
          <a:bodyPr vert="eaVert">
            <a:normAutofit/>
          </a:bodyPr>
          <a:lstStyle>
            <a:lvl1pPr>
              <a:defRPr lang="zh-CN" altLang="en-US" sz="3600" b="1" kern="1200" dirty="0">
                <a:solidFill>
                  <a:schemeClr val="tx1"/>
                </a:solidFill>
                <a:latin typeface="+mj-lt"/>
                <a:ea typeface="+mj-ea"/>
                <a:cs typeface="+mj-cs"/>
              </a:defRPr>
            </a:lvl1p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hasCustomPrompt="1"/>
          </p:nvPr>
        </p:nvSpPr>
        <p:spPr>
          <a:xfrm>
            <a:off x="611560" y="1124744"/>
            <a:ext cx="6019800" cy="5145435"/>
          </a:xfrm>
          <a:prstGeom prst="rect">
            <a:avLst/>
          </a:prstGeom>
        </p:spPr>
        <p:txBody>
          <a:bodyPr vert="eaVert"/>
          <a:lstStyle>
            <a:lvl1pPr marL="342900" indent="-342900">
              <a:buFont typeface="Wingdings" panose="05000000000000000000" pitchFamily="2" charset="2"/>
              <a:buChar char="u"/>
              <a:defRPr/>
            </a:lvl1pPr>
            <a:lvl2pPr marL="742950" indent="-285750">
              <a:buFont typeface="Wingdings" panose="05000000000000000000" pitchFamily="2" charset="2"/>
              <a:buChar char="Ø"/>
              <a:defRPr/>
            </a:lvl2pPr>
          </a:lstStyle>
          <a:p>
            <a:pPr lvl="0"/>
            <a:r>
              <a:rPr lang="zh-CN" altLang="en-US" dirty="0" smtClean="0"/>
              <a:t> 单击此处编辑母版文本样式</a:t>
            </a:r>
          </a:p>
          <a:p>
            <a:pPr lvl="1"/>
            <a:r>
              <a:rPr lang="zh-CN" altLang="en-US" dirty="0" smtClean="0"/>
              <a:t> 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530820CF-B880-4189-942D-D702A7CBA730}" type="datetimeFigureOut">
              <a:rPr lang="zh-CN" altLang="en-US" smtClean="0"/>
              <a:t>2018-9-10</a:t>
            </a:fld>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3" name="矩形 12"/>
          <p:cNvSpPr/>
          <p:nvPr userDrawn="1"/>
        </p:nvSpPr>
        <p:spPr>
          <a:xfrm>
            <a:off x="36004" y="937244"/>
            <a:ext cx="9144000" cy="4824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1"/>
          <p:cNvSpPr>
            <a:spLocks noGrp="1"/>
          </p:cNvSpPr>
          <p:nvPr>
            <p:ph type="title"/>
          </p:nvPr>
        </p:nvSpPr>
        <p:spPr>
          <a:xfrm>
            <a:off x="623888" y="1709738"/>
            <a:ext cx="7886700" cy="2151310"/>
          </a:xfrm>
          <a:prstGeom prst="rect">
            <a:avLst/>
          </a:prstGeom>
        </p:spPr>
        <p:txBody>
          <a:bodyPr anchor="b"/>
          <a:lstStyle>
            <a:lvl1pPr>
              <a:defRPr sz="6000"/>
            </a:lvl1pPr>
          </a:lstStyle>
          <a:p>
            <a:r>
              <a:rPr lang="zh-CN" altLang="en-US" dirty="0" smtClean="0"/>
              <a:t>单击此处编辑母版标题样式</a:t>
            </a:r>
            <a:endParaRPr lang="zh-CN" altLang="en-US" dirty="0"/>
          </a:p>
        </p:txBody>
      </p:sp>
      <p:pic>
        <p:nvPicPr>
          <p:cNvPr id="2" name="图片 1"/>
          <p:cNvPicPr>
            <a:picLocks noChangeAspect="1"/>
          </p:cNvPicPr>
          <p:nvPr userDrawn="1"/>
        </p:nvPicPr>
        <p:blipFill>
          <a:blip r:embed="rId2">
            <a:lum bright="70000" contrast="-70000"/>
            <a:extLst>
              <a:ext uri="{28A0092B-C50C-407E-A947-70E740481C1C}">
                <a14:useLocalDpi xmlns:a14="http://schemas.microsoft.com/office/drawing/2010/main" val="0"/>
              </a:ext>
            </a:extLst>
          </a:blip>
          <a:stretch>
            <a:fillRect/>
          </a:stretch>
        </p:blipFill>
        <p:spPr>
          <a:xfrm>
            <a:off x="-4762" y="4437111"/>
            <a:ext cx="9184766" cy="2420889"/>
          </a:xfrm>
          <a:prstGeom prst="rect">
            <a:avLst/>
          </a:prstGeom>
        </p:spPr>
      </p:pic>
    </p:spTree>
    <p:extLst>
      <p:ext uri="{BB962C8B-B14F-4D97-AF65-F5344CB8AC3E}">
        <p14:creationId xmlns:p14="http://schemas.microsoft.com/office/powerpoint/2010/main" val="130656437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descr="图书馆资源2.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3600" b="1"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FF0000"/>
        </a:buClr>
        <a:buFont typeface="Wingdings" panose="05000000000000000000" pitchFamily="2" charset="2"/>
        <a:buChar char="Ø"/>
        <a:defRPr sz="3200" kern="1200">
          <a:solidFill>
            <a:schemeClr val="tx1"/>
          </a:solidFill>
          <a:latin typeface="华文楷体" panose="02010600040101010101" pitchFamily="2" charset="-122"/>
          <a:ea typeface="华文楷体" panose="02010600040101010101" pitchFamily="2" charset="-122"/>
          <a:cs typeface="+mn-cs"/>
        </a:defRPr>
      </a:lvl1pPr>
      <a:lvl2pPr marL="742950" indent="-285750" algn="l" defTabSz="914400" rtl="0" eaLnBrk="1" latinLnBrk="0" hangingPunct="1">
        <a:spcBef>
          <a:spcPct val="20000"/>
        </a:spcBef>
        <a:buClr>
          <a:srgbClr val="FF0000"/>
        </a:buClr>
        <a:buFont typeface="Wingdings" panose="05000000000000000000" pitchFamily="2" charset="2"/>
        <a:buChar char="ü"/>
        <a:defRPr sz="28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spcBef>
          <a:spcPct val="20000"/>
        </a:spcBef>
        <a:buClr>
          <a:srgbClr val="FF0000"/>
        </a:buClr>
        <a:buFont typeface="Arial"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spcBef>
          <a:spcPct val="20000"/>
        </a:spcBef>
        <a:buClr>
          <a:srgbClr val="FF0000"/>
        </a:buClr>
        <a:buFont typeface="Arial"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spcBef>
          <a:spcPct val="20000"/>
        </a:spcBef>
        <a:buClr>
          <a:srgbClr val="FF0000"/>
        </a:buClr>
        <a:buFont typeface="Arial"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images.google.cn/imgres?imgurl=http://image.tianjimedia.com/imagelist/2009/110/9xoder6m69b6.jpg&amp;imgrefurl=http://it.hechuan.gov.cn/a/8812402.shtml&amp;usg=__oqXsp9GI7Yaqm39gklMvCsBrgRQ=&amp;h=338&amp;w=450&amp;sz=32&amp;hl=zh-CN&amp;start=1&amp;itbs=1&amp;tbnid=3u1k9zoia73qhM:&amp;tbnh=95&amp;tbnw=127&amp;prev=/images?q=%E5%9F%83%E9%87%8C%E6%A3%AE&amp;hl=zh-CN&amp;newwindow=1&amp;sa=G&amp;gbv=2&amp;tbs=isch:1"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lib.swpu.edu.cn/"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lib.swpu.edu.cn/eres/info_646.html" TargetMode="External"/><Relationship Id="rId3" Type="http://schemas.openxmlformats.org/officeDocument/2006/relationships/slide" Target="slide34.xml"/><Relationship Id="rId7" Type="http://schemas.openxmlformats.org/officeDocument/2006/relationships/slide" Target="slide23.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slide" Target="slide15.xml"/><Relationship Id="rId5" Type="http://schemas.openxmlformats.org/officeDocument/2006/relationships/slide" Target="slide39.xml"/><Relationship Id="rId4" Type="http://schemas.openxmlformats.org/officeDocument/2006/relationships/slide" Target="slide25.xml"/></Relationships>
</file>

<file path=ppt/slides/_rels/slide11.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slide" Target="slide19.xml"/><Relationship Id="rId2" Type="http://schemas.openxmlformats.org/officeDocument/2006/relationships/slide" Target="slide9.xml"/><Relationship Id="rId1" Type="http://schemas.openxmlformats.org/officeDocument/2006/relationships/slideLayout" Target="../slideLayouts/slideLayout6.xml"/><Relationship Id="rId6" Type="http://schemas.openxmlformats.org/officeDocument/2006/relationships/slide" Target="slide38.xml"/><Relationship Id="rId5" Type="http://schemas.openxmlformats.org/officeDocument/2006/relationships/hyperlink" Target="http://lib.swpu.edu.cn/eres/info_651.html" TargetMode="External"/><Relationship Id="rId4" Type="http://schemas.openxmlformats.org/officeDocument/2006/relationships/slide" Target="slide3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slide" Target="slide14.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hyperlink" Target="http://lib.swpu.edu.cn/" TargetMode="Externa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chinagb.org/article-57470.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6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8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7.png"/><Relationship Id="rId2" Type="http://schemas.openxmlformats.org/officeDocument/2006/relationships/image" Target="../media/image82.jpe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jpeg"/></Relationships>
</file>

<file path=ppt/slides/_rels/slide9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106.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68313" y="1743075"/>
            <a:ext cx="8207375" cy="1470025"/>
          </a:xfrm>
        </p:spPr>
        <p:txBody>
          <a:bodyPr/>
          <a:lstStyle/>
          <a:p>
            <a:r>
              <a:rPr lang="zh-CN" altLang="en-US" sz="4800" dirty="0" smtClean="0">
                <a:solidFill>
                  <a:srgbClr val="CC0000"/>
                </a:solidFill>
                <a:ea typeface="华文楷体" panose="02010600040101010101" pitchFamily="2" charset="-122"/>
              </a:rPr>
              <a:t>图书馆资源利用</a:t>
            </a:r>
            <a:endParaRPr lang="zh-CN" altLang="en-US" sz="4800" b="1" dirty="0" smtClean="0">
              <a:solidFill>
                <a:srgbClr val="CC0000"/>
              </a:solidFill>
              <a:ea typeface="华文楷体" panose="02010600040101010101" pitchFamily="2" charset="-122"/>
            </a:endParaRPr>
          </a:p>
        </p:txBody>
      </p:sp>
      <p:sp>
        <p:nvSpPr>
          <p:cNvPr id="3075" name="Rectangle 3"/>
          <p:cNvSpPr>
            <a:spLocks noGrp="1" noChangeArrowheads="1"/>
          </p:cNvSpPr>
          <p:nvPr>
            <p:ph type="subTitle" idx="1"/>
          </p:nvPr>
        </p:nvSpPr>
        <p:spPr>
          <a:xfrm>
            <a:off x="1331913" y="3933825"/>
            <a:ext cx="6400800" cy="2160588"/>
          </a:xfrm>
        </p:spPr>
        <p:txBody>
          <a:bodyPr/>
          <a:lstStyle/>
          <a:p>
            <a:pPr eaLnBrk="1" hangingPunct="1"/>
            <a:r>
              <a:rPr lang="zh-CN" altLang="en-US" sz="2800" b="1" dirty="0" smtClean="0">
                <a:solidFill>
                  <a:srgbClr val="CC0000"/>
                </a:solidFill>
                <a:latin typeface="Times New Roman" panose="02020603050405020304" pitchFamily="18" charset="0"/>
                <a:ea typeface="华文楷体" panose="02010600040101010101" pitchFamily="2" charset="-122"/>
              </a:rPr>
              <a:t>肖春平</a:t>
            </a:r>
          </a:p>
          <a:p>
            <a:pPr eaLnBrk="1" hangingPunct="1"/>
            <a:r>
              <a:rPr lang="en-US" altLang="zh-CN" sz="2800" b="1" dirty="0" smtClean="0">
                <a:solidFill>
                  <a:srgbClr val="CC0000"/>
                </a:solidFill>
                <a:latin typeface="Times New Roman" panose="02020603050405020304" pitchFamily="18" charset="0"/>
                <a:ea typeface="华文楷体" panose="02010600040101010101" pitchFamily="2" charset="-122"/>
              </a:rPr>
              <a:t>Tel:(028)83032466</a:t>
            </a:r>
          </a:p>
          <a:p>
            <a:pPr eaLnBrk="1" hangingPunct="1"/>
            <a:r>
              <a:rPr lang="en-US" altLang="zh-CN" sz="2800" b="1" dirty="0" smtClean="0">
                <a:solidFill>
                  <a:srgbClr val="CC0000"/>
                </a:solidFill>
                <a:latin typeface="Times New Roman" panose="02020603050405020304" pitchFamily="18" charset="0"/>
                <a:ea typeface="华文楷体" panose="02010600040101010101" pitchFamily="2" charset="-122"/>
              </a:rPr>
              <a:t>Email: 365860134@QQ.com</a:t>
            </a:r>
          </a:p>
          <a:p>
            <a:pPr eaLnBrk="1" hangingPunct="1"/>
            <a:fld id="{FBBD74D7-CBB8-4066-82CD-FC87C1863060}" type="datetime2">
              <a:rPr lang="zh-CN" altLang="en-US" sz="2800" b="1" smtClean="0">
                <a:solidFill>
                  <a:srgbClr val="CC0000"/>
                </a:solidFill>
                <a:latin typeface="Times New Roman" panose="02020603050405020304" pitchFamily="18" charset="0"/>
                <a:ea typeface="华文楷体" panose="02010600040101010101" pitchFamily="2" charset="-122"/>
              </a:rPr>
              <a:pPr eaLnBrk="1" hangingPunct="1"/>
              <a:t>2018年9月10日</a:t>
            </a:fld>
            <a:endParaRPr lang="en-US" altLang="zh-CN" sz="2800" b="1" dirty="0" smtClean="0">
              <a:solidFill>
                <a:srgbClr val="CC0000"/>
              </a:solidFill>
              <a:latin typeface="Times New Roman" panose="02020603050405020304" pitchFamily="18" charset="0"/>
              <a:ea typeface="华文楷体" panose="02010600040101010101" pitchFamily="2" charset="-122"/>
            </a:endParaRPr>
          </a:p>
        </p:txBody>
      </p:sp>
    </p:spTree>
    <p:extLst>
      <p:ext uri="{BB962C8B-B14F-4D97-AF65-F5344CB8AC3E}">
        <p14:creationId xmlns:p14="http://schemas.microsoft.com/office/powerpoint/2010/main" val="3010195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descr="013000003359341240289691014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8638" y="1196975"/>
            <a:ext cx="6075362"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7"/>
          <p:cNvSpPr>
            <a:spLocks noChangeArrowheads="1"/>
          </p:cNvSpPr>
          <p:nvPr/>
        </p:nvSpPr>
        <p:spPr bwMode="auto">
          <a:xfrm>
            <a:off x="250825" y="1528763"/>
            <a:ext cx="252095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20000"/>
              </a:lnSpc>
              <a:spcBef>
                <a:spcPct val="0"/>
              </a:spcBef>
              <a:buFontTx/>
              <a:buNone/>
            </a:pPr>
            <a:r>
              <a:rPr lang="zh-CN" altLang="en-US" sz="2800" b="1">
                <a:latin typeface="华文楷体" panose="02010600040101010101" pitchFamily="2" charset="-122"/>
                <a:ea typeface="华文楷体" panose="02010600040101010101" pitchFamily="2" charset="-122"/>
              </a:rPr>
              <a:t>全球最大的信息管理软件及服务供应商 </a:t>
            </a:r>
            <a:r>
              <a:rPr lang="en-US" altLang="zh-CN" sz="2800" b="1">
                <a:latin typeface="华文楷体" panose="02010600040101010101" pitchFamily="2" charset="-122"/>
                <a:ea typeface="华文楷体" panose="02010600040101010101" pitchFamily="2" charset="-122"/>
              </a:rPr>
              <a:t>Oracle</a:t>
            </a:r>
            <a:r>
              <a:rPr lang="zh-CN" altLang="en-US" sz="2800" b="1">
                <a:latin typeface="华文楷体" panose="02010600040101010101" pitchFamily="2" charset="-122"/>
                <a:ea typeface="华文楷体" panose="02010600040101010101" pitchFamily="2" charset="-122"/>
              </a:rPr>
              <a:t>公司</a:t>
            </a:r>
          </a:p>
        </p:txBody>
      </p:sp>
      <p:pic>
        <p:nvPicPr>
          <p:cNvPr id="16388" name="Picture 1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4437063"/>
            <a:ext cx="2663825" cy="199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7"/>
          <p:cNvSpPr>
            <a:spLocks noChangeArrowheads="1"/>
          </p:cNvSpPr>
          <p:nvPr/>
        </p:nvSpPr>
        <p:spPr bwMode="auto">
          <a:xfrm>
            <a:off x="323850" y="4422775"/>
            <a:ext cx="17843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sz="2000" b="1"/>
              <a:t>Larry Ellison</a:t>
            </a:r>
            <a:r>
              <a:rPr lang="en-US" altLang="zh-CN" sz="1800"/>
              <a:t> </a:t>
            </a:r>
          </a:p>
        </p:txBody>
      </p:sp>
    </p:spTree>
    <p:extLst>
      <p:ext uri="{BB962C8B-B14F-4D97-AF65-F5344CB8AC3E}">
        <p14:creationId xmlns:p14="http://schemas.microsoft.com/office/powerpoint/2010/main" val="16445031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D[_B6CFHV6(_T[GHTAOOF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2349500"/>
            <a:ext cx="7704137" cy="397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8"/>
          <p:cNvSpPr>
            <a:spLocks noChangeArrowheads="1"/>
          </p:cNvSpPr>
          <p:nvPr/>
        </p:nvSpPr>
        <p:spPr bwMode="auto">
          <a:xfrm>
            <a:off x="0" y="981075"/>
            <a:ext cx="860425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en-US" altLang="zh-CN" sz="2800" b="1">
                <a:latin typeface="华文楷体" panose="02010600040101010101" pitchFamily="2" charset="-122"/>
                <a:ea typeface="华文楷体" panose="02010600040101010101" pitchFamily="2" charset="-122"/>
              </a:rPr>
              <a:t>     1970</a:t>
            </a:r>
            <a:r>
              <a:rPr lang="zh-CN" altLang="en-US" sz="2800" b="1">
                <a:latin typeface="华文楷体" panose="02010600040101010101" pitchFamily="2" charset="-122"/>
                <a:ea typeface="华文楷体" panose="02010600040101010101" pitchFamily="2" charset="-122"/>
              </a:rPr>
              <a:t>年的</a:t>
            </a:r>
            <a:r>
              <a:rPr lang="en-US" altLang="zh-CN" sz="2800" b="1">
                <a:latin typeface="华文楷体" panose="02010600040101010101" pitchFamily="2" charset="-122"/>
                <a:ea typeface="华文楷体" panose="02010600040101010101" pitchFamily="2" charset="-122"/>
              </a:rPr>
              <a:t>6</a:t>
            </a:r>
            <a:r>
              <a:rPr lang="zh-CN" altLang="en-US" sz="2800" b="1">
                <a:latin typeface="华文楷体" panose="02010600040101010101" pitchFamily="2" charset="-122"/>
                <a:ea typeface="华文楷体" panose="02010600040101010101" pitchFamily="2" charset="-122"/>
              </a:rPr>
              <a:t>月，</a:t>
            </a:r>
            <a:r>
              <a:rPr lang="en-US" altLang="zh-CN" sz="2800" b="1">
                <a:latin typeface="华文楷体" panose="02010600040101010101" pitchFamily="2" charset="-122"/>
                <a:ea typeface="华文楷体" panose="02010600040101010101" pitchFamily="2" charset="-122"/>
              </a:rPr>
              <a:t>IBM</a:t>
            </a:r>
            <a:r>
              <a:rPr lang="zh-CN" altLang="en-US" sz="2800" b="1">
                <a:latin typeface="华文楷体" panose="02010600040101010101" pitchFamily="2" charset="-122"/>
                <a:ea typeface="华文楷体" panose="02010600040101010101" pitchFamily="2" charset="-122"/>
              </a:rPr>
              <a:t>公司的研究员埃德加</a:t>
            </a:r>
            <a:r>
              <a:rPr lang="en-US" altLang="zh-CN" sz="2800" b="1">
                <a:latin typeface="华文楷体" panose="02010600040101010101" pitchFamily="2" charset="-122"/>
                <a:ea typeface="华文楷体" panose="02010600040101010101" pitchFamily="2" charset="-122"/>
              </a:rPr>
              <a:t>·</a:t>
            </a:r>
            <a:r>
              <a:rPr lang="zh-CN" altLang="en-US" sz="2800" b="1">
                <a:latin typeface="华文楷体" panose="02010600040101010101" pitchFamily="2" charset="-122"/>
                <a:ea typeface="华文楷体" panose="02010600040101010101" pitchFamily="2" charset="-122"/>
              </a:rPr>
              <a:t>考特</a:t>
            </a:r>
            <a:r>
              <a:rPr lang="en-US" altLang="zh-CN" sz="2800" b="1">
                <a:latin typeface="华文楷体" panose="02010600040101010101" pitchFamily="2" charset="-122"/>
                <a:ea typeface="华文楷体" panose="02010600040101010101" pitchFamily="2" charset="-122"/>
              </a:rPr>
              <a:t>(Edgar Frank Codd)</a:t>
            </a:r>
            <a:r>
              <a:rPr lang="zh-CN" altLang="en-US" sz="2800" b="1">
                <a:latin typeface="华文楷体" panose="02010600040101010101" pitchFamily="2" charset="-122"/>
                <a:ea typeface="华文楷体" panose="02010600040101010101" pitchFamily="2" charset="-122"/>
              </a:rPr>
              <a:t>在</a:t>
            </a:r>
            <a:r>
              <a:rPr lang="en-US" altLang="zh-CN" sz="2800" b="1">
                <a:latin typeface="华文楷体" panose="02010600040101010101" pitchFamily="2" charset="-122"/>
                <a:ea typeface="华文楷体" panose="02010600040101010101" pitchFamily="2" charset="-122"/>
              </a:rPr>
              <a:t>communications of ACM</a:t>
            </a:r>
            <a:r>
              <a:rPr lang="zh-CN" altLang="en-US" sz="2800" b="1">
                <a:latin typeface="华文楷体" panose="02010600040101010101" pitchFamily="2" charset="-122"/>
                <a:ea typeface="华文楷体" panose="02010600040101010101" pitchFamily="2" charset="-122"/>
              </a:rPr>
              <a:t>上发表了著名的</a:t>
            </a:r>
            <a:r>
              <a:rPr lang="en-US" altLang="zh-CN" sz="2800" b="1">
                <a:latin typeface="华文楷体" panose="02010600040101010101" pitchFamily="2" charset="-122"/>
                <a:ea typeface="华文楷体" panose="02010600040101010101" pitchFamily="2" charset="-122"/>
              </a:rPr>
              <a:t>《</a:t>
            </a:r>
            <a:r>
              <a:rPr lang="zh-CN" altLang="en-US" sz="2800" b="1">
                <a:latin typeface="华文楷体" panose="02010600040101010101" pitchFamily="2" charset="-122"/>
                <a:ea typeface="华文楷体" panose="02010600040101010101" pitchFamily="2" charset="-122"/>
              </a:rPr>
              <a:t>大型共享数据库数据的关系模型</a:t>
            </a:r>
            <a:r>
              <a:rPr lang="en-US" altLang="zh-CN" sz="2800" b="1">
                <a:latin typeface="华文楷体" panose="02010600040101010101" pitchFamily="2" charset="-122"/>
                <a:ea typeface="华文楷体" panose="02010600040101010101" pitchFamily="2" charset="-122"/>
              </a:rPr>
              <a:t>》</a:t>
            </a:r>
            <a:endParaRPr lang="zh-CN" altLang="en-US" sz="2800" b="1">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42605590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内容占位符 2"/>
          <p:cNvSpPr>
            <a:spLocks noGrp="1"/>
          </p:cNvSpPr>
          <p:nvPr>
            <p:ph idx="1"/>
          </p:nvPr>
        </p:nvSpPr>
        <p:spPr>
          <a:xfrm>
            <a:off x="500063" y="1143000"/>
            <a:ext cx="8072437" cy="2714625"/>
          </a:xfrm>
        </p:spPr>
        <p:txBody>
          <a:bodyPr/>
          <a:lstStyle/>
          <a:p>
            <a:pPr indent="12700" algn="just">
              <a:buFontTx/>
              <a:buNone/>
            </a:pPr>
            <a:r>
              <a:rPr lang="zh-CN" altLang="en-US" sz="2800" b="1" dirty="0" smtClean="0">
                <a:latin typeface="华文楷体" panose="02010600040101010101" pitchFamily="2" charset="-122"/>
                <a:ea typeface="华文楷体" panose="02010600040101010101" pitchFamily="2" charset="-122"/>
              </a:rPr>
              <a:t>耀华玻璃厂引进英国皮尔金顿玻璃公司浮法玻璃生产技术</a:t>
            </a:r>
            <a:r>
              <a:rPr lang="en-US" altLang="zh-CN" sz="2800" b="1" dirty="0" smtClean="0">
                <a:latin typeface="华文楷体" panose="02010600040101010101" pitchFamily="2" charset="-122"/>
                <a:ea typeface="华文楷体" panose="02010600040101010101" pitchFamily="2" charset="-122"/>
              </a:rPr>
              <a:t>2500</a:t>
            </a:r>
            <a:r>
              <a:rPr lang="zh-CN" altLang="en-US" sz="2800" b="1" dirty="0" smtClean="0">
                <a:latin typeface="华文楷体" panose="02010600040101010101" pitchFamily="2" charset="-122"/>
                <a:ea typeface="华文楷体" panose="02010600040101010101" pitchFamily="2" charset="-122"/>
              </a:rPr>
              <a:t>万英镑专利转让费涉及</a:t>
            </a:r>
            <a:r>
              <a:rPr lang="en-US" altLang="zh-CN" sz="2800" b="1" dirty="0" smtClean="0">
                <a:latin typeface="华文楷体" panose="02010600040101010101" pitchFamily="2" charset="-122"/>
                <a:ea typeface="华文楷体" panose="02010600040101010101" pitchFamily="2" charset="-122"/>
              </a:rPr>
              <a:t>137</a:t>
            </a:r>
            <a:r>
              <a:rPr lang="zh-CN" altLang="en-US" sz="2800" b="1" dirty="0" smtClean="0">
                <a:latin typeface="华文楷体" panose="02010600040101010101" pitchFamily="2" charset="-122"/>
                <a:ea typeface="华文楷体" panose="02010600040101010101" pitchFamily="2" charset="-122"/>
              </a:rPr>
              <a:t>项专利  经专利检索</a:t>
            </a:r>
            <a:r>
              <a:rPr lang="en-US" altLang="zh-CN" sz="2800" b="1" dirty="0" smtClean="0">
                <a:latin typeface="华文楷体" panose="02010600040101010101" pitchFamily="2" charset="-122"/>
                <a:ea typeface="华文楷体" panose="02010600040101010101" pitchFamily="2" charset="-122"/>
              </a:rPr>
              <a:t>51</a:t>
            </a:r>
            <a:r>
              <a:rPr lang="zh-CN" altLang="en-US" sz="2800" b="1" dirty="0" smtClean="0">
                <a:latin typeface="华文楷体" panose="02010600040101010101" pitchFamily="2" charset="-122"/>
                <a:ea typeface="华文楷体" panose="02010600040101010101" pitchFamily="2" charset="-122"/>
              </a:rPr>
              <a:t>项失效，其中有</a:t>
            </a:r>
            <a:r>
              <a:rPr lang="en-US" altLang="zh-CN" sz="2800" b="1" dirty="0" smtClean="0">
                <a:latin typeface="华文楷体" panose="02010600040101010101" pitchFamily="2" charset="-122"/>
                <a:ea typeface="华文楷体" panose="02010600040101010101" pitchFamily="2" charset="-122"/>
              </a:rPr>
              <a:t>51</a:t>
            </a:r>
            <a:r>
              <a:rPr lang="zh-CN" altLang="en-US" sz="2800" b="1" dirty="0" smtClean="0">
                <a:latin typeface="华文楷体" panose="02010600040101010101" pitchFamily="2" charset="-122"/>
                <a:ea typeface="华文楷体" panose="02010600040101010101" pitchFamily="2" charset="-122"/>
              </a:rPr>
              <a:t>项已经失效，占全部转让专利技术的</a:t>
            </a:r>
            <a:r>
              <a:rPr lang="en-US" altLang="zh-CN" sz="2800" b="1" dirty="0" smtClean="0">
                <a:latin typeface="华文楷体" panose="02010600040101010101" pitchFamily="2" charset="-122"/>
                <a:ea typeface="华文楷体" panose="02010600040101010101" pitchFamily="2" charset="-122"/>
              </a:rPr>
              <a:t>37.2%</a:t>
            </a:r>
            <a:r>
              <a:rPr lang="zh-CN" altLang="en-US" sz="2800" b="1" dirty="0" smtClean="0">
                <a:latin typeface="华文楷体" panose="02010600040101010101" pitchFamily="2" charset="-122"/>
                <a:ea typeface="华文楷体" panose="02010600040101010101" pitchFamily="2" charset="-122"/>
              </a:rPr>
              <a:t>，最后迫使英方将入门费降至</a:t>
            </a:r>
            <a:r>
              <a:rPr lang="en-US" altLang="zh-CN" sz="2800" b="1" dirty="0" smtClean="0">
                <a:latin typeface="华文楷体" panose="02010600040101010101" pitchFamily="2" charset="-122"/>
                <a:ea typeface="华文楷体" panose="02010600040101010101" pitchFamily="2" charset="-122"/>
              </a:rPr>
              <a:t>52.5</a:t>
            </a:r>
            <a:r>
              <a:rPr lang="zh-CN" altLang="en-US" sz="2800" b="1" dirty="0" smtClean="0">
                <a:latin typeface="华文楷体" panose="02010600040101010101" pitchFamily="2" charset="-122"/>
                <a:ea typeface="华文楷体" panose="02010600040101010101" pitchFamily="2" charset="-122"/>
              </a:rPr>
              <a:t>万英镑。</a:t>
            </a:r>
          </a:p>
        </p:txBody>
      </p:sp>
      <p:pic>
        <p:nvPicPr>
          <p:cNvPr id="20484" name="Picture 2" descr="http://img0.imgtn.bdimg.com/it/u=663694463,2321637901&amp;fm=21&amp;g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3500" y="3656013"/>
            <a:ext cx="3662363"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6" descr="http://img4.imgtn.bdimg.com/it/u=3139379838,1289987300&amp;fm=21&amp;gp=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4000500"/>
            <a:ext cx="28575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6586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descr="G_P[R$X6[~S{$54%NAPGVQ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1484313"/>
            <a:ext cx="5761037" cy="375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6"/>
          <p:cNvSpPr>
            <a:spLocks noChangeArrowheads="1"/>
          </p:cNvSpPr>
          <p:nvPr/>
        </p:nvSpPr>
        <p:spPr bwMode="auto">
          <a:xfrm>
            <a:off x="684213" y="5229225"/>
            <a:ext cx="806450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20000"/>
              </a:lnSpc>
              <a:buFontTx/>
              <a:buNone/>
            </a:pPr>
            <a:r>
              <a:rPr lang="zh-CN" altLang="en-US" sz="2400" b="1">
                <a:latin typeface="华文楷体" panose="02010600040101010101" pitchFamily="2" charset="-122"/>
                <a:ea typeface="华文楷体" panose="02010600040101010101" pitchFamily="2" charset="-122"/>
              </a:rPr>
              <a:t>此外，文献检索可以节省研究人员的宝贵时间，据统计约</a:t>
            </a:r>
            <a:r>
              <a:rPr lang="en-US" altLang="zh-CN" sz="2400" b="1">
                <a:latin typeface="华文楷体" panose="02010600040101010101" pitchFamily="2" charset="-122"/>
                <a:ea typeface="华文楷体" panose="02010600040101010101" pitchFamily="2" charset="-122"/>
              </a:rPr>
              <a:t>95%</a:t>
            </a:r>
            <a:r>
              <a:rPr lang="zh-CN" altLang="en-US" sz="2400" b="1">
                <a:latin typeface="华文楷体" panose="02010600040101010101" pitchFamily="2" charset="-122"/>
                <a:ea typeface="华文楷体" panose="02010600040101010101" pitchFamily="2" charset="-122"/>
              </a:rPr>
              <a:t>问题是从检索文献中受到启发，只有</a:t>
            </a:r>
            <a:r>
              <a:rPr lang="en-US" altLang="zh-CN" sz="2400" b="1">
                <a:latin typeface="华文楷体" panose="02010600040101010101" pitchFamily="2" charset="-122"/>
                <a:ea typeface="华文楷体" panose="02010600040101010101" pitchFamily="2" charset="-122"/>
              </a:rPr>
              <a:t>1-5%</a:t>
            </a:r>
            <a:r>
              <a:rPr lang="zh-CN" altLang="en-US" sz="2400" b="1">
                <a:latin typeface="华文楷体" panose="02010600040101010101" pitchFamily="2" charset="-122"/>
                <a:ea typeface="华文楷体" panose="02010600040101010101" pitchFamily="2" charset="-122"/>
              </a:rPr>
              <a:t>的问题是靠自己的创造性劳动来解决的。</a:t>
            </a:r>
          </a:p>
        </p:txBody>
      </p:sp>
      <p:sp>
        <p:nvSpPr>
          <p:cNvPr id="49159" name="Rectangle 7"/>
          <p:cNvSpPr>
            <a:spLocks noChangeArrowheads="1"/>
          </p:cNvSpPr>
          <p:nvPr/>
        </p:nvSpPr>
        <p:spPr bwMode="auto">
          <a:xfrm>
            <a:off x="1979613" y="908050"/>
            <a:ext cx="5270500" cy="519113"/>
          </a:xfrm>
          <a:prstGeom prst="rect">
            <a:avLst/>
          </a:prstGeom>
          <a:noFill/>
          <a:ln w="9525">
            <a:noFill/>
            <a:miter lim="800000"/>
            <a:headEnd/>
            <a:tailEnd/>
          </a:ln>
          <a:effectLst/>
        </p:spPr>
        <p:txBody>
          <a:bodyPr wrap="none">
            <a:spAutoFit/>
          </a:bodyPr>
          <a:lstStyle/>
          <a:p>
            <a:pPr eaLnBrk="1" hangingPunct="1">
              <a:defRPr/>
            </a:pPr>
            <a:r>
              <a:rPr lang="zh-CN" altLang="en-US" sz="2800" b="1">
                <a:effectLst>
                  <a:outerShdw blurRad="38100" dist="38100" dir="2700000" algn="tl">
                    <a:srgbClr val="C0C0C0"/>
                  </a:outerShdw>
                </a:effectLst>
                <a:latin typeface="华文楷体" pitchFamily="2" charset="-122"/>
                <a:ea typeface="华文楷体" pitchFamily="2" charset="-122"/>
              </a:rPr>
              <a:t>科研人员时间分配表</a:t>
            </a:r>
            <a:r>
              <a:rPr lang="en-US" altLang="zh-CN" b="1">
                <a:effectLst>
                  <a:outerShdw blurRad="38100" dist="38100" dir="2700000" algn="tl">
                    <a:srgbClr val="C0C0C0"/>
                  </a:outerShdw>
                </a:effectLst>
                <a:latin typeface="华文楷体" pitchFamily="2" charset="-122"/>
                <a:ea typeface="华文楷体" pitchFamily="2" charset="-122"/>
              </a:rPr>
              <a:t>----</a:t>
            </a:r>
            <a:r>
              <a:rPr lang="zh-CN" altLang="en-US" b="1">
                <a:effectLst>
                  <a:outerShdw blurRad="38100" dist="38100" dir="2700000" algn="tl">
                    <a:srgbClr val="C0C0C0"/>
                  </a:outerShdw>
                </a:effectLst>
                <a:latin typeface="华文楷体" pitchFamily="2" charset="-122"/>
                <a:ea typeface="华文楷体" pitchFamily="2" charset="-122"/>
              </a:rPr>
              <a:t>美国科学基金会</a:t>
            </a:r>
          </a:p>
        </p:txBody>
      </p:sp>
    </p:spTree>
    <p:extLst>
      <p:ext uri="{BB962C8B-B14F-4D97-AF65-F5344CB8AC3E}">
        <p14:creationId xmlns:p14="http://schemas.microsoft.com/office/powerpoint/2010/main" val="26205019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395288" y="1773238"/>
            <a:ext cx="8302625"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1950" indent="-3175">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fontAlgn="t" hangingPunct="1">
              <a:lnSpc>
                <a:spcPct val="180000"/>
              </a:lnSpc>
              <a:spcAft>
                <a:spcPct val="30000"/>
              </a:spcAft>
              <a:buFontTx/>
              <a:buNone/>
            </a:pPr>
            <a:r>
              <a:rPr lang="zh-CN" altLang="en-US" sz="2800" b="1">
                <a:latin typeface="华文楷体" panose="02010600040101010101" pitchFamily="2" charset="-122"/>
                <a:ea typeface="华文楷体" panose="02010600040101010101" pitchFamily="2" charset="-122"/>
              </a:rPr>
              <a:t>全世界每年出版图书</a:t>
            </a:r>
            <a:r>
              <a:rPr lang="en-US" altLang="zh-CN" sz="2800" b="1">
                <a:solidFill>
                  <a:srgbClr val="CC0000"/>
                </a:solidFill>
                <a:latin typeface="华文楷体" panose="02010600040101010101" pitchFamily="2" charset="-122"/>
                <a:ea typeface="华文楷体" panose="02010600040101010101" pitchFamily="2" charset="-122"/>
              </a:rPr>
              <a:t>80</a:t>
            </a:r>
            <a:r>
              <a:rPr lang="zh-CN" altLang="en-US" sz="2800" b="1">
                <a:solidFill>
                  <a:srgbClr val="CC0000"/>
                </a:solidFill>
                <a:latin typeface="华文楷体" panose="02010600040101010101" pitchFamily="2" charset="-122"/>
                <a:ea typeface="华文楷体" panose="02010600040101010101" pitchFamily="2" charset="-122"/>
              </a:rPr>
              <a:t>万</a:t>
            </a:r>
            <a:r>
              <a:rPr lang="zh-CN" altLang="en-US" sz="2800" b="1">
                <a:latin typeface="华文楷体" panose="02010600040101010101" pitchFamily="2" charset="-122"/>
                <a:ea typeface="华文楷体" panose="02010600040101010101" pitchFamily="2" charset="-122"/>
              </a:rPr>
              <a:t>种以上，科技期刊</a:t>
            </a:r>
            <a:r>
              <a:rPr lang="en-US" altLang="zh-CN" sz="2800" b="1">
                <a:solidFill>
                  <a:srgbClr val="CC0000"/>
                </a:solidFill>
                <a:latin typeface="华文楷体" panose="02010600040101010101" pitchFamily="2" charset="-122"/>
                <a:ea typeface="华文楷体" panose="02010600040101010101" pitchFamily="2" charset="-122"/>
              </a:rPr>
              <a:t>8</a:t>
            </a:r>
            <a:r>
              <a:rPr lang="zh-CN" altLang="en-US" sz="2800" b="1">
                <a:solidFill>
                  <a:srgbClr val="CC0000"/>
                </a:solidFill>
                <a:latin typeface="华文楷体" panose="02010600040101010101" pitchFamily="2" charset="-122"/>
                <a:ea typeface="华文楷体" panose="02010600040101010101" pitchFamily="2" charset="-122"/>
              </a:rPr>
              <a:t>万</a:t>
            </a:r>
            <a:r>
              <a:rPr lang="zh-CN" altLang="en-US" sz="2800" b="1">
                <a:latin typeface="华文楷体" panose="02010600040101010101" pitchFamily="2" charset="-122"/>
                <a:ea typeface="华文楷体" panose="02010600040101010101" pitchFamily="2" charset="-122"/>
              </a:rPr>
              <a:t>种以上，发表期刊论文大于</a:t>
            </a:r>
            <a:r>
              <a:rPr lang="en-US" altLang="zh-CN" sz="2800" b="1">
                <a:solidFill>
                  <a:srgbClr val="CC0000"/>
                </a:solidFill>
                <a:latin typeface="华文楷体" panose="02010600040101010101" pitchFamily="2" charset="-122"/>
                <a:ea typeface="华文楷体" panose="02010600040101010101" pitchFamily="2" charset="-122"/>
              </a:rPr>
              <a:t>600</a:t>
            </a:r>
            <a:r>
              <a:rPr lang="zh-CN" altLang="en-US" sz="2800" b="1">
                <a:solidFill>
                  <a:srgbClr val="CC0000"/>
                </a:solidFill>
                <a:latin typeface="华文楷体" panose="02010600040101010101" pitchFamily="2" charset="-122"/>
                <a:ea typeface="华文楷体" panose="02010600040101010101" pitchFamily="2" charset="-122"/>
              </a:rPr>
              <a:t>万</a:t>
            </a:r>
            <a:r>
              <a:rPr lang="zh-CN" altLang="en-US" sz="2800" b="1">
                <a:latin typeface="华文楷体" panose="02010600040101010101" pitchFamily="2" charset="-122"/>
                <a:ea typeface="华文楷体" panose="02010600040101010101" pitchFamily="2" charset="-122"/>
              </a:rPr>
              <a:t>篇，公开的专利说明书</a:t>
            </a:r>
            <a:r>
              <a:rPr lang="en-US" altLang="zh-CN" sz="2800" b="1">
                <a:solidFill>
                  <a:srgbClr val="CC0000"/>
                </a:solidFill>
                <a:latin typeface="华文楷体" panose="02010600040101010101" pitchFamily="2" charset="-122"/>
                <a:ea typeface="华文楷体" panose="02010600040101010101" pitchFamily="2" charset="-122"/>
              </a:rPr>
              <a:t>100</a:t>
            </a:r>
            <a:r>
              <a:rPr lang="zh-CN" altLang="en-US" sz="2800" b="1">
                <a:solidFill>
                  <a:srgbClr val="CC0000"/>
                </a:solidFill>
                <a:latin typeface="华文楷体" panose="02010600040101010101" pitchFamily="2" charset="-122"/>
                <a:ea typeface="华文楷体" panose="02010600040101010101" pitchFamily="2" charset="-122"/>
              </a:rPr>
              <a:t>多万</a:t>
            </a:r>
            <a:r>
              <a:rPr lang="zh-CN" altLang="en-US" sz="2800" b="1">
                <a:latin typeface="华文楷体" panose="02010600040101010101" pitchFamily="2" charset="-122"/>
                <a:ea typeface="华文楷体" panose="02010600040101010101" pitchFamily="2" charset="-122"/>
              </a:rPr>
              <a:t>件，国际会议文献</a:t>
            </a:r>
            <a:r>
              <a:rPr lang="en-US" altLang="zh-CN" sz="2800" b="1">
                <a:latin typeface="华文楷体" panose="02010600040101010101" pitchFamily="2" charset="-122"/>
                <a:ea typeface="华文楷体" panose="02010600040101010101" pitchFamily="2" charset="-122"/>
              </a:rPr>
              <a:t>1</a:t>
            </a:r>
            <a:r>
              <a:rPr lang="zh-CN" altLang="en-US" sz="2800" b="1">
                <a:latin typeface="华文楷体" panose="02010600040101010101" pitchFamily="2" charset="-122"/>
                <a:ea typeface="华文楷体" panose="02010600040101010101" pitchFamily="2" charset="-122"/>
              </a:rPr>
              <a:t>万多件，科技报告</a:t>
            </a:r>
            <a:r>
              <a:rPr lang="en-US" altLang="zh-CN" sz="2800" b="1">
                <a:solidFill>
                  <a:srgbClr val="CC0000"/>
                </a:solidFill>
                <a:latin typeface="华文楷体" panose="02010600040101010101" pitchFamily="2" charset="-122"/>
                <a:ea typeface="华文楷体" panose="02010600040101010101" pitchFamily="2" charset="-122"/>
              </a:rPr>
              <a:t>20</a:t>
            </a:r>
            <a:r>
              <a:rPr lang="zh-CN" altLang="en-US" sz="2800" b="1">
                <a:solidFill>
                  <a:srgbClr val="CC0000"/>
                </a:solidFill>
                <a:latin typeface="华文楷体" panose="02010600040101010101" pitchFamily="2" charset="-122"/>
                <a:ea typeface="华文楷体" panose="02010600040101010101" pitchFamily="2" charset="-122"/>
              </a:rPr>
              <a:t>多万</a:t>
            </a:r>
            <a:r>
              <a:rPr lang="zh-CN" altLang="en-US" sz="2800" b="1">
                <a:latin typeface="华文楷体" panose="02010600040101010101" pitchFamily="2" charset="-122"/>
                <a:ea typeface="华文楷体" panose="02010600040101010101" pitchFamily="2" charset="-122"/>
              </a:rPr>
              <a:t>件。</a:t>
            </a:r>
          </a:p>
          <a:p>
            <a:pPr algn="just" eaLnBrk="1" hangingPunct="1">
              <a:lnSpc>
                <a:spcPct val="180000"/>
              </a:lnSpc>
              <a:spcAft>
                <a:spcPct val="30000"/>
              </a:spcAft>
              <a:buFontTx/>
              <a:buNone/>
            </a:pPr>
            <a:endParaRPr lang="en-US" altLang="zh-CN" sz="2800" b="1">
              <a:latin typeface="华文楷体" panose="02010600040101010101" pitchFamily="2" charset="-122"/>
              <a:ea typeface="华文楷体" panose="02010600040101010101" pitchFamily="2" charset="-122"/>
            </a:endParaRPr>
          </a:p>
        </p:txBody>
      </p:sp>
      <p:sp>
        <p:nvSpPr>
          <p:cNvPr id="25603" name="Rectangle 6"/>
          <p:cNvSpPr>
            <a:spLocks noChangeArrowheads="1"/>
          </p:cNvSpPr>
          <p:nvPr/>
        </p:nvSpPr>
        <p:spPr bwMode="auto">
          <a:xfrm>
            <a:off x="611188" y="1204913"/>
            <a:ext cx="22161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CC0000"/>
                </a:solidFill>
                <a:ea typeface="华文楷体" panose="02010600040101010101" pitchFamily="2" charset="-122"/>
              </a:rPr>
              <a:t>信息量激增</a:t>
            </a:r>
          </a:p>
        </p:txBody>
      </p:sp>
      <p:sp>
        <p:nvSpPr>
          <p:cNvPr id="25604" name="Rectangle 5"/>
          <p:cNvSpPr>
            <a:spLocks noChangeArrowheads="1"/>
          </p:cNvSpPr>
          <p:nvPr/>
        </p:nvSpPr>
        <p:spPr bwMode="auto">
          <a:xfrm>
            <a:off x="642938" y="5214938"/>
            <a:ext cx="62801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CC0000"/>
                </a:solidFill>
                <a:ea typeface="华文楷体" panose="02010600040101010101" pitchFamily="2" charset="-122"/>
              </a:rPr>
              <a:t>文献内容交叉重复、载体形式多样</a:t>
            </a:r>
          </a:p>
        </p:txBody>
      </p:sp>
    </p:spTree>
    <p:extLst>
      <p:ext uri="{BB962C8B-B14F-4D97-AF65-F5344CB8AC3E}">
        <p14:creationId xmlns:p14="http://schemas.microsoft.com/office/powerpoint/2010/main" val="1026660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7486880_154344317380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90963"/>
            <a:ext cx="3708400" cy="29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2"/>
          <p:cNvSpPr>
            <a:spLocks noGrp="1" noChangeArrowheads="1"/>
          </p:cNvSpPr>
          <p:nvPr>
            <p:ph type="body" idx="1"/>
          </p:nvPr>
        </p:nvSpPr>
        <p:spPr>
          <a:xfrm>
            <a:off x="3635375" y="1196975"/>
            <a:ext cx="5256213" cy="2879725"/>
          </a:xfrm>
        </p:spPr>
        <p:txBody>
          <a:bodyPr/>
          <a:lstStyle/>
          <a:p>
            <a:pPr indent="376238" algn="just" eaLnBrk="1" hangingPunct="1">
              <a:lnSpc>
                <a:spcPct val="150000"/>
              </a:lnSpc>
              <a:buFontTx/>
              <a:buNone/>
            </a:pPr>
            <a:r>
              <a:rPr lang="en-US" altLang="zh-CN" sz="2800" b="1" dirty="0" smtClean="0">
                <a:latin typeface="华文楷体" panose="02010600040101010101" pitchFamily="2" charset="-122"/>
                <a:ea typeface="华文楷体" panose="02010600040101010101" pitchFamily="2" charset="-122"/>
              </a:rPr>
              <a:t>    </a:t>
            </a:r>
            <a:r>
              <a:rPr lang="zh-CN" altLang="en-US" sz="2800" b="1" dirty="0" smtClean="0">
                <a:latin typeface="华文楷体" panose="02010600040101010101" pitchFamily="2" charset="-122"/>
                <a:ea typeface="华文楷体" panose="02010600040101010101" pitchFamily="2" charset="-122"/>
              </a:rPr>
              <a:t>在文献信息量呈爆炸式增长的时代，</a:t>
            </a:r>
            <a:r>
              <a:rPr kumimoji="1" lang="zh-CN" altLang="en-US" sz="2800" b="1" dirty="0" smtClean="0">
                <a:latin typeface="华文楷体" panose="02010600040101010101" pitchFamily="2" charset="-122"/>
                <a:ea typeface="华文楷体" panose="02010600040101010101" pitchFamily="2" charset="-122"/>
              </a:rPr>
              <a:t>科技文献浩如烟海，</a:t>
            </a:r>
            <a:r>
              <a:rPr lang="zh-CN" altLang="en-US" sz="2800" b="1" dirty="0" smtClean="0">
                <a:latin typeface="华文楷体" panose="02010600040101010101" pitchFamily="2" charset="-122"/>
                <a:ea typeface="华文楷体" panose="02010600040101010101" pitchFamily="2" charset="-122"/>
              </a:rPr>
              <a:t>如何获取有用信息成为人的能力的重要方面</a:t>
            </a:r>
            <a:r>
              <a:rPr kumimoji="1" lang="zh-CN" altLang="en-US" sz="2800" b="1" dirty="0" smtClean="0">
                <a:latin typeface="华文楷体" panose="02010600040101010101" pitchFamily="2" charset="-122"/>
                <a:ea typeface="华文楷体" panose="02010600040101010101" pitchFamily="2" charset="-122"/>
              </a:rPr>
              <a:t>，信息检索能力成为新时代人才的一项必备技能</a:t>
            </a:r>
            <a:r>
              <a:rPr kumimoji="1" lang="zh-CN" altLang="en-US" sz="2800" dirty="0" smtClean="0">
                <a:latin typeface="华文楷体" panose="02010600040101010101" pitchFamily="2" charset="-122"/>
                <a:ea typeface="华文楷体" panose="02010600040101010101" pitchFamily="2" charset="-122"/>
              </a:rPr>
              <a:t> 。</a:t>
            </a:r>
          </a:p>
        </p:txBody>
      </p:sp>
      <p:sp>
        <p:nvSpPr>
          <p:cNvPr id="26628" name="Rectangle 5"/>
          <p:cNvSpPr>
            <a:spLocks noChangeArrowheads="1"/>
          </p:cNvSpPr>
          <p:nvPr/>
        </p:nvSpPr>
        <p:spPr bwMode="auto">
          <a:xfrm>
            <a:off x="250825" y="3068638"/>
            <a:ext cx="2951163"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800" b="1">
                <a:solidFill>
                  <a:srgbClr val="CC0000"/>
                </a:solidFill>
              </a:rPr>
              <a:t>我们的烦恼</a:t>
            </a:r>
          </a:p>
        </p:txBody>
      </p:sp>
    </p:spTree>
    <p:extLst>
      <p:ext uri="{BB962C8B-B14F-4D97-AF65-F5344CB8AC3E}">
        <p14:creationId xmlns:p14="http://schemas.microsoft.com/office/powerpoint/2010/main" val="43328631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63688" y="2276872"/>
            <a:ext cx="5616624" cy="4525963"/>
          </a:xfrm>
        </p:spPr>
        <p:txBody>
          <a:bodyPr/>
          <a:lstStyle/>
          <a:p>
            <a:pPr>
              <a:lnSpc>
                <a:spcPct val="150000"/>
              </a:lnSpc>
            </a:pPr>
            <a:r>
              <a:rPr lang="zh-CN" altLang="en-US" b="1" dirty="0" smtClean="0"/>
              <a:t>图书馆馆藏资源</a:t>
            </a:r>
            <a:endParaRPr lang="en-US" altLang="zh-CN" b="1" dirty="0" smtClean="0"/>
          </a:p>
          <a:p>
            <a:pPr>
              <a:lnSpc>
                <a:spcPct val="150000"/>
              </a:lnSpc>
            </a:pPr>
            <a:r>
              <a:rPr lang="zh-CN" altLang="en-US" b="1" dirty="0" smtClean="0"/>
              <a:t>如何获取文献的</a:t>
            </a:r>
            <a:r>
              <a:rPr lang="zh-CN" altLang="en-US" b="1" dirty="0" smtClean="0"/>
              <a:t>全文</a:t>
            </a:r>
            <a:endParaRPr lang="en-US" altLang="zh-CN" b="1" dirty="0" smtClean="0"/>
          </a:p>
          <a:p>
            <a:pPr>
              <a:lnSpc>
                <a:spcPct val="150000"/>
              </a:lnSpc>
            </a:pPr>
            <a:r>
              <a:rPr lang="zh-CN" altLang="en-US" b="1" dirty="0" smtClean="0"/>
              <a:t>如何查论文收录</a:t>
            </a:r>
            <a:endParaRPr lang="en-US" altLang="zh-CN" b="1" dirty="0"/>
          </a:p>
          <a:p>
            <a:pPr>
              <a:lnSpc>
                <a:spcPct val="150000"/>
              </a:lnSpc>
            </a:pPr>
            <a:r>
              <a:rPr lang="zh-CN" altLang="en-US" b="1" dirty="0" smtClean="0"/>
              <a:t>如何查找投稿期刊</a:t>
            </a:r>
            <a:endParaRPr lang="zh-CN" altLang="en-US" b="1" dirty="0"/>
          </a:p>
        </p:txBody>
      </p:sp>
      <p:sp>
        <p:nvSpPr>
          <p:cNvPr id="4" name="Rectangle 4"/>
          <p:cNvSpPr>
            <a:spLocks noGrp="1" noChangeArrowheads="1"/>
          </p:cNvSpPr>
          <p:nvPr>
            <p:ph type="title" idx="4294967295"/>
          </p:nvPr>
        </p:nvSpPr>
        <p:spPr>
          <a:xfrm>
            <a:off x="35496" y="1268760"/>
            <a:ext cx="6228184" cy="782960"/>
          </a:xfrm>
          <a:prstGeom prst="rect">
            <a:avLst/>
          </a:prstGeom>
        </p:spPr>
        <p:txBody>
          <a:bodyPr/>
          <a:lstStyle/>
          <a:p>
            <a:pPr eaLnBrk="1" hangingPunct="1">
              <a:defRPr/>
            </a:pPr>
            <a:r>
              <a:rPr lang="zh-CN" altLang="en-US" sz="3600" b="1" dirty="0" smtClean="0">
                <a:solidFill>
                  <a:srgbClr val="CC0000"/>
                </a:solidFill>
                <a:effectLst>
                  <a:outerShdw blurRad="38100" dist="38100" dir="2700000" algn="tl">
                    <a:srgbClr val="C0C0C0"/>
                  </a:outerShdw>
                </a:effectLst>
                <a:latin typeface="华文楷体" pitchFamily="2" charset="-122"/>
                <a:ea typeface="华文楷体" pitchFamily="2" charset="-122"/>
              </a:rPr>
              <a:t>主要</a:t>
            </a:r>
            <a:r>
              <a:rPr lang="zh-CN" altLang="en-US" sz="3600" b="1" dirty="0" smtClean="0">
                <a:solidFill>
                  <a:srgbClr val="CC0000"/>
                </a:solidFill>
                <a:effectLst>
                  <a:outerShdw blurRad="38100" dist="38100" dir="2700000" algn="tl">
                    <a:srgbClr val="C0C0C0"/>
                  </a:outerShdw>
                </a:effectLst>
                <a:latin typeface="华文楷体" pitchFamily="2" charset="-122"/>
                <a:ea typeface="华文楷体" pitchFamily="2" charset="-122"/>
              </a:rPr>
              <a:t>内容：</a:t>
            </a:r>
          </a:p>
        </p:txBody>
      </p:sp>
    </p:spTree>
    <p:extLst>
      <p:ext uri="{BB962C8B-B14F-4D97-AF65-F5344CB8AC3E}">
        <p14:creationId xmlns:p14="http://schemas.microsoft.com/office/powerpoint/2010/main" val="18007752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Box 30"/>
          <p:cNvSpPr txBox="1">
            <a:spLocks noChangeArrowheads="1"/>
          </p:cNvSpPr>
          <p:nvPr/>
        </p:nvSpPr>
        <p:spPr bwMode="auto">
          <a:xfrm>
            <a:off x="3286125" y="3786188"/>
            <a:ext cx="5715000" cy="923925"/>
          </a:xfrm>
          <a:prstGeom prst="rect">
            <a:avLst/>
          </a:prstGeom>
          <a:noFill/>
          <a:ln w="9525">
            <a:solidFill>
              <a:srgbClr val="7030A0"/>
            </a:solidFill>
            <a:miter lim="800000"/>
            <a:headEnd/>
            <a:tailEnd/>
          </a:ln>
        </p:spPr>
        <p:txBody>
          <a:bodyPr>
            <a:spAutoFit/>
          </a:bodyPr>
          <a:lstStyle/>
          <a:p>
            <a:endParaRPr lang="en-US" altLang="zh-CN"/>
          </a:p>
          <a:p>
            <a:endParaRPr lang="en-US" altLang="zh-CN"/>
          </a:p>
          <a:p>
            <a:endParaRPr lang="zh-CN" altLang="en-US"/>
          </a:p>
        </p:txBody>
      </p:sp>
      <p:sp>
        <p:nvSpPr>
          <p:cNvPr id="4101" name="Rectangle 5"/>
          <p:cNvSpPr>
            <a:spLocks noChangeArrowheads="1"/>
          </p:cNvSpPr>
          <p:nvPr/>
        </p:nvSpPr>
        <p:spPr bwMode="auto">
          <a:xfrm>
            <a:off x="2339975" y="188913"/>
            <a:ext cx="4319588" cy="720725"/>
          </a:xfrm>
          <a:prstGeom prst="rect">
            <a:avLst/>
          </a:prstGeom>
          <a:noFill/>
          <a:ln w="9525" algn="ctr">
            <a:noFill/>
            <a:miter lim="800000"/>
            <a:headEnd/>
            <a:tailEnd/>
          </a:ln>
          <a:effectLst/>
        </p:spPr>
        <p:txBody>
          <a:bodyPr wrap="none" anchor="ctr"/>
          <a:lstStyle/>
          <a:p>
            <a:pPr algn="ctr">
              <a:defRPr/>
            </a:pPr>
            <a:r>
              <a:rPr lang="zh-CN" altLang="en-US" sz="3200" b="1" dirty="0" smtClean="0">
                <a:solidFill>
                  <a:srgbClr val="CC0000"/>
                </a:solidFill>
                <a:effectLst>
                  <a:outerShdw blurRad="38100" dist="38100" dir="2700000" algn="tl">
                    <a:srgbClr val="C0C0C0"/>
                  </a:outerShdw>
                </a:effectLst>
                <a:latin typeface="Arial" panose="020B0604020202020204" pitchFamily="34" charset="0"/>
                <a:ea typeface="宋体" panose="02010600030101010101" pitchFamily="2" charset="-122"/>
              </a:rPr>
              <a:t>一、图书馆</a:t>
            </a:r>
            <a:r>
              <a:rPr lang="zh-CN" altLang="en-US" sz="3200" b="1" dirty="0">
                <a:solidFill>
                  <a:srgbClr val="CC0000"/>
                </a:solidFill>
                <a:effectLst>
                  <a:outerShdw blurRad="38100" dist="38100" dir="2700000" algn="tl">
                    <a:srgbClr val="C0C0C0"/>
                  </a:outerShdw>
                </a:effectLst>
                <a:latin typeface="Arial" panose="020B0604020202020204" pitchFamily="34" charset="0"/>
                <a:ea typeface="宋体" panose="02010600030101010101" pitchFamily="2" charset="-122"/>
              </a:rPr>
              <a:t>馆藏资源</a:t>
            </a:r>
          </a:p>
        </p:txBody>
      </p:sp>
      <p:sp>
        <p:nvSpPr>
          <p:cNvPr id="31747" name="Rectangle 2"/>
          <p:cNvSpPr>
            <a:spLocks noChangeArrowheads="1"/>
          </p:cNvSpPr>
          <p:nvPr/>
        </p:nvSpPr>
        <p:spPr bwMode="auto">
          <a:xfrm>
            <a:off x="1643063" y="1285875"/>
            <a:ext cx="5572125" cy="500063"/>
          </a:xfrm>
          <a:prstGeom prst="rect">
            <a:avLst/>
          </a:prstGeom>
          <a:noFill/>
          <a:ln w="9525">
            <a:noFill/>
            <a:miter lim="800000"/>
            <a:headEnd/>
            <a:tailEnd/>
          </a:ln>
        </p:spPr>
        <p:txBody>
          <a:bodyPr anchor="ctr"/>
          <a:lstStyle/>
          <a:p>
            <a:pPr>
              <a:lnSpc>
                <a:spcPct val="110000"/>
              </a:lnSpc>
            </a:pPr>
            <a:endParaRPr lang="zh-CN" altLang="en-US" sz="3200" b="1">
              <a:solidFill>
                <a:srgbClr val="0000FF"/>
              </a:solidFill>
              <a:latin typeface="Times New Roman" pitchFamily="18" charset="0"/>
              <a:ea typeface="黑体" pitchFamily="2" charset="-122"/>
            </a:endParaRPr>
          </a:p>
        </p:txBody>
      </p:sp>
      <p:sp>
        <p:nvSpPr>
          <p:cNvPr id="4" name="Rectangle 5"/>
          <p:cNvSpPr>
            <a:spLocks noChangeArrowheads="1"/>
          </p:cNvSpPr>
          <p:nvPr/>
        </p:nvSpPr>
        <p:spPr bwMode="auto">
          <a:xfrm>
            <a:off x="1428750" y="1214438"/>
            <a:ext cx="6357938" cy="720725"/>
          </a:xfrm>
          <a:prstGeom prst="rect">
            <a:avLst/>
          </a:prstGeom>
          <a:noFill/>
          <a:ln w="9525" cap="rnd" algn="ctr">
            <a:solidFill>
              <a:srgbClr val="7030A0"/>
            </a:solidFill>
            <a:prstDash val="dash"/>
            <a:round/>
            <a:headEnd/>
            <a:tailEnd/>
          </a:ln>
          <a:effectLst/>
        </p:spPr>
        <p:txBody>
          <a:bodyPr wrap="none" anchor="ctr"/>
          <a:lstStyle/>
          <a:p>
            <a:pPr>
              <a:defRPr/>
            </a:pPr>
            <a:r>
              <a:rPr lang="zh-CN" altLang="en-US" b="1" dirty="0">
                <a:effectLst>
                  <a:outerShdw blurRad="38100" dist="38100" dir="2700000" algn="tl">
                    <a:srgbClr val="C0C0C0"/>
                  </a:outerShdw>
                </a:effectLst>
                <a:latin typeface="华文楷体" pitchFamily="2" charset="-122"/>
                <a:ea typeface="华文楷体" pitchFamily="2" charset="-122"/>
              </a:rPr>
              <a:t>截止</a:t>
            </a:r>
            <a:r>
              <a:rPr lang="en-US" altLang="zh-CN" b="1" dirty="0" smtClean="0">
                <a:effectLst>
                  <a:outerShdw blurRad="38100" dist="38100" dir="2700000" algn="tl">
                    <a:srgbClr val="C0C0C0"/>
                  </a:outerShdw>
                </a:effectLst>
                <a:latin typeface="华文楷体" pitchFamily="2" charset="-122"/>
                <a:ea typeface="华文楷体" pitchFamily="2" charset="-122"/>
              </a:rPr>
              <a:t>2016</a:t>
            </a:r>
            <a:r>
              <a:rPr lang="zh-CN" altLang="en-US" b="1" dirty="0" smtClean="0">
                <a:effectLst>
                  <a:outerShdw blurRad="38100" dist="38100" dir="2700000" algn="tl">
                    <a:srgbClr val="C0C0C0"/>
                  </a:outerShdw>
                </a:effectLst>
                <a:latin typeface="华文楷体" pitchFamily="2" charset="-122"/>
                <a:ea typeface="华文楷体" pitchFamily="2" charset="-122"/>
              </a:rPr>
              <a:t>年底</a:t>
            </a:r>
            <a:r>
              <a:rPr lang="zh-CN" altLang="en-US" b="1" dirty="0">
                <a:effectLst>
                  <a:outerShdw blurRad="38100" dist="38100" dir="2700000" algn="tl">
                    <a:srgbClr val="C0C0C0"/>
                  </a:outerShdw>
                </a:effectLst>
                <a:latin typeface="华文楷体" pitchFamily="2" charset="-122"/>
                <a:ea typeface="华文楷体" pitchFamily="2" charset="-122"/>
              </a:rPr>
              <a:t>，馆藏总量</a:t>
            </a:r>
            <a:endParaRPr lang="en-US" altLang="zh-CN" b="1" dirty="0">
              <a:effectLst>
                <a:outerShdw blurRad="38100" dist="38100" dir="2700000" algn="tl">
                  <a:srgbClr val="C0C0C0"/>
                </a:outerShdw>
              </a:effectLst>
              <a:latin typeface="华文楷体" pitchFamily="2" charset="-122"/>
              <a:ea typeface="华文楷体" pitchFamily="2" charset="-122"/>
            </a:endParaRPr>
          </a:p>
          <a:p>
            <a:pPr>
              <a:defRPr/>
            </a:pPr>
            <a:r>
              <a:rPr lang="zh-CN" altLang="en-US" sz="2400" b="1" dirty="0">
                <a:effectLst>
                  <a:outerShdw blurRad="38100" dist="38100" dir="2700000" algn="tl">
                    <a:srgbClr val="C0C0C0"/>
                  </a:outerShdw>
                </a:effectLst>
                <a:latin typeface="华文楷体" pitchFamily="2" charset="-122"/>
                <a:ea typeface="华文楷体" pitchFamily="2" charset="-122"/>
              </a:rPr>
              <a:t>图书</a:t>
            </a:r>
            <a:r>
              <a:rPr lang="en-US" altLang="zh-CN" sz="2400" b="1" dirty="0">
                <a:solidFill>
                  <a:srgbClr val="C00000"/>
                </a:solidFill>
                <a:effectLst>
                  <a:outerShdw blurRad="38100" dist="38100" dir="2700000" algn="tl">
                    <a:srgbClr val="C0C0C0"/>
                  </a:outerShdw>
                </a:effectLst>
                <a:latin typeface="华文楷体" pitchFamily="2" charset="-122"/>
                <a:ea typeface="华文楷体" pitchFamily="2" charset="-122"/>
              </a:rPr>
              <a:t>200</a:t>
            </a:r>
            <a:r>
              <a:rPr lang="zh-CN" altLang="en-US" sz="2400" b="1" dirty="0">
                <a:solidFill>
                  <a:srgbClr val="C00000"/>
                </a:solidFill>
                <a:effectLst>
                  <a:outerShdw blurRad="38100" dist="38100" dir="2700000" algn="tl">
                    <a:srgbClr val="C0C0C0"/>
                  </a:outerShdw>
                </a:effectLst>
                <a:latin typeface="华文楷体" pitchFamily="2" charset="-122"/>
                <a:ea typeface="华文楷体" pitchFamily="2" charset="-122"/>
              </a:rPr>
              <a:t>多万</a:t>
            </a:r>
            <a:r>
              <a:rPr lang="zh-CN" altLang="en-US" sz="2400" b="1" dirty="0">
                <a:effectLst>
                  <a:outerShdw blurRad="38100" dist="38100" dir="2700000" algn="tl">
                    <a:srgbClr val="C0C0C0"/>
                  </a:outerShdw>
                </a:effectLst>
                <a:latin typeface="华文楷体" pitchFamily="2" charset="-122"/>
                <a:ea typeface="华文楷体" pitchFamily="2" charset="-122"/>
              </a:rPr>
              <a:t>种，期刊</a:t>
            </a:r>
            <a:r>
              <a:rPr lang="en-US" altLang="zh-CN" sz="2400" b="1" dirty="0">
                <a:solidFill>
                  <a:srgbClr val="C00000"/>
                </a:solidFill>
                <a:effectLst>
                  <a:outerShdw blurRad="38100" dist="38100" dir="2700000" algn="tl">
                    <a:srgbClr val="C0C0C0"/>
                  </a:outerShdw>
                </a:effectLst>
                <a:latin typeface="华文楷体" pitchFamily="2" charset="-122"/>
                <a:ea typeface="华文楷体" pitchFamily="2" charset="-122"/>
              </a:rPr>
              <a:t>2</a:t>
            </a:r>
            <a:r>
              <a:rPr lang="zh-CN" altLang="en-US" sz="2400" b="1" dirty="0">
                <a:solidFill>
                  <a:srgbClr val="C00000"/>
                </a:solidFill>
                <a:effectLst>
                  <a:outerShdw blurRad="38100" dist="38100" dir="2700000" algn="tl">
                    <a:srgbClr val="C0C0C0"/>
                  </a:outerShdw>
                </a:effectLst>
                <a:latin typeface="华文楷体" pitchFamily="2" charset="-122"/>
                <a:ea typeface="华文楷体" pitchFamily="2" charset="-122"/>
              </a:rPr>
              <a:t>万多</a:t>
            </a:r>
            <a:r>
              <a:rPr lang="zh-CN" altLang="en-US" sz="2400" b="1" dirty="0">
                <a:effectLst>
                  <a:outerShdw blurRad="38100" dist="38100" dir="2700000" algn="tl">
                    <a:srgbClr val="C0C0C0"/>
                  </a:outerShdw>
                </a:effectLst>
                <a:latin typeface="华文楷体" pitchFamily="2" charset="-122"/>
                <a:ea typeface="华文楷体" pitchFamily="2" charset="-122"/>
              </a:rPr>
              <a:t>种及其他文献</a:t>
            </a:r>
          </a:p>
        </p:txBody>
      </p:sp>
      <p:sp>
        <p:nvSpPr>
          <p:cNvPr id="5" name="Rectangle 5"/>
          <p:cNvSpPr>
            <a:spLocks noChangeArrowheads="1"/>
          </p:cNvSpPr>
          <p:nvPr/>
        </p:nvSpPr>
        <p:spPr bwMode="auto">
          <a:xfrm>
            <a:off x="1285875" y="2500313"/>
            <a:ext cx="1571625" cy="720725"/>
          </a:xfrm>
          <a:prstGeom prst="rect">
            <a:avLst/>
          </a:prstGeom>
          <a:noFill/>
          <a:ln w="9525" algn="ctr">
            <a:solidFill>
              <a:srgbClr val="7030A0"/>
            </a:solidFill>
            <a:prstDash val="dash"/>
            <a:miter lim="800000"/>
            <a:headEnd/>
            <a:tailEnd/>
          </a:ln>
          <a:effectLst/>
        </p:spPr>
        <p:txBody>
          <a:bodyPr wrap="none" anchor="ctr"/>
          <a:lstStyle/>
          <a:p>
            <a:pPr>
              <a:defRPr/>
            </a:pPr>
            <a:r>
              <a:rPr lang="zh-CN" altLang="en-US" b="1" dirty="0">
                <a:effectLst>
                  <a:outerShdw blurRad="38100" dist="38100" dir="2700000" algn="tl">
                    <a:srgbClr val="C0C0C0"/>
                  </a:outerShdw>
                </a:effectLst>
                <a:latin typeface="华文楷体" pitchFamily="2" charset="-122"/>
                <a:ea typeface="华文楷体" pitchFamily="2" charset="-122"/>
              </a:rPr>
              <a:t>纸质</a:t>
            </a:r>
          </a:p>
        </p:txBody>
      </p:sp>
      <p:sp>
        <p:nvSpPr>
          <p:cNvPr id="7" name="Rectangle 5"/>
          <p:cNvSpPr>
            <a:spLocks noChangeArrowheads="1"/>
          </p:cNvSpPr>
          <p:nvPr/>
        </p:nvSpPr>
        <p:spPr bwMode="auto">
          <a:xfrm>
            <a:off x="4572000" y="2500313"/>
            <a:ext cx="3786188" cy="720725"/>
          </a:xfrm>
          <a:prstGeom prst="rect">
            <a:avLst/>
          </a:prstGeom>
          <a:noFill/>
          <a:ln w="9525" algn="ctr">
            <a:solidFill>
              <a:srgbClr val="7030A0"/>
            </a:solidFill>
            <a:prstDash val="dash"/>
            <a:miter lim="800000"/>
            <a:headEnd/>
            <a:tailEnd/>
          </a:ln>
          <a:effectLst/>
        </p:spPr>
        <p:txBody>
          <a:bodyPr wrap="none" anchor="ctr"/>
          <a:lstStyle/>
          <a:p>
            <a:pPr>
              <a:defRPr/>
            </a:pPr>
            <a:r>
              <a:rPr lang="zh-CN" altLang="en-US" b="1" dirty="0">
                <a:effectLst>
                  <a:outerShdw blurRad="38100" dist="38100" dir="2700000" algn="tl">
                    <a:srgbClr val="C0C0C0"/>
                  </a:outerShdw>
                </a:effectLst>
                <a:latin typeface="华文楷体" pitchFamily="2" charset="-122"/>
                <a:ea typeface="华文楷体" pitchFamily="2" charset="-122"/>
                <a:hlinkClick r:id="rId2"/>
              </a:rPr>
              <a:t>电子资源</a:t>
            </a:r>
            <a:r>
              <a:rPr lang="zh-CN" altLang="en-US" b="1" dirty="0">
                <a:effectLst>
                  <a:outerShdw blurRad="38100" dist="38100" dir="2700000" algn="tl">
                    <a:srgbClr val="C0C0C0"/>
                  </a:outerShdw>
                </a:effectLst>
                <a:latin typeface="华文楷体" pitchFamily="2" charset="-122"/>
                <a:ea typeface="华文楷体" pitchFamily="2" charset="-122"/>
              </a:rPr>
              <a:t>（数据库</a:t>
            </a:r>
            <a:r>
              <a:rPr lang="en-US" altLang="zh-CN" b="1" dirty="0" smtClean="0">
                <a:solidFill>
                  <a:srgbClr val="CC0000"/>
                </a:solidFill>
                <a:effectLst>
                  <a:outerShdw blurRad="38100" dist="38100" dir="2700000" algn="tl">
                    <a:srgbClr val="C0C0C0"/>
                  </a:outerShdw>
                </a:effectLst>
                <a:latin typeface="华文楷体" pitchFamily="2" charset="-122"/>
                <a:ea typeface="华文楷体" pitchFamily="2" charset="-122"/>
              </a:rPr>
              <a:t>42</a:t>
            </a:r>
            <a:r>
              <a:rPr lang="zh-CN" altLang="en-US" b="1" dirty="0" smtClean="0">
                <a:effectLst>
                  <a:outerShdw blurRad="38100" dist="38100" dir="2700000" algn="tl">
                    <a:srgbClr val="C0C0C0"/>
                  </a:outerShdw>
                </a:effectLst>
                <a:latin typeface="华文楷体" pitchFamily="2" charset="-122"/>
                <a:ea typeface="华文楷体" pitchFamily="2" charset="-122"/>
              </a:rPr>
              <a:t>个</a:t>
            </a:r>
            <a:r>
              <a:rPr lang="zh-CN" altLang="en-US" b="1" dirty="0">
                <a:effectLst>
                  <a:outerShdw blurRad="38100" dist="38100" dir="2700000" algn="tl">
                    <a:srgbClr val="C0C0C0"/>
                  </a:outerShdw>
                </a:effectLst>
                <a:latin typeface="华文楷体" pitchFamily="2" charset="-122"/>
                <a:ea typeface="华文楷体" pitchFamily="2" charset="-122"/>
              </a:rPr>
              <a:t>）</a:t>
            </a:r>
          </a:p>
        </p:txBody>
      </p:sp>
      <p:cxnSp>
        <p:nvCxnSpPr>
          <p:cNvPr id="18" name="直接连接符 17"/>
          <p:cNvCxnSpPr/>
          <p:nvPr/>
        </p:nvCxnSpPr>
        <p:spPr>
          <a:xfrm rot="5400000">
            <a:off x="1892300" y="2320925"/>
            <a:ext cx="35718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rot="5400000">
            <a:off x="1785144" y="2213769"/>
            <a:ext cx="571500" cy="1588"/>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rot="5400000">
            <a:off x="6000750" y="2214563"/>
            <a:ext cx="571500" cy="0"/>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rot="5400000">
            <a:off x="1428750" y="3500438"/>
            <a:ext cx="573087" cy="1588"/>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5"/>
          <p:cNvSpPr>
            <a:spLocks noChangeArrowheads="1"/>
          </p:cNvSpPr>
          <p:nvPr/>
        </p:nvSpPr>
        <p:spPr bwMode="auto">
          <a:xfrm>
            <a:off x="4214813" y="3857625"/>
            <a:ext cx="1357312" cy="785813"/>
          </a:xfrm>
          <a:prstGeom prst="rect">
            <a:avLst/>
          </a:prstGeom>
          <a:noFill/>
          <a:ln w="9525" algn="ctr">
            <a:solidFill>
              <a:srgbClr val="7030A0"/>
            </a:solidFill>
            <a:prstDash val="dash"/>
            <a:miter lim="800000"/>
            <a:headEnd/>
            <a:tailEnd/>
          </a:ln>
          <a:effectLst/>
        </p:spPr>
        <p:txBody>
          <a:bodyPr wrap="none" anchor="ctr"/>
          <a:lstStyle/>
          <a:p>
            <a:pPr>
              <a:defRPr/>
            </a:pPr>
            <a:r>
              <a:rPr lang="zh-CN" altLang="en-US" sz="2400" b="1">
                <a:effectLst>
                  <a:outerShdw blurRad="38100" dist="38100" dir="2700000" algn="tl">
                    <a:srgbClr val="C0C0C0"/>
                  </a:outerShdw>
                </a:effectLst>
                <a:latin typeface="华文楷体"/>
                <a:ea typeface="华文楷体"/>
                <a:cs typeface="华文楷体"/>
              </a:rPr>
              <a:t>电子图书</a:t>
            </a:r>
          </a:p>
          <a:p>
            <a:pPr>
              <a:defRPr/>
            </a:pPr>
            <a:r>
              <a:rPr lang="en-US" altLang="zh-CN" sz="1600" b="1">
                <a:effectLst>
                  <a:outerShdw blurRad="38100" dist="38100" dir="2700000" algn="tl">
                    <a:srgbClr val="C0C0C0"/>
                  </a:outerShdw>
                </a:effectLst>
                <a:latin typeface="华文楷体"/>
                <a:ea typeface="华文楷体"/>
                <a:cs typeface="华文楷体"/>
              </a:rPr>
              <a:t>125</a:t>
            </a:r>
            <a:r>
              <a:rPr lang="zh-CN" altLang="en-US" sz="1600" b="1">
                <a:effectLst>
                  <a:outerShdw blurRad="38100" dist="38100" dir="2700000" algn="tl">
                    <a:srgbClr val="C0C0C0"/>
                  </a:outerShdw>
                </a:effectLst>
                <a:latin typeface="华文楷体"/>
                <a:ea typeface="华文楷体"/>
                <a:cs typeface="华文楷体"/>
              </a:rPr>
              <a:t>万册</a:t>
            </a:r>
          </a:p>
        </p:txBody>
      </p:sp>
      <p:cxnSp>
        <p:nvCxnSpPr>
          <p:cNvPr id="29" name="直接箭头连接符 28"/>
          <p:cNvCxnSpPr/>
          <p:nvPr/>
        </p:nvCxnSpPr>
        <p:spPr>
          <a:xfrm rot="5400000">
            <a:off x="5857081" y="3501232"/>
            <a:ext cx="573087" cy="0"/>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5"/>
          <p:cNvSpPr>
            <a:spLocks noChangeArrowheads="1"/>
          </p:cNvSpPr>
          <p:nvPr/>
        </p:nvSpPr>
        <p:spPr bwMode="auto">
          <a:xfrm>
            <a:off x="5643563" y="3857625"/>
            <a:ext cx="1357312" cy="785813"/>
          </a:xfrm>
          <a:prstGeom prst="rect">
            <a:avLst/>
          </a:prstGeom>
          <a:noFill/>
          <a:ln w="9525" algn="ctr">
            <a:solidFill>
              <a:srgbClr val="7030A0"/>
            </a:solidFill>
            <a:prstDash val="dash"/>
            <a:miter lim="800000"/>
            <a:headEnd/>
            <a:tailEnd/>
          </a:ln>
          <a:effectLst/>
        </p:spPr>
        <p:txBody>
          <a:bodyPr wrap="none" anchor="ctr"/>
          <a:lstStyle/>
          <a:p>
            <a:pPr>
              <a:defRPr/>
            </a:pPr>
            <a:r>
              <a:rPr lang="zh-CN" altLang="en-US" sz="2400" b="1" dirty="0">
                <a:effectLst>
                  <a:outerShdw blurRad="38100" dist="38100" dir="2700000" algn="tl">
                    <a:srgbClr val="C0C0C0"/>
                  </a:outerShdw>
                </a:effectLst>
                <a:latin typeface="华文楷体" pitchFamily="2" charset="-122"/>
                <a:ea typeface="华文楷体" pitchFamily="2" charset="-122"/>
              </a:rPr>
              <a:t>电子期刊</a:t>
            </a:r>
            <a:endParaRPr lang="en-US" altLang="zh-CN" sz="2400" b="1" dirty="0">
              <a:effectLst>
                <a:outerShdw blurRad="38100" dist="38100" dir="2700000" algn="tl">
                  <a:srgbClr val="C0C0C0"/>
                </a:outerShdw>
              </a:effectLst>
              <a:latin typeface="华文楷体" pitchFamily="2" charset="-122"/>
              <a:ea typeface="华文楷体" pitchFamily="2" charset="-122"/>
            </a:endParaRPr>
          </a:p>
          <a:p>
            <a:pPr>
              <a:defRPr/>
            </a:pPr>
            <a:r>
              <a:rPr lang="zh-CN" altLang="en-US" sz="1600" b="1" dirty="0">
                <a:effectLst>
                  <a:outerShdw blurRad="38100" dist="38100" dir="2700000" algn="tl">
                    <a:srgbClr val="C0C0C0"/>
                  </a:outerShdw>
                </a:effectLst>
                <a:latin typeface="华文楷体" pitchFamily="2" charset="-122"/>
                <a:ea typeface="华文楷体" pitchFamily="2" charset="-122"/>
              </a:rPr>
              <a:t>中文：</a:t>
            </a:r>
            <a:r>
              <a:rPr lang="en-US" altLang="zh-CN" sz="1600" b="1" dirty="0">
                <a:effectLst>
                  <a:outerShdw blurRad="38100" dist="38100" dir="2700000" algn="tl">
                    <a:srgbClr val="C0C0C0"/>
                  </a:outerShdw>
                </a:effectLst>
                <a:latin typeface="华文楷体" pitchFamily="2" charset="-122"/>
                <a:ea typeface="华文楷体" pitchFamily="2" charset="-122"/>
              </a:rPr>
              <a:t>2 </a:t>
            </a:r>
            <a:r>
              <a:rPr lang="zh-CN" altLang="en-US" sz="1600" b="1" dirty="0">
                <a:effectLst>
                  <a:outerShdw blurRad="38100" dist="38100" dir="2700000" algn="tl">
                    <a:srgbClr val="C0C0C0"/>
                  </a:outerShdw>
                </a:effectLst>
                <a:latin typeface="华文楷体" pitchFamily="2" charset="-122"/>
                <a:ea typeface="华文楷体" pitchFamily="2" charset="-122"/>
              </a:rPr>
              <a:t>万多种</a:t>
            </a:r>
            <a:endParaRPr lang="en-US" altLang="zh-CN" sz="1600" b="1" dirty="0">
              <a:effectLst>
                <a:outerShdw blurRad="38100" dist="38100" dir="2700000" algn="tl">
                  <a:srgbClr val="C0C0C0"/>
                </a:outerShdw>
              </a:effectLst>
              <a:latin typeface="华文楷体" pitchFamily="2" charset="-122"/>
              <a:ea typeface="华文楷体" pitchFamily="2" charset="-122"/>
            </a:endParaRPr>
          </a:p>
          <a:p>
            <a:pPr>
              <a:defRPr/>
            </a:pPr>
            <a:r>
              <a:rPr lang="zh-CN" altLang="en-US" sz="1600" b="1" dirty="0">
                <a:effectLst>
                  <a:outerShdw blurRad="38100" dist="38100" dir="2700000" algn="tl">
                    <a:srgbClr val="C0C0C0"/>
                  </a:outerShdw>
                </a:effectLst>
                <a:latin typeface="华文楷体" pitchFamily="2" charset="-122"/>
                <a:ea typeface="华文楷体" pitchFamily="2" charset="-122"/>
              </a:rPr>
              <a:t>外文：</a:t>
            </a:r>
            <a:r>
              <a:rPr lang="en-US" altLang="zh-CN" sz="1600" b="1" dirty="0">
                <a:effectLst>
                  <a:outerShdw blurRad="38100" dist="38100" dir="2700000" algn="tl">
                    <a:srgbClr val="C0C0C0"/>
                  </a:outerShdw>
                </a:effectLst>
                <a:latin typeface="华文楷体" pitchFamily="2" charset="-122"/>
                <a:ea typeface="华文楷体" pitchFamily="2" charset="-122"/>
              </a:rPr>
              <a:t>3</a:t>
            </a:r>
            <a:r>
              <a:rPr lang="zh-CN" altLang="en-US" sz="1600" b="1" dirty="0">
                <a:effectLst>
                  <a:outerShdw blurRad="38100" dist="38100" dir="2700000" algn="tl">
                    <a:srgbClr val="C0C0C0"/>
                  </a:outerShdw>
                </a:effectLst>
                <a:latin typeface="华文楷体" pitchFamily="2" charset="-122"/>
                <a:ea typeface="华文楷体" pitchFamily="2" charset="-122"/>
              </a:rPr>
              <a:t>千多种</a:t>
            </a:r>
          </a:p>
        </p:txBody>
      </p:sp>
      <p:sp>
        <p:nvSpPr>
          <p:cNvPr id="35" name="Rectangle 5"/>
          <p:cNvSpPr>
            <a:spLocks noChangeArrowheads="1"/>
          </p:cNvSpPr>
          <p:nvPr/>
        </p:nvSpPr>
        <p:spPr bwMode="auto">
          <a:xfrm>
            <a:off x="7072313" y="3857625"/>
            <a:ext cx="1214437" cy="785813"/>
          </a:xfrm>
          <a:prstGeom prst="rect">
            <a:avLst/>
          </a:prstGeom>
          <a:noFill/>
          <a:ln w="9525" algn="ctr">
            <a:solidFill>
              <a:srgbClr val="7030A0"/>
            </a:solidFill>
            <a:prstDash val="dash"/>
            <a:miter lim="800000"/>
            <a:headEnd/>
            <a:tailEnd/>
          </a:ln>
          <a:effectLst/>
        </p:spPr>
        <p:txBody>
          <a:bodyPr wrap="none" anchor="ctr"/>
          <a:lstStyle/>
          <a:p>
            <a:pPr>
              <a:defRPr/>
            </a:pPr>
            <a:r>
              <a:rPr lang="zh-CN" altLang="en-US" sz="2400" b="1" dirty="0">
                <a:effectLst>
                  <a:outerShdw blurRad="38100" dist="38100" dir="2700000" algn="tl">
                    <a:srgbClr val="C0C0C0"/>
                  </a:outerShdw>
                </a:effectLst>
                <a:latin typeface="华文楷体" pitchFamily="2" charset="-122"/>
                <a:ea typeface="华文楷体" pitchFamily="2" charset="-122"/>
              </a:rPr>
              <a:t>学位论文</a:t>
            </a:r>
            <a:endParaRPr lang="en-US" altLang="zh-CN" sz="2400" b="1" dirty="0">
              <a:effectLst>
                <a:outerShdw blurRad="38100" dist="38100" dir="2700000" algn="tl">
                  <a:srgbClr val="C0C0C0"/>
                </a:outerShdw>
              </a:effectLst>
              <a:latin typeface="华文楷体" pitchFamily="2" charset="-122"/>
              <a:ea typeface="华文楷体" pitchFamily="2" charset="-122"/>
            </a:endParaRPr>
          </a:p>
        </p:txBody>
      </p:sp>
      <p:sp>
        <p:nvSpPr>
          <p:cNvPr id="31759" name="TextBox 36"/>
          <p:cNvSpPr txBox="1">
            <a:spLocks noChangeArrowheads="1"/>
          </p:cNvSpPr>
          <p:nvPr/>
        </p:nvSpPr>
        <p:spPr bwMode="auto">
          <a:xfrm>
            <a:off x="214313" y="3786188"/>
            <a:ext cx="2857500" cy="923925"/>
          </a:xfrm>
          <a:prstGeom prst="rect">
            <a:avLst/>
          </a:prstGeom>
          <a:noFill/>
          <a:ln w="9525">
            <a:solidFill>
              <a:srgbClr val="7030A0"/>
            </a:solidFill>
            <a:miter lim="800000"/>
            <a:headEnd/>
            <a:tailEnd/>
          </a:ln>
        </p:spPr>
        <p:txBody>
          <a:bodyPr>
            <a:spAutoFit/>
          </a:bodyPr>
          <a:lstStyle/>
          <a:p>
            <a:endParaRPr lang="en-US" altLang="zh-CN"/>
          </a:p>
          <a:p>
            <a:endParaRPr lang="en-US" altLang="zh-CN"/>
          </a:p>
          <a:p>
            <a:endParaRPr lang="zh-CN" altLang="en-US"/>
          </a:p>
        </p:txBody>
      </p:sp>
      <p:sp>
        <p:nvSpPr>
          <p:cNvPr id="38" name="Rectangle 5"/>
          <p:cNvSpPr>
            <a:spLocks noChangeArrowheads="1"/>
          </p:cNvSpPr>
          <p:nvPr/>
        </p:nvSpPr>
        <p:spPr bwMode="auto">
          <a:xfrm>
            <a:off x="428625" y="3857625"/>
            <a:ext cx="1285875" cy="785813"/>
          </a:xfrm>
          <a:prstGeom prst="rect">
            <a:avLst/>
          </a:prstGeom>
          <a:noFill/>
          <a:ln w="9525" algn="ctr">
            <a:solidFill>
              <a:srgbClr val="7030A0"/>
            </a:solidFill>
            <a:prstDash val="dash"/>
            <a:miter lim="800000"/>
            <a:headEnd/>
            <a:tailEnd/>
          </a:ln>
          <a:effectLst/>
        </p:spPr>
        <p:txBody>
          <a:bodyPr wrap="none" anchor="ctr"/>
          <a:lstStyle/>
          <a:p>
            <a:pPr>
              <a:defRPr/>
            </a:pPr>
            <a:r>
              <a:rPr lang="zh-CN" altLang="en-US" sz="2400" b="1" dirty="0">
                <a:effectLst>
                  <a:outerShdw blurRad="38100" dist="38100" dir="2700000" algn="tl">
                    <a:srgbClr val="C0C0C0"/>
                  </a:outerShdw>
                </a:effectLst>
                <a:latin typeface="华文楷体" pitchFamily="2" charset="-122"/>
                <a:ea typeface="华文楷体" pitchFamily="2" charset="-122"/>
              </a:rPr>
              <a:t>图书</a:t>
            </a:r>
          </a:p>
          <a:p>
            <a:pPr>
              <a:defRPr/>
            </a:pPr>
            <a:r>
              <a:rPr lang="zh-CN" altLang="en-US" sz="1600" b="1" dirty="0">
                <a:effectLst>
                  <a:outerShdw blurRad="38100" dist="38100" dir="2700000" algn="tl">
                    <a:srgbClr val="C0C0C0"/>
                  </a:outerShdw>
                </a:effectLst>
                <a:latin typeface="华文楷体" pitchFamily="2" charset="-122"/>
                <a:ea typeface="华文楷体" pitchFamily="2" charset="-122"/>
              </a:rPr>
              <a:t>中文：</a:t>
            </a:r>
            <a:r>
              <a:rPr lang="en-US" altLang="zh-CN" sz="1600" b="1" dirty="0">
                <a:effectLst>
                  <a:outerShdw blurRad="38100" dist="38100" dir="2700000" algn="tl">
                    <a:srgbClr val="C0C0C0"/>
                  </a:outerShdw>
                </a:effectLst>
                <a:latin typeface="华文楷体" pitchFamily="2" charset="-122"/>
                <a:ea typeface="华文楷体" pitchFamily="2" charset="-122"/>
              </a:rPr>
              <a:t>183</a:t>
            </a:r>
            <a:r>
              <a:rPr lang="zh-CN" altLang="en-US" sz="1600" b="1" dirty="0">
                <a:effectLst>
                  <a:outerShdw blurRad="38100" dist="38100" dir="2700000" algn="tl">
                    <a:srgbClr val="C0C0C0"/>
                  </a:outerShdw>
                </a:effectLst>
                <a:latin typeface="华文楷体" pitchFamily="2" charset="-122"/>
                <a:ea typeface="华文楷体" pitchFamily="2" charset="-122"/>
              </a:rPr>
              <a:t>万册</a:t>
            </a:r>
            <a:endParaRPr lang="en-US" altLang="zh-CN" sz="1600" b="1" dirty="0">
              <a:effectLst>
                <a:outerShdw blurRad="38100" dist="38100" dir="2700000" algn="tl">
                  <a:srgbClr val="C0C0C0"/>
                </a:outerShdw>
              </a:effectLst>
              <a:latin typeface="华文楷体" pitchFamily="2" charset="-122"/>
              <a:ea typeface="华文楷体" pitchFamily="2" charset="-122"/>
            </a:endParaRPr>
          </a:p>
        </p:txBody>
      </p:sp>
      <p:sp>
        <p:nvSpPr>
          <p:cNvPr id="39" name="Rectangle 5"/>
          <p:cNvSpPr>
            <a:spLocks noChangeArrowheads="1"/>
          </p:cNvSpPr>
          <p:nvPr/>
        </p:nvSpPr>
        <p:spPr bwMode="auto">
          <a:xfrm>
            <a:off x="1857375" y="3857625"/>
            <a:ext cx="1214438" cy="785813"/>
          </a:xfrm>
          <a:prstGeom prst="rect">
            <a:avLst/>
          </a:prstGeom>
          <a:noFill/>
          <a:ln w="9525" algn="ctr">
            <a:solidFill>
              <a:srgbClr val="7030A0"/>
            </a:solidFill>
            <a:prstDash val="dash"/>
            <a:miter lim="800000"/>
            <a:headEnd/>
            <a:tailEnd/>
          </a:ln>
          <a:effectLst/>
        </p:spPr>
        <p:txBody>
          <a:bodyPr wrap="none" anchor="ctr"/>
          <a:lstStyle/>
          <a:p>
            <a:pPr>
              <a:defRPr/>
            </a:pPr>
            <a:r>
              <a:rPr lang="zh-CN" altLang="en-US" sz="2400" b="1" dirty="0">
                <a:effectLst>
                  <a:outerShdw blurRad="38100" dist="38100" dir="2700000" algn="tl">
                    <a:srgbClr val="C0C0C0"/>
                  </a:outerShdw>
                </a:effectLst>
                <a:latin typeface="华文楷体" pitchFamily="2" charset="-122"/>
                <a:ea typeface="华文楷体" pitchFamily="2" charset="-122"/>
              </a:rPr>
              <a:t>期刊</a:t>
            </a:r>
            <a:endParaRPr lang="en-US" altLang="zh-CN" sz="2400" b="1" dirty="0">
              <a:effectLst>
                <a:outerShdw blurRad="38100" dist="38100" dir="2700000" algn="tl">
                  <a:srgbClr val="C0C0C0"/>
                </a:outerShdw>
              </a:effectLst>
              <a:latin typeface="华文楷体" pitchFamily="2" charset="-122"/>
              <a:ea typeface="华文楷体" pitchFamily="2" charset="-122"/>
            </a:endParaRPr>
          </a:p>
        </p:txBody>
      </p:sp>
      <p:sp>
        <p:nvSpPr>
          <p:cNvPr id="40" name="Rectangle 5"/>
          <p:cNvSpPr>
            <a:spLocks noChangeArrowheads="1"/>
          </p:cNvSpPr>
          <p:nvPr/>
        </p:nvSpPr>
        <p:spPr bwMode="auto">
          <a:xfrm>
            <a:off x="3357563" y="3857625"/>
            <a:ext cx="785812" cy="785813"/>
          </a:xfrm>
          <a:prstGeom prst="rect">
            <a:avLst/>
          </a:prstGeom>
          <a:noFill/>
          <a:ln w="9525" algn="ctr">
            <a:solidFill>
              <a:srgbClr val="7030A0"/>
            </a:solidFill>
            <a:prstDash val="dash"/>
            <a:miter lim="800000"/>
            <a:headEnd/>
            <a:tailEnd/>
          </a:ln>
          <a:effectLst/>
        </p:spPr>
        <p:txBody>
          <a:bodyPr wrap="none" anchor="ctr"/>
          <a:lstStyle/>
          <a:p>
            <a:pPr>
              <a:defRPr/>
            </a:pPr>
            <a:r>
              <a:rPr lang="zh-CN" altLang="en-US" sz="2400" b="1" dirty="0">
                <a:effectLst>
                  <a:outerShdw blurRad="38100" dist="38100" dir="2700000" algn="tl">
                    <a:srgbClr val="C0C0C0"/>
                  </a:outerShdw>
                </a:effectLst>
                <a:latin typeface="华文楷体" pitchFamily="2" charset="-122"/>
                <a:ea typeface="华文楷体" pitchFamily="2" charset="-122"/>
              </a:rPr>
              <a:t>报刊</a:t>
            </a:r>
            <a:endParaRPr lang="en-US" altLang="zh-CN" sz="2400" b="1" dirty="0">
              <a:effectLst>
                <a:outerShdw blurRad="38100" dist="38100" dir="2700000" algn="tl">
                  <a:srgbClr val="C0C0C0"/>
                </a:outerShdw>
              </a:effectLst>
              <a:latin typeface="华文楷体" pitchFamily="2" charset="-122"/>
              <a:ea typeface="华文楷体" pitchFamily="2" charset="-122"/>
            </a:endParaRPr>
          </a:p>
        </p:txBody>
      </p:sp>
      <p:sp>
        <p:nvSpPr>
          <p:cNvPr id="41" name="圆角矩形 40"/>
          <p:cNvSpPr/>
          <p:nvPr/>
        </p:nvSpPr>
        <p:spPr>
          <a:xfrm>
            <a:off x="500063" y="5286375"/>
            <a:ext cx="8072437" cy="12858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buFont typeface="Arial" pitchFamily="34" charset="0"/>
              <a:buChar char="•"/>
              <a:defRPr/>
            </a:pPr>
            <a:r>
              <a:rPr lang="zh-CN" altLang="en-US" sz="2400" b="1" dirty="0">
                <a:solidFill>
                  <a:schemeClr val="tx1"/>
                </a:solidFill>
                <a:latin typeface="华文楷体" pitchFamily="2" charset="-122"/>
                <a:ea typeface="华文楷体" pitchFamily="2" charset="-122"/>
              </a:rPr>
              <a:t>形成了以自然科学和工程技术科学文献为主体，兼有人文社科和管理等多种类型、多种载体的综合性馆藏体系</a:t>
            </a:r>
            <a:r>
              <a:rPr lang="zh-CN" altLang="en-US" sz="2400" dirty="0">
                <a:solidFill>
                  <a:schemeClr val="tx1"/>
                </a:solidFill>
                <a:latin typeface="华文楷体" pitchFamily="2" charset="-122"/>
                <a:ea typeface="华文楷体" pitchFamily="2" charset="-122"/>
              </a:rPr>
              <a:t>。</a:t>
            </a:r>
          </a:p>
        </p:txBody>
      </p:sp>
      <p:sp>
        <p:nvSpPr>
          <p:cNvPr id="24" name="Rectangle 5"/>
          <p:cNvSpPr>
            <a:spLocks noChangeArrowheads="1"/>
          </p:cNvSpPr>
          <p:nvPr/>
        </p:nvSpPr>
        <p:spPr bwMode="auto">
          <a:xfrm>
            <a:off x="8358188" y="3857625"/>
            <a:ext cx="642937" cy="785813"/>
          </a:xfrm>
          <a:prstGeom prst="rect">
            <a:avLst/>
          </a:prstGeom>
          <a:noFill/>
          <a:ln w="9525" algn="ctr">
            <a:solidFill>
              <a:srgbClr val="7030A0"/>
            </a:solidFill>
            <a:prstDash val="dash"/>
            <a:miter lim="800000"/>
            <a:headEnd/>
            <a:tailEnd/>
          </a:ln>
          <a:effectLst/>
        </p:spPr>
        <p:txBody>
          <a:bodyPr wrap="none" anchor="ctr"/>
          <a:lstStyle/>
          <a:p>
            <a:pPr>
              <a:defRPr/>
            </a:pPr>
            <a:r>
              <a:rPr lang="zh-CN" altLang="en-US" sz="2400" b="1" dirty="0">
                <a:effectLst>
                  <a:outerShdw blurRad="38100" dist="38100" dir="2700000" algn="tl">
                    <a:srgbClr val="C0C0C0"/>
                  </a:outerShdw>
                </a:effectLst>
                <a:latin typeface="华文楷体" pitchFamily="2" charset="-122"/>
                <a:ea typeface="华文楷体" pitchFamily="2" charset="-122"/>
              </a:rPr>
              <a:t>其他</a:t>
            </a:r>
            <a:endParaRPr lang="en-US" altLang="zh-CN" sz="2400" b="1" dirty="0">
              <a:effectLst>
                <a:outerShdw blurRad="38100" dist="38100" dir="2700000" algn="tl">
                  <a:srgbClr val="C0C0C0"/>
                </a:outerShdw>
              </a:effectLst>
              <a:latin typeface="华文楷体" pitchFamily="2" charset="-122"/>
              <a:ea typeface="华文楷体" pitchFamily="2" charset="-122"/>
            </a:endParaRPr>
          </a:p>
        </p:txBody>
      </p:sp>
    </p:spTree>
    <p:extLst>
      <p:ext uri="{BB962C8B-B14F-4D97-AF65-F5344CB8AC3E}">
        <p14:creationId xmlns:p14="http://schemas.microsoft.com/office/powerpoint/2010/main" val="399612602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2"/>
          <p:cNvSpPr txBox="1">
            <a:spLocks noChangeArrowheads="1"/>
          </p:cNvSpPr>
          <p:nvPr/>
        </p:nvSpPr>
        <p:spPr bwMode="auto">
          <a:xfrm>
            <a:off x="714375" y="1300163"/>
            <a:ext cx="8215313" cy="5428666"/>
          </a:xfrm>
          <a:prstGeom prst="rect">
            <a:avLst/>
          </a:prstGeom>
          <a:noFill/>
          <a:ln w="9525">
            <a:noFill/>
            <a:miter lim="800000"/>
            <a:headEnd/>
            <a:tailEnd/>
          </a:ln>
        </p:spPr>
        <p:txBody>
          <a:bodyPr>
            <a:spAutoFit/>
          </a:bodyPr>
          <a:lstStyle/>
          <a:p>
            <a:pPr marL="892175" indent="-892175" algn="just">
              <a:lnSpc>
                <a:spcPct val="150000"/>
              </a:lnSpc>
              <a:spcBef>
                <a:spcPts val="300"/>
              </a:spcBef>
              <a:spcAft>
                <a:spcPts val="300"/>
              </a:spcAft>
            </a:pPr>
            <a:r>
              <a:rPr lang="zh-CN" altLang="en-US" sz="2800" b="1" dirty="0">
                <a:solidFill>
                  <a:srgbClr val="C00000"/>
                </a:solidFill>
                <a:latin typeface="Times New Roman" pitchFamily="18" charset="0"/>
                <a:ea typeface="华文楷体"/>
                <a:cs typeface="Times New Roman" pitchFamily="18" charset="0"/>
              </a:rPr>
              <a:t>图书：</a:t>
            </a:r>
            <a:r>
              <a:rPr lang="zh-CN" altLang="en-US" sz="2800" b="1" dirty="0">
                <a:latin typeface="华文楷体"/>
                <a:ea typeface="华文楷体"/>
                <a:cs typeface="Times New Roman" pitchFamily="18" charset="0"/>
                <a:hlinkClick r:id="rId3" action="ppaction://hlinksldjump"/>
              </a:rPr>
              <a:t>纸本</a:t>
            </a:r>
            <a:r>
              <a:rPr lang="zh-CN" altLang="en-US" sz="2800" b="1" dirty="0">
                <a:latin typeface="华文楷体"/>
                <a:ea typeface="华文楷体"/>
                <a:cs typeface="Times New Roman" pitchFamily="18" charset="0"/>
              </a:rPr>
              <a:t>、超星、书生之家、</a:t>
            </a:r>
            <a:r>
              <a:rPr lang="zh-CN" altLang="en-US" sz="2800" b="1" dirty="0">
                <a:latin typeface="华文楷体"/>
                <a:ea typeface="华文楷体"/>
                <a:cs typeface="Times New Roman" pitchFamily="18" charset="0"/>
                <a:hlinkClick r:id="rId4" action="ppaction://hlinksldjump"/>
              </a:rPr>
              <a:t>百链</a:t>
            </a:r>
            <a:r>
              <a:rPr lang="zh-CN" altLang="en-US" sz="2800" b="1" dirty="0">
                <a:latin typeface="华文楷体"/>
                <a:ea typeface="华文楷体"/>
                <a:cs typeface="Times New Roman" pitchFamily="18" charset="0"/>
              </a:rPr>
              <a:t>、</a:t>
            </a:r>
            <a:r>
              <a:rPr lang="en-US" altLang="zh-CN" sz="2800" b="1" dirty="0">
                <a:latin typeface="华文楷体"/>
                <a:ea typeface="华文楷体"/>
                <a:cs typeface="Times New Roman" pitchFamily="18" charset="0"/>
              </a:rPr>
              <a:t> </a:t>
            </a:r>
            <a:r>
              <a:rPr lang="zh-CN" altLang="en-US" sz="2800" b="1" dirty="0">
                <a:latin typeface="华文楷体"/>
                <a:ea typeface="华文楷体"/>
                <a:cs typeface="Times New Roman" pitchFamily="18" charset="0"/>
                <a:hlinkClick r:id="rId5" action="ppaction://hlinksldjump"/>
              </a:rPr>
              <a:t>歌德电子图书</a:t>
            </a:r>
            <a:r>
              <a:rPr lang="zh-CN" altLang="en-US" sz="2800" b="1" dirty="0">
                <a:latin typeface="华文楷体"/>
                <a:ea typeface="华文楷体"/>
                <a:cs typeface="Times New Roman" pitchFamily="18" charset="0"/>
              </a:rPr>
              <a:t>、</a:t>
            </a:r>
            <a:r>
              <a:rPr lang="en-US" altLang="zh-CN" sz="2800" b="1" dirty="0">
                <a:latin typeface="华文楷体"/>
                <a:ea typeface="华文楷体"/>
                <a:cs typeface="Times New Roman" pitchFamily="18" charset="0"/>
              </a:rPr>
              <a:t> Springer</a:t>
            </a:r>
          </a:p>
          <a:p>
            <a:pPr marL="892175" indent="-892175" algn="just">
              <a:lnSpc>
                <a:spcPct val="150000"/>
              </a:lnSpc>
              <a:spcBef>
                <a:spcPts val="300"/>
              </a:spcBef>
              <a:spcAft>
                <a:spcPts val="300"/>
              </a:spcAft>
            </a:pPr>
            <a:r>
              <a:rPr lang="zh-CN" altLang="en-US" sz="2800" b="1" dirty="0">
                <a:solidFill>
                  <a:srgbClr val="C00000"/>
                </a:solidFill>
                <a:latin typeface="Times New Roman" pitchFamily="18" charset="0"/>
                <a:ea typeface="华文楷体"/>
                <a:cs typeface="Times New Roman" pitchFamily="18" charset="0"/>
              </a:rPr>
              <a:t>期刊全文数据库：</a:t>
            </a:r>
            <a:r>
              <a:rPr lang="en-US" altLang="zh-CN" sz="2800" b="1" dirty="0">
                <a:latin typeface="Times New Roman" pitchFamily="18" charset="0"/>
                <a:ea typeface="华文楷体"/>
                <a:cs typeface="Times New Roman" pitchFamily="18" charset="0"/>
                <a:hlinkClick r:id="rId6" action="ppaction://hlinksldjump"/>
              </a:rPr>
              <a:t>CNKI</a:t>
            </a:r>
            <a:r>
              <a:rPr lang="zh-CN" altLang="en-US" sz="2800" b="1" dirty="0">
                <a:latin typeface="Times New Roman" pitchFamily="18" charset="0"/>
                <a:ea typeface="华文楷体"/>
                <a:cs typeface="Times New Roman" pitchFamily="18" charset="0"/>
              </a:rPr>
              <a:t>、维普、</a:t>
            </a:r>
            <a:r>
              <a:rPr lang="en-US" altLang="zh-CN" sz="2800" b="1" dirty="0">
                <a:latin typeface="Times New Roman" pitchFamily="18" charset="0"/>
                <a:ea typeface="华文楷体"/>
                <a:cs typeface="Times New Roman" pitchFamily="18" charset="0"/>
              </a:rPr>
              <a:t>Elsevier </a:t>
            </a:r>
            <a:r>
              <a:rPr lang="zh-CN" altLang="en-US" sz="2800" b="1" dirty="0">
                <a:latin typeface="Times New Roman" pitchFamily="18" charset="0"/>
                <a:ea typeface="华文楷体"/>
                <a:cs typeface="Times New Roman" pitchFamily="18" charset="0"/>
              </a:rPr>
              <a:t>、</a:t>
            </a:r>
            <a:r>
              <a:rPr lang="en-US" altLang="zh-CN" sz="2800" b="1" dirty="0">
                <a:latin typeface="Times New Roman" pitchFamily="18" charset="0"/>
                <a:ea typeface="华文楷体"/>
                <a:cs typeface="Times New Roman" pitchFamily="18" charset="0"/>
              </a:rPr>
              <a:t>Springer</a:t>
            </a:r>
            <a:r>
              <a:rPr lang="zh-CN" altLang="en-US" sz="2800" b="1" dirty="0" smtClean="0">
                <a:latin typeface="Times New Roman" pitchFamily="18" charset="0"/>
                <a:ea typeface="华文楷体"/>
                <a:cs typeface="Times New Roman" pitchFamily="18" charset="0"/>
              </a:rPr>
              <a:t>、</a:t>
            </a:r>
            <a:r>
              <a:rPr lang="en-US" altLang="zh-CN" sz="2800" b="1" dirty="0" smtClean="0">
                <a:latin typeface="Times New Roman" pitchFamily="18" charset="0"/>
                <a:ea typeface="华文楷体"/>
                <a:cs typeface="Times New Roman" pitchFamily="18" charset="0"/>
              </a:rPr>
              <a:t>Wiley</a:t>
            </a:r>
            <a:r>
              <a:rPr lang="zh-CN" altLang="en-US" sz="2800" b="1" dirty="0" smtClean="0">
                <a:latin typeface="Times New Roman" pitchFamily="18" charset="0"/>
                <a:ea typeface="华文楷体"/>
                <a:cs typeface="Times New Roman" pitchFamily="18" charset="0"/>
              </a:rPr>
              <a:t>、</a:t>
            </a:r>
            <a:r>
              <a:rPr lang="en-US" altLang="zh-CN" sz="2800" b="1" dirty="0" smtClean="0">
                <a:latin typeface="Times New Roman" pitchFamily="18" charset="0"/>
                <a:ea typeface="华文楷体"/>
                <a:cs typeface="Times New Roman" pitchFamily="18" charset="0"/>
              </a:rPr>
              <a:t>EBSCO</a:t>
            </a:r>
            <a:r>
              <a:rPr lang="zh-CN" altLang="en-US" sz="2800" b="1" dirty="0">
                <a:latin typeface="Times New Roman" pitchFamily="18" charset="0"/>
                <a:ea typeface="华文楷体"/>
                <a:cs typeface="Times New Roman" pitchFamily="18" charset="0"/>
              </a:rPr>
              <a:t>、</a:t>
            </a:r>
            <a:r>
              <a:rPr lang="en-US" altLang="zh-CN" sz="2800" b="1" dirty="0">
                <a:latin typeface="Times New Roman" pitchFamily="18" charset="0"/>
                <a:ea typeface="华文楷体"/>
                <a:cs typeface="Times New Roman" pitchFamily="18" charset="0"/>
              </a:rPr>
              <a:t>Taylor </a:t>
            </a:r>
            <a:r>
              <a:rPr lang="zh-CN" altLang="en-US" sz="2800" b="1" dirty="0">
                <a:latin typeface="Times New Roman" pitchFamily="18" charset="0"/>
                <a:ea typeface="华文楷体"/>
                <a:cs typeface="Times New Roman" pitchFamily="18" charset="0"/>
              </a:rPr>
              <a:t>、</a:t>
            </a:r>
            <a:r>
              <a:rPr lang="en-US" altLang="zh-CN" sz="2800" b="1" dirty="0">
                <a:latin typeface="Times New Roman" pitchFamily="18" charset="0"/>
                <a:ea typeface="华文楷体"/>
                <a:cs typeface="Times New Roman" pitchFamily="18" charset="0"/>
              </a:rPr>
              <a:t>Sage</a:t>
            </a:r>
            <a:r>
              <a:rPr lang="zh-CN" altLang="en-US" sz="2800" b="1" dirty="0">
                <a:latin typeface="Times New Roman" pitchFamily="18" charset="0"/>
                <a:ea typeface="华文楷体"/>
                <a:cs typeface="Times New Roman" pitchFamily="18" charset="0"/>
              </a:rPr>
              <a:t>、</a:t>
            </a:r>
            <a:r>
              <a:rPr lang="en-US" altLang="zh-CN" sz="2800" b="1" dirty="0">
                <a:latin typeface="Times New Roman" pitchFamily="18" charset="0"/>
                <a:ea typeface="华文楷体"/>
                <a:cs typeface="Times New Roman" pitchFamily="18" charset="0"/>
              </a:rPr>
              <a:t> Science</a:t>
            </a:r>
            <a:r>
              <a:rPr lang="zh-CN" altLang="en-US" sz="2800" b="1" dirty="0">
                <a:latin typeface="Times New Roman" pitchFamily="18" charset="0"/>
                <a:ea typeface="华文楷体"/>
                <a:cs typeface="Times New Roman" pitchFamily="18" charset="0"/>
              </a:rPr>
              <a:t>、</a:t>
            </a:r>
            <a:r>
              <a:rPr lang="en-US" altLang="zh-CN" sz="2800" b="1" dirty="0">
                <a:latin typeface="Times New Roman" pitchFamily="18" charset="0"/>
                <a:ea typeface="华文楷体"/>
                <a:cs typeface="Times New Roman" pitchFamily="18" charset="0"/>
              </a:rPr>
              <a:t> Nature</a:t>
            </a:r>
            <a:r>
              <a:rPr lang="zh-CN" altLang="en-US" sz="2800" b="1" dirty="0">
                <a:latin typeface="Times New Roman" pitchFamily="18" charset="0"/>
                <a:ea typeface="华文楷体"/>
                <a:cs typeface="Times New Roman" pitchFamily="18" charset="0"/>
              </a:rPr>
              <a:t>、</a:t>
            </a:r>
            <a:r>
              <a:rPr lang="en-US" altLang="zh-CN" sz="2800" b="1" dirty="0" err="1">
                <a:latin typeface="Times New Roman" pitchFamily="18" charset="0"/>
                <a:ea typeface="华文楷体"/>
                <a:cs typeface="Times New Roman" pitchFamily="18" charset="0"/>
              </a:rPr>
              <a:t>Asme</a:t>
            </a:r>
            <a:r>
              <a:rPr lang="zh-CN" altLang="en-US" sz="2800" b="1" dirty="0">
                <a:latin typeface="Times New Roman" pitchFamily="18" charset="0"/>
                <a:ea typeface="华文楷体"/>
                <a:cs typeface="Times New Roman" pitchFamily="18" charset="0"/>
              </a:rPr>
              <a:t>、</a:t>
            </a:r>
            <a:r>
              <a:rPr lang="en-US" altLang="zh-CN" sz="2800" b="1" dirty="0" err="1">
                <a:latin typeface="Times New Roman" pitchFamily="18" charset="0"/>
                <a:ea typeface="华文楷体"/>
                <a:cs typeface="Times New Roman" pitchFamily="18" charset="0"/>
              </a:rPr>
              <a:t>Acs</a:t>
            </a:r>
            <a:r>
              <a:rPr lang="zh-CN" altLang="en-US" sz="2800" b="1" dirty="0">
                <a:latin typeface="Times New Roman" pitchFamily="18" charset="0"/>
                <a:ea typeface="华文楷体"/>
                <a:cs typeface="Times New Roman" pitchFamily="18" charset="0"/>
              </a:rPr>
              <a:t>、</a:t>
            </a:r>
            <a:r>
              <a:rPr lang="en-US" altLang="zh-CN" sz="2800" b="1" dirty="0">
                <a:latin typeface="Times New Roman" pitchFamily="18" charset="0"/>
                <a:ea typeface="华文楷体"/>
                <a:cs typeface="Times New Roman" pitchFamily="18" charset="0"/>
              </a:rPr>
              <a:t>IEL</a:t>
            </a:r>
            <a:r>
              <a:rPr lang="zh-CN" altLang="en-US" sz="2800" b="1" dirty="0">
                <a:latin typeface="Times New Roman" pitchFamily="18" charset="0"/>
                <a:ea typeface="华文楷体"/>
                <a:cs typeface="Times New Roman" pitchFamily="18" charset="0"/>
              </a:rPr>
              <a:t>、</a:t>
            </a:r>
            <a:r>
              <a:rPr lang="en-US" altLang="zh-CN" sz="2800" b="1" dirty="0">
                <a:latin typeface="Times New Roman" pitchFamily="18" charset="0"/>
                <a:ea typeface="华文楷体"/>
                <a:cs typeface="Times New Roman" pitchFamily="18" charset="0"/>
              </a:rPr>
              <a:t>GSW</a:t>
            </a:r>
            <a:r>
              <a:rPr lang="zh-CN" altLang="en-US" sz="2800" b="1" dirty="0">
                <a:latin typeface="Times New Roman" pitchFamily="18" charset="0"/>
                <a:ea typeface="华文楷体"/>
                <a:cs typeface="Times New Roman" pitchFamily="18" charset="0"/>
              </a:rPr>
              <a:t>、</a:t>
            </a:r>
            <a:r>
              <a:rPr lang="en-US" altLang="zh-CN" sz="2800" b="1" dirty="0">
                <a:latin typeface="Times New Roman" pitchFamily="18" charset="0"/>
                <a:ea typeface="华文楷体"/>
                <a:cs typeface="Times New Roman" pitchFamily="18" charset="0"/>
              </a:rPr>
              <a:t>SEG</a:t>
            </a:r>
          </a:p>
          <a:p>
            <a:pPr marL="892175" indent="-892175" algn="just">
              <a:lnSpc>
                <a:spcPct val="150000"/>
              </a:lnSpc>
              <a:spcBef>
                <a:spcPts val="300"/>
              </a:spcBef>
              <a:spcAft>
                <a:spcPts val="300"/>
              </a:spcAft>
            </a:pPr>
            <a:r>
              <a:rPr lang="zh-CN" altLang="en-US" sz="2800" b="1" dirty="0">
                <a:solidFill>
                  <a:srgbClr val="C00000"/>
                </a:solidFill>
                <a:latin typeface="Times New Roman" pitchFamily="18" charset="0"/>
                <a:ea typeface="华文楷体"/>
                <a:cs typeface="Times New Roman" pitchFamily="18" charset="0"/>
              </a:rPr>
              <a:t>文摘数据库：</a:t>
            </a:r>
            <a:r>
              <a:rPr lang="en-US" altLang="zh-CN" sz="2800" b="1" dirty="0">
                <a:latin typeface="Times New Roman" pitchFamily="18" charset="0"/>
                <a:ea typeface="华文楷体"/>
                <a:cs typeface="Times New Roman" pitchFamily="18" charset="0"/>
                <a:hlinkClick r:id="rId7" action="ppaction://hlinksldjump"/>
              </a:rPr>
              <a:t>SCI</a:t>
            </a:r>
            <a:r>
              <a:rPr lang="zh-CN" altLang="en-US" sz="2800" b="1" dirty="0">
                <a:latin typeface="Times New Roman" pitchFamily="18" charset="0"/>
                <a:ea typeface="华文楷体"/>
                <a:cs typeface="Times New Roman" pitchFamily="18" charset="0"/>
              </a:rPr>
              <a:t>、</a:t>
            </a:r>
            <a:r>
              <a:rPr lang="en-US" altLang="zh-CN" sz="2800" b="1" dirty="0">
                <a:latin typeface="Times New Roman" pitchFamily="18" charset="0"/>
                <a:ea typeface="华文楷体"/>
                <a:cs typeface="Times New Roman" pitchFamily="18" charset="0"/>
              </a:rPr>
              <a:t>EI</a:t>
            </a:r>
            <a:r>
              <a:rPr lang="zh-CN" altLang="en-US" sz="2800" b="1" dirty="0">
                <a:latin typeface="Times New Roman" pitchFamily="18" charset="0"/>
                <a:ea typeface="华文楷体"/>
                <a:cs typeface="Times New Roman" pitchFamily="18" charset="0"/>
              </a:rPr>
              <a:t>、</a:t>
            </a:r>
            <a:r>
              <a:rPr lang="en-US" altLang="zh-CN" sz="2800" b="1" dirty="0">
                <a:latin typeface="Times New Roman" pitchFamily="18" charset="0"/>
                <a:ea typeface="华文楷体"/>
                <a:cs typeface="Times New Roman" pitchFamily="18" charset="0"/>
              </a:rPr>
              <a:t>CSCD</a:t>
            </a:r>
            <a:r>
              <a:rPr lang="zh-CN" altLang="en-US" sz="2800" b="1" dirty="0">
                <a:latin typeface="Times New Roman" pitchFamily="18" charset="0"/>
                <a:ea typeface="华文楷体"/>
                <a:cs typeface="Times New Roman" pitchFamily="18" charset="0"/>
              </a:rPr>
              <a:t>、</a:t>
            </a:r>
            <a:r>
              <a:rPr lang="en-US" altLang="zh-CN" sz="2800" b="1" dirty="0" smtClean="0">
                <a:latin typeface="Times New Roman" pitchFamily="18" charset="0"/>
                <a:ea typeface="华文楷体"/>
                <a:cs typeface="Times New Roman" pitchFamily="18" charset="0"/>
              </a:rPr>
              <a:t>PA</a:t>
            </a:r>
            <a:r>
              <a:rPr lang="zh-CN" altLang="en-US" sz="2800" b="1" dirty="0" smtClean="0">
                <a:latin typeface="Times New Roman" pitchFamily="18" charset="0"/>
                <a:ea typeface="华文楷体"/>
                <a:cs typeface="Times New Roman" pitchFamily="18" charset="0"/>
              </a:rPr>
              <a:t>、</a:t>
            </a:r>
            <a:r>
              <a:rPr lang="en-US" altLang="zh-CN" sz="2800" dirty="0" err="1">
                <a:hlinkClick r:id="rId8" action="ppaction://hlinkfile"/>
              </a:rPr>
              <a:t>SciFinder</a:t>
            </a:r>
            <a:endParaRPr lang="en-US" altLang="zh-CN" sz="2800" b="1" dirty="0">
              <a:latin typeface="Times New Roman" pitchFamily="18" charset="0"/>
              <a:ea typeface="华文楷体"/>
              <a:cs typeface="Times New Roman" pitchFamily="18" charset="0"/>
            </a:endParaRPr>
          </a:p>
          <a:p>
            <a:pPr marL="892175" indent="-892175" algn="just">
              <a:lnSpc>
                <a:spcPct val="150000"/>
              </a:lnSpc>
              <a:spcBef>
                <a:spcPts val="300"/>
              </a:spcBef>
              <a:spcAft>
                <a:spcPts val="300"/>
              </a:spcAft>
            </a:pPr>
            <a:r>
              <a:rPr lang="zh-CN" altLang="en-US" sz="2800" b="1" dirty="0">
                <a:solidFill>
                  <a:srgbClr val="C00000"/>
                </a:solidFill>
                <a:latin typeface="Times New Roman" pitchFamily="18" charset="0"/>
                <a:ea typeface="华文楷体"/>
                <a:cs typeface="Times New Roman" pitchFamily="18" charset="0"/>
              </a:rPr>
              <a:t>标准：</a:t>
            </a:r>
            <a:r>
              <a:rPr lang="en-US" altLang="zh-CN" sz="2800" b="1" dirty="0">
                <a:solidFill>
                  <a:srgbClr val="C00000"/>
                </a:solidFill>
                <a:latin typeface="Times New Roman" pitchFamily="18" charset="0"/>
                <a:ea typeface="华文楷体"/>
                <a:cs typeface="Times New Roman" pitchFamily="18" charset="0"/>
              </a:rPr>
              <a:t> </a:t>
            </a:r>
            <a:r>
              <a:rPr lang="zh-CN" altLang="en-US" sz="2800" b="1" dirty="0" smtClean="0">
                <a:latin typeface="Times New Roman" pitchFamily="18" charset="0"/>
                <a:ea typeface="华文楷体"/>
                <a:cs typeface="Times New Roman" pitchFamily="18" charset="0"/>
              </a:rPr>
              <a:t>维普标准、</a:t>
            </a:r>
            <a:r>
              <a:rPr lang="zh-CN" altLang="en-US" sz="2800" b="1" dirty="0">
                <a:latin typeface="Times New Roman" pitchFamily="18" charset="0"/>
                <a:ea typeface="华文楷体"/>
                <a:cs typeface="Times New Roman" pitchFamily="18" charset="0"/>
              </a:rPr>
              <a:t>强制性</a:t>
            </a:r>
            <a:r>
              <a:rPr lang="zh-CN" altLang="en-US" sz="2800" b="1" dirty="0" smtClean="0">
                <a:latin typeface="Times New Roman" pitchFamily="18" charset="0"/>
                <a:ea typeface="华文楷体"/>
                <a:cs typeface="Times New Roman" pitchFamily="18" charset="0"/>
              </a:rPr>
              <a:t>国家标准</a:t>
            </a:r>
            <a:endParaRPr lang="en-US" altLang="zh-CN" sz="2800" b="1" dirty="0">
              <a:latin typeface="Times New Roman" pitchFamily="18" charset="0"/>
              <a:ea typeface="华文楷体"/>
              <a:cs typeface="Times New Roman" pitchFamily="18" charset="0"/>
            </a:endParaRPr>
          </a:p>
        </p:txBody>
      </p:sp>
      <p:sp>
        <p:nvSpPr>
          <p:cNvPr id="14" name="矩形 13"/>
          <p:cNvSpPr/>
          <p:nvPr/>
        </p:nvSpPr>
        <p:spPr>
          <a:xfrm>
            <a:off x="3429000" y="214313"/>
            <a:ext cx="1825625" cy="584200"/>
          </a:xfrm>
          <a:prstGeom prst="rect">
            <a:avLst/>
          </a:prstGeom>
        </p:spPr>
        <p:txBody>
          <a:bodyPr wrap="none">
            <a:spAutoFit/>
          </a:bodyPr>
          <a:lstStyle/>
          <a:p>
            <a:pPr>
              <a:defRPr/>
            </a:pPr>
            <a:r>
              <a:rPr lang="zh-CN" altLang="en-US" sz="3200" b="1" dirty="0">
                <a:solidFill>
                  <a:srgbClr val="C00000"/>
                </a:solidFill>
                <a:effectLst>
                  <a:outerShdw blurRad="38100" dist="38100" dir="2700000" algn="tl">
                    <a:srgbClr val="C0C0C0"/>
                  </a:outerShdw>
                </a:effectLst>
                <a:latin typeface="华文楷体" pitchFamily="2" charset="-122"/>
                <a:ea typeface="华文楷体" pitchFamily="2" charset="-122"/>
              </a:rPr>
              <a:t>主要资源</a:t>
            </a:r>
          </a:p>
        </p:txBody>
      </p:sp>
    </p:spTree>
    <p:extLst>
      <p:ext uri="{BB962C8B-B14F-4D97-AF65-F5344CB8AC3E}">
        <p14:creationId xmlns:p14="http://schemas.microsoft.com/office/powerpoint/2010/main" val="6690219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矩形 2"/>
          <p:cNvSpPr>
            <a:spLocks noChangeArrowheads="1"/>
          </p:cNvSpPr>
          <p:nvPr/>
        </p:nvSpPr>
        <p:spPr bwMode="auto">
          <a:xfrm>
            <a:off x="571500" y="908050"/>
            <a:ext cx="8358188" cy="5952399"/>
          </a:xfrm>
          <a:prstGeom prst="rect">
            <a:avLst/>
          </a:prstGeom>
          <a:noFill/>
          <a:ln w="9525">
            <a:noFill/>
            <a:miter lim="800000"/>
            <a:headEnd/>
            <a:tailEnd/>
          </a:ln>
        </p:spPr>
        <p:txBody>
          <a:bodyPr>
            <a:spAutoFit/>
          </a:bodyPr>
          <a:lstStyle/>
          <a:p>
            <a:pPr marL="1700213" indent="-1700213">
              <a:lnSpc>
                <a:spcPct val="170000"/>
              </a:lnSpc>
            </a:pPr>
            <a:r>
              <a:rPr lang="zh-CN" altLang="en-US" sz="2800" b="1" dirty="0">
                <a:solidFill>
                  <a:srgbClr val="C00000"/>
                </a:solidFill>
                <a:latin typeface="Times New Roman" pitchFamily="18" charset="0"/>
                <a:ea typeface="华文楷体"/>
                <a:cs typeface="Times New Roman" pitchFamily="18" charset="0"/>
              </a:rPr>
              <a:t>学位论文：</a:t>
            </a:r>
            <a:r>
              <a:rPr lang="en-US" altLang="zh-CN" sz="2800" b="1" dirty="0">
                <a:latin typeface="Times New Roman" pitchFamily="18" charset="0"/>
                <a:ea typeface="华文楷体"/>
                <a:cs typeface="Times New Roman" pitchFamily="18" charset="0"/>
              </a:rPr>
              <a:t>CNKI</a:t>
            </a:r>
            <a:r>
              <a:rPr lang="zh-CN" altLang="en-US" sz="2800" b="1" dirty="0">
                <a:latin typeface="Times New Roman" pitchFamily="18" charset="0"/>
                <a:ea typeface="华文楷体"/>
                <a:cs typeface="Times New Roman" pitchFamily="18" charset="0"/>
              </a:rPr>
              <a:t>、</a:t>
            </a:r>
            <a:r>
              <a:rPr lang="zh-CN" altLang="en-US" sz="2800" b="1" dirty="0">
                <a:latin typeface="Times New Roman" pitchFamily="18" charset="0"/>
                <a:ea typeface="华文楷体"/>
                <a:cs typeface="Times New Roman" pitchFamily="18" charset="0"/>
                <a:hlinkClick r:id="rId2" action="ppaction://hlinksldjump"/>
              </a:rPr>
              <a:t>本校硕博士论文库</a:t>
            </a:r>
            <a:r>
              <a:rPr lang="zh-CN" altLang="en-US" sz="2800" b="1" dirty="0">
                <a:latin typeface="Times New Roman" pitchFamily="18" charset="0"/>
                <a:ea typeface="华文楷体"/>
                <a:cs typeface="Times New Roman" pitchFamily="18" charset="0"/>
              </a:rPr>
              <a:t>、</a:t>
            </a:r>
            <a:r>
              <a:rPr lang="zh-CN" altLang="en-US" sz="2800" b="1" dirty="0">
                <a:latin typeface="华文楷体"/>
                <a:ea typeface="华文楷体"/>
                <a:cs typeface="Times New Roman" pitchFamily="18" charset="0"/>
                <a:hlinkClick r:id="rId3" action="ppaction://hlinksldjump"/>
              </a:rPr>
              <a:t>万方石油院校学位论文</a:t>
            </a:r>
            <a:r>
              <a:rPr lang="zh-CN" altLang="en-US" sz="2800" b="1" dirty="0">
                <a:latin typeface="Times New Roman" pitchFamily="18" charset="0"/>
                <a:ea typeface="华文楷体"/>
                <a:cs typeface="Times New Roman" pitchFamily="18" charset="0"/>
              </a:rPr>
              <a:t>、</a:t>
            </a:r>
            <a:r>
              <a:rPr lang="en-US" altLang="zh-CN" sz="2800" b="1" dirty="0" err="1">
                <a:latin typeface="Times New Roman" pitchFamily="18" charset="0"/>
                <a:ea typeface="华文楷体"/>
                <a:cs typeface="Times New Roman" pitchFamily="18" charset="0"/>
              </a:rPr>
              <a:t>ProQust</a:t>
            </a:r>
            <a:endParaRPr lang="en-US" altLang="zh-CN" sz="2800" b="1" dirty="0">
              <a:latin typeface="Times New Roman" pitchFamily="18" charset="0"/>
              <a:ea typeface="华文楷体"/>
              <a:cs typeface="Times New Roman" pitchFamily="18" charset="0"/>
            </a:endParaRPr>
          </a:p>
          <a:p>
            <a:pPr marL="1700213" indent="-1700213">
              <a:lnSpc>
                <a:spcPct val="170000"/>
              </a:lnSpc>
            </a:pPr>
            <a:r>
              <a:rPr lang="zh-CN" altLang="en-US" sz="2800" b="1" dirty="0">
                <a:solidFill>
                  <a:srgbClr val="C00000"/>
                </a:solidFill>
                <a:latin typeface="Times New Roman" pitchFamily="18" charset="0"/>
                <a:ea typeface="华文楷体"/>
                <a:cs typeface="Times New Roman" pitchFamily="18" charset="0"/>
              </a:rPr>
              <a:t>会议论文</a:t>
            </a:r>
            <a:r>
              <a:rPr lang="zh-CN" altLang="en-US" sz="2800" b="1" dirty="0">
                <a:latin typeface="Times New Roman" pitchFamily="18" charset="0"/>
                <a:ea typeface="华文楷体"/>
                <a:cs typeface="Times New Roman" pitchFamily="18" charset="0"/>
              </a:rPr>
              <a:t>：</a:t>
            </a:r>
            <a:r>
              <a:rPr lang="en-US" altLang="zh-CN" sz="2800" b="1" dirty="0">
                <a:latin typeface="Times New Roman" pitchFamily="18" charset="0"/>
                <a:ea typeface="华文楷体"/>
                <a:cs typeface="Times New Roman" pitchFamily="18" charset="0"/>
              </a:rPr>
              <a:t> CNKI</a:t>
            </a:r>
            <a:r>
              <a:rPr lang="zh-CN" altLang="en-US" sz="2800" b="1" dirty="0">
                <a:latin typeface="Times New Roman" pitchFamily="18" charset="0"/>
                <a:ea typeface="华文楷体"/>
                <a:cs typeface="Times New Roman" pitchFamily="18" charset="0"/>
              </a:rPr>
              <a:t>、</a:t>
            </a:r>
            <a:r>
              <a:rPr lang="en-US" altLang="zh-CN" sz="2800" b="1" dirty="0" err="1">
                <a:latin typeface="Times New Roman" pitchFamily="18" charset="0"/>
                <a:ea typeface="华文楷体"/>
                <a:cs typeface="Times New Roman" pitchFamily="18" charset="0"/>
                <a:hlinkClick r:id="rId4" action="ppaction://hlinksldjump"/>
              </a:rPr>
              <a:t>Onepetro</a:t>
            </a:r>
            <a:endParaRPr lang="en-US" altLang="zh-CN" sz="2800" b="1" dirty="0">
              <a:latin typeface="Times New Roman" pitchFamily="18" charset="0"/>
              <a:ea typeface="华文楷体"/>
              <a:cs typeface="Times New Roman" pitchFamily="18" charset="0"/>
            </a:endParaRPr>
          </a:p>
          <a:p>
            <a:pPr marL="1700213" indent="-1700213">
              <a:lnSpc>
                <a:spcPct val="170000"/>
              </a:lnSpc>
            </a:pPr>
            <a:r>
              <a:rPr lang="zh-CN" altLang="en-US" sz="2800" b="1" dirty="0">
                <a:solidFill>
                  <a:srgbClr val="C00000"/>
                </a:solidFill>
                <a:latin typeface="Times New Roman" pitchFamily="18" charset="0"/>
                <a:ea typeface="华文楷体"/>
                <a:cs typeface="Times New Roman" pitchFamily="18" charset="0"/>
              </a:rPr>
              <a:t>专利：</a:t>
            </a:r>
            <a:r>
              <a:rPr lang="zh-CN" altLang="en-US" sz="2800" b="1" dirty="0">
                <a:latin typeface="Times New Roman" pitchFamily="18" charset="0"/>
                <a:ea typeface="华文楷体"/>
                <a:cs typeface="Times New Roman" pitchFamily="18" charset="0"/>
              </a:rPr>
              <a:t>国家知识产权局、美国专利</a:t>
            </a:r>
            <a:r>
              <a:rPr lang="zh-CN" altLang="en-US" sz="2800" b="1" dirty="0" smtClean="0">
                <a:latin typeface="Times New Roman" pitchFamily="18" charset="0"/>
                <a:ea typeface="华文楷体"/>
                <a:cs typeface="Times New Roman" pitchFamily="18" charset="0"/>
              </a:rPr>
              <a:t>、</a:t>
            </a:r>
            <a:r>
              <a:rPr lang="en-US" altLang="zh-CN" sz="2800" dirty="0" err="1" smtClean="0">
                <a:hlinkClick r:id="rId5"/>
              </a:rPr>
              <a:t>incoPat</a:t>
            </a:r>
            <a:endParaRPr lang="en-US" altLang="zh-CN" sz="2800" dirty="0" smtClean="0"/>
          </a:p>
          <a:p>
            <a:pPr marL="1700213" indent="-1700213">
              <a:lnSpc>
                <a:spcPct val="170000"/>
              </a:lnSpc>
            </a:pPr>
            <a:r>
              <a:rPr lang="zh-CN" altLang="en-US" sz="2800" b="1" dirty="0" smtClean="0">
                <a:solidFill>
                  <a:srgbClr val="C00000"/>
                </a:solidFill>
                <a:latin typeface="Times New Roman" pitchFamily="18" charset="0"/>
                <a:ea typeface="华文楷体"/>
                <a:cs typeface="Times New Roman" pitchFamily="18" charset="0"/>
              </a:rPr>
              <a:t>其它</a:t>
            </a:r>
            <a:r>
              <a:rPr lang="zh-CN" altLang="en-US" sz="2800" b="1" dirty="0">
                <a:solidFill>
                  <a:srgbClr val="C00000"/>
                </a:solidFill>
                <a:latin typeface="Times New Roman" pitchFamily="18" charset="0"/>
                <a:ea typeface="华文楷体"/>
                <a:cs typeface="Times New Roman" pitchFamily="18" charset="0"/>
              </a:rPr>
              <a:t>数据库：</a:t>
            </a:r>
            <a:r>
              <a:rPr lang="zh-CN" altLang="en-US" sz="2800" b="1" dirty="0">
                <a:latin typeface="Times New Roman" pitchFamily="18" charset="0"/>
                <a:ea typeface="华文楷体"/>
                <a:cs typeface="Times New Roman" pitchFamily="18" charset="0"/>
                <a:hlinkClick r:id="rId6" action="ppaction://hlinksldjump"/>
              </a:rPr>
              <a:t>博看人文畅销报刊数据库</a:t>
            </a:r>
            <a:r>
              <a:rPr lang="zh-CN" altLang="en-US" sz="2800" b="1" dirty="0">
                <a:latin typeface="Times New Roman" pitchFamily="18" charset="0"/>
                <a:ea typeface="华文楷体"/>
                <a:cs typeface="Times New Roman" pitchFamily="18" charset="0"/>
              </a:rPr>
              <a:t>、</a:t>
            </a:r>
            <a:r>
              <a:rPr lang="zh-CN" altLang="en-US" sz="2800" b="1" dirty="0">
                <a:ea typeface="华文楷体"/>
                <a:cs typeface="Times New Roman" pitchFamily="18" charset="0"/>
              </a:rPr>
              <a:t> </a:t>
            </a:r>
            <a:r>
              <a:rPr lang="en-US" altLang="zh-CN" sz="2800" b="1" dirty="0">
                <a:latin typeface="Times New Roman" pitchFamily="18" charset="0"/>
                <a:ea typeface="华文楷体"/>
                <a:cs typeface="Times New Roman" pitchFamily="18" charset="0"/>
              </a:rPr>
              <a:t>EPS</a:t>
            </a:r>
            <a:r>
              <a:rPr lang="zh-CN" altLang="en-US" sz="2800" b="1" dirty="0">
                <a:latin typeface="Times New Roman" pitchFamily="18" charset="0"/>
                <a:ea typeface="华文楷体"/>
                <a:cs typeface="Times New Roman" pitchFamily="18" charset="0"/>
              </a:rPr>
              <a:t>全球统计数据</a:t>
            </a:r>
            <a:r>
              <a:rPr lang="en-US" altLang="zh-CN" sz="2800" b="1" dirty="0">
                <a:latin typeface="Times New Roman" pitchFamily="18" charset="0"/>
                <a:ea typeface="华文楷体"/>
                <a:cs typeface="Times New Roman" pitchFamily="18" charset="0"/>
              </a:rPr>
              <a:t>/</a:t>
            </a:r>
            <a:r>
              <a:rPr lang="zh-CN" altLang="en-US" sz="2800" b="1" dirty="0">
                <a:latin typeface="Times New Roman" pitchFamily="18" charset="0"/>
                <a:ea typeface="华文楷体"/>
                <a:cs typeface="Times New Roman" pitchFamily="18" charset="0"/>
              </a:rPr>
              <a:t>分析平台、 “北大法宝” 、国研网、全球案例发现</a:t>
            </a:r>
            <a:r>
              <a:rPr lang="zh-CN" altLang="en-US" sz="2800" b="1" dirty="0" smtClean="0">
                <a:latin typeface="Times New Roman" pitchFamily="18" charset="0"/>
                <a:ea typeface="华文楷体"/>
                <a:cs typeface="Times New Roman" pitchFamily="18" charset="0"/>
              </a:rPr>
              <a:t>系统、新东方</a:t>
            </a:r>
            <a:endParaRPr lang="en-US" altLang="zh-CN" sz="2800" b="1" dirty="0">
              <a:latin typeface="Times New Roman" pitchFamily="18" charset="0"/>
              <a:ea typeface="华文楷体"/>
              <a:cs typeface="Times New Roman" pitchFamily="18" charset="0"/>
            </a:endParaRPr>
          </a:p>
          <a:p>
            <a:pPr marL="1700213" indent="-1700213">
              <a:lnSpc>
                <a:spcPct val="170000"/>
              </a:lnSpc>
            </a:pPr>
            <a:r>
              <a:rPr lang="zh-CN" altLang="en-US" sz="2800" b="1" dirty="0">
                <a:solidFill>
                  <a:srgbClr val="C00000"/>
                </a:solidFill>
                <a:latin typeface="Times New Roman" pitchFamily="18" charset="0"/>
                <a:ea typeface="华文楷体"/>
                <a:cs typeface="Times New Roman" pitchFamily="18" charset="0"/>
              </a:rPr>
              <a:t>考试题库：</a:t>
            </a:r>
            <a:r>
              <a:rPr lang="zh-CN" altLang="en-US" sz="2800" b="1" dirty="0">
                <a:latin typeface="华文楷体"/>
                <a:ea typeface="华文楷体"/>
                <a:cs typeface="Times New Roman" pitchFamily="18" charset="0"/>
                <a:hlinkClick r:id="rId7" action="ppaction://hlinksldjump"/>
              </a:rPr>
              <a:t>银符在线模拟考试题库</a:t>
            </a:r>
            <a:endParaRPr lang="en-US" altLang="zh-CN" sz="2800" b="1" dirty="0">
              <a:latin typeface="Times New Roman" pitchFamily="18" charset="0"/>
              <a:ea typeface="华文楷体"/>
              <a:cs typeface="Times New Roman" pitchFamily="18" charset="0"/>
            </a:endParaRPr>
          </a:p>
        </p:txBody>
      </p:sp>
      <p:sp>
        <p:nvSpPr>
          <p:cNvPr id="4" name="矩形 3"/>
          <p:cNvSpPr/>
          <p:nvPr/>
        </p:nvSpPr>
        <p:spPr>
          <a:xfrm>
            <a:off x="3643313" y="214313"/>
            <a:ext cx="1825625" cy="584200"/>
          </a:xfrm>
          <a:prstGeom prst="rect">
            <a:avLst/>
          </a:prstGeom>
        </p:spPr>
        <p:txBody>
          <a:bodyPr wrap="none">
            <a:spAutoFit/>
          </a:bodyPr>
          <a:lstStyle/>
          <a:p>
            <a:pPr>
              <a:defRPr/>
            </a:pPr>
            <a:r>
              <a:rPr lang="zh-CN" altLang="en-US" sz="3200" b="1" dirty="0">
                <a:solidFill>
                  <a:srgbClr val="C00000"/>
                </a:solidFill>
                <a:effectLst>
                  <a:outerShdw blurRad="38100" dist="38100" dir="2700000" algn="tl">
                    <a:srgbClr val="C0C0C0"/>
                  </a:outerShdw>
                </a:effectLst>
                <a:latin typeface="华文楷体" pitchFamily="2" charset="-122"/>
                <a:ea typeface="华文楷体" pitchFamily="2" charset="-122"/>
              </a:rPr>
              <a:t>主要资源</a:t>
            </a:r>
          </a:p>
        </p:txBody>
      </p:sp>
    </p:spTree>
    <p:extLst>
      <p:ext uri="{BB962C8B-B14F-4D97-AF65-F5344CB8AC3E}">
        <p14:creationId xmlns:p14="http://schemas.microsoft.com/office/powerpoint/2010/main" val="22241988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图片 2"/>
          <p:cNvPicPr>
            <a:picLocks noChangeAspect="1"/>
          </p:cNvPicPr>
          <p:nvPr/>
        </p:nvPicPr>
        <p:blipFill rotWithShape="1">
          <a:blip r:embed="rId2"/>
          <a:srcRect r="15004"/>
          <a:stretch/>
        </p:blipFill>
        <p:spPr>
          <a:xfrm>
            <a:off x="519704" y="44624"/>
            <a:ext cx="8104591" cy="6909092"/>
          </a:xfrm>
          <a:prstGeom prst="rect">
            <a:avLst/>
          </a:prstGeom>
        </p:spPr>
      </p:pic>
    </p:spTree>
    <p:extLst>
      <p:ext uri="{BB962C8B-B14F-4D97-AF65-F5344CB8AC3E}">
        <p14:creationId xmlns:p14="http://schemas.microsoft.com/office/powerpoint/2010/main" val="2393604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lgn="ctr"/>
            <a:r>
              <a:rPr lang="zh-CN" altLang="en-US" dirty="0" smtClean="0">
                <a:solidFill>
                  <a:srgbClr val="FF0000"/>
                </a:solidFill>
              </a:rPr>
              <a:t>新东方</a:t>
            </a:r>
            <a:endParaRPr lang="zh-CN" altLang="en-US" dirty="0">
              <a:solidFill>
                <a:srgbClr val="FF0000"/>
              </a:solidFill>
            </a:endParaRPr>
          </a:p>
        </p:txBody>
      </p:sp>
      <p:pic>
        <p:nvPicPr>
          <p:cNvPr id="5" name="图片 4"/>
          <p:cNvPicPr>
            <a:picLocks noChangeAspect="1"/>
          </p:cNvPicPr>
          <p:nvPr/>
        </p:nvPicPr>
        <p:blipFill rotWithShape="1">
          <a:blip r:embed="rId2"/>
          <a:srcRect r="17778"/>
          <a:stretch/>
        </p:blipFill>
        <p:spPr>
          <a:xfrm>
            <a:off x="0" y="1003905"/>
            <a:ext cx="9492450" cy="5513665"/>
          </a:xfrm>
          <a:prstGeom prst="rect">
            <a:avLst/>
          </a:prstGeom>
        </p:spPr>
      </p:pic>
      <p:pic>
        <p:nvPicPr>
          <p:cNvPr id="6" name="图片 5"/>
          <p:cNvPicPr>
            <a:picLocks noChangeAspect="1"/>
          </p:cNvPicPr>
          <p:nvPr/>
        </p:nvPicPr>
        <p:blipFill rotWithShape="1">
          <a:blip r:embed="rId3"/>
          <a:srcRect l="2825" r="1967"/>
          <a:stretch/>
        </p:blipFill>
        <p:spPr>
          <a:xfrm>
            <a:off x="0" y="1268760"/>
            <a:ext cx="9286447" cy="4905107"/>
          </a:xfrm>
          <a:prstGeom prst="rect">
            <a:avLst/>
          </a:prstGeom>
        </p:spPr>
      </p:pic>
    </p:spTree>
    <p:extLst>
      <p:ext uri="{BB962C8B-B14F-4D97-AF65-F5344CB8AC3E}">
        <p14:creationId xmlns:p14="http://schemas.microsoft.com/office/powerpoint/2010/main" val="92748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lgn="ctr"/>
            <a:r>
              <a:rPr lang="zh-CN" altLang="en-US" dirty="0" smtClean="0">
                <a:solidFill>
                  <a:srgbClr val="FF0000"/>
                </a:solidFill>
              </a:rPr>
              <a:t>银付考试题库</a:t>
            </a:r>
            <a:endParaRPr lang="zh-CN" altLang="en-US" dirty="0">
              <a:solidFill>
                <a:srgbClr val="FF0000"/>
              </a:solidFill>
            </a:endParaRPr>
          </a:p>
        </p:txBody>
      </p:sp>
      <p:pic>
        <p:nvPicPr>
          <p:cNvPr id="5" name="图片 4"/>
          <p:cNvPicPr>
            <a:picLocks noChangeAspect="1"/>
          </p:cNvPicPr>
          <p:nvPr/>
        </p:nvPicPr>
        <p:blipFill>
          <a:blip r:embed="rId2"/>
          <a:stretch>
            <a:fillRect/>
          </a:stretch>
        </p:blipFill>
        <p:spPr>
          <a:xfrm>
            <a:off x="242340" y="943789"/>
            <a:ext cx="8742280" cy="5320866"/>
          </a:xfrm>
          <a:prstGeom prst="rect">
            <a:avLst/>
          </a:prstGeom>
        </p:spPr>
      </p:pic>
    </p:spTree>
    <p:extLst>
      <p:ext uri="{BB962C8B-B14F-4D97-AF65-F5344CB8AC3E}">
        <p14:creationId xmlns:p14="http://schemas.microsoft.com/office/powerpoint/2010/main" val="14259975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灯片编号占位符 1"/>
          <p:cNvSpPr>
            <a:spLocks noGrp="1"/>
          </p:cNvSpPr>
          <p:nvPr>
            <p:ph type="sldNum" sz="quarter" idx="4294967295"/>
          </p:nvPr>
        </p:nvSpPr>
        <p:spPr>
          <a:xfrm>
            <a:off x="8316913" y="6529388"/>
            <a:ext cx="684212" cy="328612"/>
          </a:xfrm>
          <a:prstGeom prst="rect">
            <a:avLst/>
          </a:prstGeom>
          <a:noFill/>
          <a:ln>
            <a:miter lim="800000"/>
            <a:headEnd/>
            <a:tailEnd/>
          </a:ln>
        </p:spPr>
        <p:txBody>
          <a:bodyPr/>
          <a:lstStyle/>
          <a:p>
            <a:fld id="{D3069350-A5C2-4ECE-B790-7A604F95966C}" type="slidenum">
              <a:rPr lang="en-US" altLang="zh-CN" smtClean="0">
                <a:ea typeface="宋体" charset="-122"/>
              </a:rPr>
              <a:pPr/>
              <a:t>15</a:t>
            </a:fld>
            <a:endParaRPr lang="en-US" altLang="zh-CN" smtClean="0">
              <a:ea typeface="宋体" charset="-122"/>
            </a:endParaRPr>
          </a:p>
        </p:txBody>
      </p:sp>
      <p:sp>
        <p:nvSpPr>
          <p:cNvPr id="4" name="标题 3"/>
          <p:cNvSpPr>
            <a:spLocks noGrp="1"/>
          </p:cNvSpPr>
          <p:nvPr>
            <p:ph type="title"/>
          </p:nvPr>
        </p:nvSpPr>
        <p:spPr>
          <a:xfrm>
            <a:off x="1619672" y="260648"/>
            <a:ext cx="5976938" cy="542925"/>
          </a:xfrm>
        </p:spPr>
        <p:txBody>
          <a:bodyPr vert="horz" wrap="square" lIns="91440" tIns="45720" rIns="91440" bIns="45720" numCol="1" anchor="t" anchorCtr="0" compatLnSpc="1">
            <a:prstTxWarp prst="textNoShape">
              <a:avLst/>
            </a:prstTxWarp>
            <a:normAutofit fontScale="90000"/>
          </a:bodyPr>
          <a:lstStyle/>
          <a:p>
            <a:pPr algn="ctr" eaLnBrk="1" hangingPunct="1">
              <a:defRPr/>
            </a:pPr>
            <a:r>
              <a:rPr lang="zh-CN" altLang="en-US" dirty="0" smtClean="0">
                <a:solidFill>
                  <a:srgbClr val="C00000"/>
                </a:solidFill>
                <a:latin typeface="华文楷体"/>
                <a:ea typeface="华文楷体"/>
              </a:rPr>
              <a:t>歌德电子图书</a:t>
            </a:r>
            <a:endParaRPr lang="zh-CN" altLang="en-US" dirty="0" smtClean="0">
              <a:solidFill>
                <a:srgbClr val="C00000"/>
              </a:solidFill>
              <a:ea typeface="华文楷体"/>
            </a:endParaRPr>
          </a:p>
        </p:txBody>
      </p:sp>
      <p:pic>
        <p:nvPicPr>
          <p:cNvPr id="45059" name="Picture 2"/>
          <p:cNvPicPr>
            <a:picLocks noChangeAspect="1" noChangeArrowheads="1"/>
          </p:cNvPicPr>
          <p:nvPr/>
        </p:nvPicPr>
        <p:blipFill>
          <a:blip r:embed="rId2"/>
          <a:srcRect l="1807"/>
          <a:stretch>
            <a:fillRect/>
          </a:stretch>
        </p:blipFill>
        <p:spPr bwMode="auto">
          <a:xfrm>
            <a:off x="611560" y="934929"/>
            <a:ext cx="3884613" cy="5676900"/>
          </a:xfrm>
          <a:prstGeom prst="rect">
            <a:avLst/>
          </a:prstGeom>
          <a:noFill/>
          <a:ln w="9525">
            <a:solidFill>
              <a:schemeClr val="tx1"/>
            </a:solidFill>
            <a:miter lim="800000"/>
            <a:headEnd/>
            <a:tailEnd/>
          </a:ln>
        </p:spPr>
      </p:pic>
      <p:pic>
        <p:nvPicPr>
          <p:cNvPr id="45060" name="Picture 3" descr="C:\Users\Administrator\Desktop\IMG_20150907_180846.jpg">
            <a:hlinkClick r:id="rId3" action="ppaction://hlinksldjump"/>
          </p:cNvPr>
          <p:cNvPicPr>
            <a:picLocks noChangeAspect="1" noChangeArrowheads="1"/>
          </p:cNvPicPr>
          <p:nvPr/>
        </p:nvPicPr>
        <p:blipFill>
          <a:blip r:embed="rId4"/>
          <a:srcRect l="8714" t="8203" r="7619" b="14473"/>
          <a:stretch>
            <a:fillRect/>
          </a:stretch>
        </p:blipFill>
        <p:spPr bwMode="auto">
          <a:xfrm>
            <a:off x="5076056" y="950755"/>
            <a:ext cx="3429000" cy="5643563"/>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9729294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灯片编号占位符 1"/>
          <p:cNvSpPr>
            <a:spLocks noGrp="1"/>
          </p:cNvSpPr>
          <p:nvPr>
            <p:ph type="sldNum" sz="quarter" idx="4294967295"/>
          </p:nvPr>
        </p:nvSpPr>
        <p:spPr>
          <a:xfrm>
            <a:off x="8316913" y="6529388"/>
            <a:ext cx="684212" cy="328612"/>
          </a:xfrm>
          <a:prstGeom prst="rect">
            <a:avLst/>
          </a:prstGeom>
          <a:noFill/>
          <a:ln>
            <a:miter lim="800000"/>
            <a:headEnd/>
            <a:tailEnd/>
          </a:ln>
        </p:spPr>
        <p:txBody>
          <a:bodyPr/>
          <a:lstStyle/>
          <a:p>
            <a:fld id="{E397EC44-5A0D-435B-B2FA-DDDC0435C902}" type="slidenum">
              <a:rPr lang="en-US" altLang="zh-CN" smtClean="0">
                <a:ea typeface="宋体" charset="-122"/>
              </a:rPr>
              <a:pPr/>
              <a:t>16</a:t>
            </a:fld>
            <a:endParaRPr lang="en-US" altLang="zh-CN" smtClean="0">
              <a:ea typeface="宋体" charset="-122"/>
            </a:endParaRPr>
          </a:p>
        </p:txBody>
      </p:sp>
      <p:sp>
        <p:nvSpPr>
          <p:cNvPr id="4" name="标题 3"/>
          <p:cNvSpPr>
            <a:spLocks noGrp="1"/>
          </p:cNvSpPr>
          <p:nvPr>
            <p:ph type="title"/>
          </p:nvPr>
        </p:nvSpPr>
        <p:spPr>
          <a:xfrm>
            <a:off x="1619250" y="365125"/>
            <a:ext cx="5976938" cy="542925"/>
          </a:xfrm>
        </p:spPr>
        <p:txBody>
          <a:bodyPr>
            <a:normAutofit fontScale="90000"/>
          </a:bodyPr>
          <a:lstStyle/>
          <a:p>
            <a:pPr algn="ctr" eaLnBrk="1" hangingPunct="1">
              <a:defRPr/>
            </a:pPr>
            <a:r>
              <a:rPr lang="zh-CN" altLang="en-US" dirty="0" smtClean="0">
                <a:solidFill>
                  <a:srgbClr val="C00000"/>
                </a:solidFill>
              </a:rPr>
              <a:t>图书分类号检索</a:t>
            </a:r>
            <a:endParaRPr lang="zh-CN" altLang="en-US" dirty="0">
              <a:solidFill>
                <a:srgbClr val="C00000"/>
              </a:solidFill>
            </a:endParaRPr>
          </a:p>
        </p:txBody>
      </p:sp>
      <p:grpSp>
        <p:nvGrpSpPr>
          <p:cNvPr id="35843" name="组合 8"/>
          <p:cNvGrpSpPr>
            <a:grpSpLocks/>
          </p:cNvGrpSpPr>
          <p:nvPr/>
        </p:nvGrpSpPr>
        <p:grpSpPr bwMode="auto">
          <a:xfrm>
            <a:off x="785813" y="1357313"/>
            <a:ext cx="7643812" cy="5072062"/>
            <a:chOff x="642910" y="1071546"/>
            <a:chExt cx="8358214" cy="5572164"/>
          </a:xfrm>
        </p:grpSpPr>
        <p:pic>
          <p:nvPicPr>
            <p:cNvPr id="35845" name="Picture 2"/>
            <p:cNvPicPr>
              <a:picLocks noChangeAspect="1" noChangeArrowheads="1"/>
            </p:cNvPicPr>
            <p:nvPr/>
          </p:nvPicPr>
          <p:blipFill>
            <a:blip r:embed="rId2"/>
            <a:srcRect l="13477" t="11458" r="63086" b="6250"/>
            <a:stretch>
              <a:fillRect/>
            </a:stretch>
          </p:blipFill>
          <p:spPr bwMode="auto">
            <a:xfrm>
              <a:off x="642910" y="1071546"/>
              <a:ext cx="2821349" cy="5572164"/>
            </a:xfrm>
            <a:prstGeom prst="rect">
              <a:avLst/>
            </a:prstGeom>
            <a:noFill/>
            <a:ln w="9525">
              <a:solidFill>
                <a:schemeClr val="tx1"/>
              </a:solidFill>
              <a:miter lim="800000"/>
              <a:headEnd/>
              <a:tailEnd/>
            </a:ln>
          </p:spPr>
        </p:pic>
        <p:pic>
          <p:nvPicPr>
            <p:cNvPr id="35846" name="Picture 3"/>
            <p:cNvPicPr>
              <a:picLocks noChangeAspect="1" noChangeArrowheads="1"/>
            </p:cNvPicPr>
            <p:nvPr/>
          </p:nvPicPr>
          <p:blipFill>
            <a:blip r:embed="rId3"/>
            <a:srcRect l="12891" t="12500" r="50781" b="6250"/>
            <a:stretch>
              <a:fillRect/>
            </a:stretch>
          </p:blipFill>
          <p:spPr bwMode="auto">
            <a:xfrm>
              <a:off x="4572000" y="1071546"/>
              <a:ext cx="4429124" cy="5572164"/>
            </a:xfrm>
            <a:prstGeom prst="rect">
              <a:avLst/>
            </a:prstGeom>
            <a:noFill/>
            <a:ln w="9525">
              <a:solidFill>
                <a:schemeClr val="tx1"/>
              </a:solidFill>
              <a:miter lim="800000"/>
              <a:headEnd/>
              <a:tailEnd/>
            </a:ln>
          </p:spPr>
        </p:pic>
        <p:cxnSp>
          <p:nvCxnSpPr>
            <p:cNvPr id="8" name="直接箭头连接符 7"/>
            <p:cNvCxnSpPr/>
            <p:nvPr/>
          </p:nvCxnSpPr>
          <p:spPr>
            <a:xfrm flipV="1">
              <a:off x="2429120" y="1786597"/>
              <a:ext cx="2357312" cy="18573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10" name="动作按钮: 后退或前一项 9">
            <a:hlinkClick r:id="rId4" action="ppaction://hlinksldjump" highlightClick="1"/>
          </p:cNvPr>
          <p:cNvSpPr/>
          <p:nvPr/>
        </p:nvSpPr>
        <p:spPr>
          <a:xfrm>
            <a:off x="8643938" y="6000750"/>
            <a:ext cx="357187" cy="28575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extLst>
      <p:ext uri="{BB962C8B-B14F-4D97-AF65-F5344CB8AC3E}">
        <p14:creationId xmlns:p14="http://schemas.microsoft.com/office/powerpoint/2010/main" val="33678319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lgn="ctr"/>
            <a:r>
              <a:rPr lang="zh-CN" altLang="en-US" dirty="0">
                <a:solidFill>
                  <a:srgbClr val="FF0000"/>
                </a:solidFill>
              </a:rPr>
              <a:t>博看人文畅销报刊数据库</a:t>
            </a:r>
          </a:p>
        </p:txBody>
      </p:sp>
      <p:pic>
        <p:nvPicPr>
          <p:cNvPr id="5" name="图片 4"/>
          <p:cNvPicPr>
            <a:picLocks noChangeAspect="1"/>
          </p:cNvPicPr>
          <p:nvPr/>
        </p:nvPicPr>
        <p:blipFill>
          <a:blip r:embed="rId2"/>
          <a:stretch>
            <a:fillRect/>
          </a:stretch>
        </p:blipFill>
        <p:spPr>
          <a:xfrm>
            <a:off x="-27195" y="1268760"/>
            <a:ext cx="9171195" cy="4352094"/>
          </a:xfrm>
          <a:prstGeom prst="rect">
            <a:avLst/>
          </a:prstGeom>
        </p:spPr>
      </p:pic>
    </p:spTree>
    <p:extLst>
      <p:ext uri="{BB962C8B-B14F-4D97-AF65-F5344CB8AC3E}">
        <p14:creationId xmlns:p14="http://schemas.microsoft.com/office/powerpoint/2010/main" val="1431110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2339975" y="188913"/>
            <a:ext cx="4319588" cy="720725"/>
          </a:xfrm>
          <a:prstGeom prst="rect">
            <a:avLst/>
          </a:prstGeom>
          <a:noFill/>
          <a:ln w="9525" algn="ctr">
            <a:noFill/>
            <a:miter lim="800000"/>
            <a:headEnd/>
            <a:tailEnd/>
          </a:ln>
          <a:effectLst/>
        </p:spPr>
        <p:txBody>
          <a:bodyPr wrap="none" anchor="ctr"/>
          <a:lstStyle/>
          <a:p>
            <a:pPr algn="ctr">
              <a:defRPr/>
            </a:pPr>
            <a:r>
              <a:rPr lang="en-US" altLang="zh-CN" sz="3200" b="1" dirty="0">
                <a:solidFill>
                  <a:srgbClr val="CC0000"/>
                </a:solidFill>
                <a:effectLst>
                  <a:outerShdw blurRad="38100" dist="38100" dir="2700000" algn="tl">
                    <a:srgbClr val="C0C0C0"/>
                  </a:outerShdw>
                </a:effectLst>
                <a:latin typeface="华文楷体" pitchFamily="2" charset="-122"/>
                <a:ea typeface="华文楷体" pitchFamily="2" charset="-122"/>
              </a:rPr>
              <a:t>VPN</a:t>
            </a:r>
            <a:r>
              <a:rPr lang="zh-CN" altLang="en-US" sz="3200" b="1" dirty="0">
                <a:solidFill>
                  <a:srgbClr val="CC0000"/>
                </a:solidFill>
                <a:effectLst>
                  <a:outerShdw blurRad="38100" dist="38100" dir="2700000" algn="tl">
                    <a:srgbClr val="C0C0C0"/>
                  </a:outerShdw>
                </a:effectLst>
                <a:latin typeface="华文楷体" pitchFamily="2" charset="-122"/>
                <a:ea typeface="华文楷体" pitchFamily="2" charset="-122"/>
              </a:rPr>
              <a:t>服务</a:t>
            </a:r>
          </a:p>
        </p:txBody>
      </p:sp>
      <p:pic>
        <p:nvPicPr>
          <p:cNvPr id="70658" name="Picture 9" descr="http://t1.baidu.com/it/u=312568601,1485294523&amp;fm=21&amp;gp=0.jpg"/>
          <p:cNvPicPr>
            <a:picLocks noChangeAspect="1" noChangeArrowheads="1"/>
          </p:cNvPicPr>
          <p:nvPr/>
        </p:nvPicPr>
        <p:blipFill>
          <a:blip r:embed="rId2"/>
          <a:srcRect/>
          <a:stretch>
            <a:fillRect/>
          </a:stretch>
        </p:blipFill>
        <p:spPr bwMode="auto">
          <a:xfrm>
            <a:off x="928688" y="1476375"/>
            <a:ext cx="1790700" cy="2095500"/>
          </a:xfrm>
          <a:prstGeom prst="rect">
            <a:avLst/>
          </a:prstGeom>
          <a:noFill/>
          <a:ln w="9525">
            <a:noFill/>
            <a:miter lim="800000"/>
            <a:headEnd/>
            <a:tailEnd/>
          </a:ln>
        </p:spPr>
      </p:pic>
      <p:sp>
        <p:nvSpPr>
          <p:cNvPr id="23" name="椭圆形标注 22"/>
          <p:cNvSpPr/>
          <p:nvPr/>
        </p:nvSpPr>
        <p:spPr>
          <a:xfrm>
            <a:off x="3286125" y="1190625"/>
            <a:ext cx="2571750" cy="1928813"/>
          </a:xfrm>
          <a:prstGeom prst="wedgeEllipseCallout">
            <a:avLst>
              <a:gd name="adj1" fmla="val -91869"/>
              <a:gd name="adj2" fmla="val 24337"/>
            </a:avLst>
          </a:prstGeom>
          <a:noFill/>
          <a:ln>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30000"/>
              </a:lnSpc>
              <a:defRPr/>
            </a:pPr>
            <a:r>
              <a:rPr lang="zh-CN" altLang="en-US" sz="2400" b="1" dirty="0">
                <a:solidFill>
                  <a:schemeClr val="tx1"/>
                </a:solidFill>
                <a:latin typeface="华文楷体" pitchFamily="2" charset="-122"/>
                <a:ea typeface="华文楷体" pitchFamily="2" charset="-122"/>
              </a:rPr>
              <a:t>不在校园网内，</a:t>
            </a:r>
            <a:r>
              <a:rPr lang="zh-CN" altLang="en-US" sz="3200" b="1" dirty="0">
                <a:solidFill>
                  <a:srgbClr val="CC0000"/>
                </a:solidFill>
                <a:latin typeface="华文楷体" pitchFamily="2" charset="-122"/>
                <a:ea typeface="华文楷体" pitchFamily="2" charset="-122"/>
              </a:rPr>
              <a:t>怎么</a:t>
            </a:r>
            <a:r>
              <a:rPr lang="zh-CN" altLang="en-US" sz="2400" b="1" dirty="0">
                <a:solidFill>
                  <a:schemeClr val="tx1"/>
                </a:solidFill>
                <a:latin typeface="华文楷体" pitchFamily="2" charset="-122"/>
                <a:ea typeface="华文楷体" pitchFamily="2" charset="-122"/>
              </a:rPr>
              <a:t>使用资源？</a:t>
            </a:r>
          </a:p>
        </p:txBody>
      </p:sp>
      <p:pic>
        <p:nvPicPr>
          <p:cNvPr id="70660" name="Picture 11" descr="http://t2.baidu.com/it/u=1889772999,3470358764&amp;fm=23&amp;gp=0.jpg">
            <a:hlinkClick r:id="rId3" action="ppaction://hlinksldjump"/>
          </p:cNvPr>
          <p:cNvPicPr>
            <a:picLocks noChangeAspect="1" noChangeArrowheads="1"/>
          </p:cNvPicPr>
          <p:nvPr/>
        </p:nvPicPr>
        <p:blipFill>
          <a:blip r:embed="rId4"/>
          <a:srcRect b="9999"/>
          <a:stretch>
            <a:fillRect/>
          </a:stretch>
        </p:blipFill>
        <p:spPr bwMode="auto">
          <a:xfrm>
            <a:off x="6215063" y="4643438"/>
            <a:ext cx="2185987" cy="1428750"/>
          </a:xfrm>
          <a:prstGeom prst="rect">
            <a:avLst/>
          </a:prstGeom>
          <a:noFill/>
          <a:ln w="9525">
            <a:noFill/>
            <a:miter lim="800000"/>
            <a:headEnd/>
            <a:tailEnd/>
          </a:ln>
        </p:spPr>
      </p:pic>
      <p:sp>
        <p:nvSpPr>
          <p:cNvPr id="24" name="椭圆形标注 23"/>
          <p:cNvSpPr>
            <a:spLocks noChangeArrowheads="1"/>
          </p:cNvSpPr>
          <p:nvPr/>
        </p:nvSpPr>
        <p:spPr bwMode="auto">
          <a:xfrm>
            <a:off x="3563938" y="4149725"/>
            <a:ext cx="2952750" cy="1350963"/>
          </a:xfrm>
          <a:prstGeom prst="wedgeEllipseCallout">
            <a:avLst>
              <a:gd name="adj1" fmla="val 73227"/>
              <a:gd name="adj2" fmla="val 4875"/>
            </a:avLst>
          </a:prstGeom>
          <a:noFill/>
          <a:ln w="12700" algn="ctr">
            <a:solidFill>
              <a:srgbClr val="00B0F0"/>
            </a:solidFill>
            <a:prstDash val="dash"/>
            <a:miter lim="800000"/>
            <a:headEnd/>
            <a:tailEnd/>
          </a:ln>
        </p:spPr>
        <p:txBody>
          <a:bodyPr anchor="ctr"/>
          <a:lstStyle/>
          <a:p>
            <a:r>
              <a:rPr lang="zh-CN" altLang="en-US" sz="2400" b="1">
                <a:latin typeface="华文楷体"/>
                <a:ea typeface="华文楷体"/>
                <a:cs typeface="华文楷体"/>
              </a:rPr>
              <a:t>使用</a:t>
            </a:r>
            <a:r>
              <a:rPr lang="en-US" altLang="zh-CN" sz="2400" b="1">
                <a:solidFill>
                  <a:srgbClr val="CC0000"/>
                </a:solidFill>
                <a:latin typeface="华文楷体"/>
                <a:ea typeface="华文楷体"/>
                <a:cs typeface="华文楷体"/>
                <a:hlinkClick r:id="rId5"/>
              </a:rPr>
              <a:t>VPN</a:t>
            </a:r>
            <a:endParaRPr lang="en-US" altLang="zh-CN" sz="2400" b="1">
              <a:latin typeface="华文楷体"/>
              <a:ea typeface="华文楷体"/>
              <a:cs typeface="华文楷体"/>
            </a:endParaRPr>
          </a:p>
          <a:p>
            <a:endParaRPr lang="en-US" altLang="zh-CN" sz="2400" b="1">
              <a:latin typeface="华文楷体"/>
              <a:ea typeface="华文楷体"/>
              <a:cs typeface="华文楷体"/>
            </a:endParaRPr>
          </a:p>
        </p:txBody>
      </p:sp>
    </p:spTree>
    <p:extLst>
      <p:ext uri="{BB962C8B-B14F-4D97-AF65-F5344CB8AC3E}">
        <p14:creationId xmlns:p14="http://schemas.microsoft.com/office/powerpoint/2010/main" val="274581155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zh-CN" altLang="en-US"/>
          </a:p>
        </p:txBody>
      </p:sp>
      <p:sp>
        <p:nvSpPr>
          <p:cNvPr id="5" name="标题 4"/>
          <p:cNvSpPr>
            <a:spLocks noGrp="1"/>
          </p:cNvSpPr>
          <p:nvPr>
            <p:ph type="title"/>
          </p:nvPr>
        </p:nvSpPr>
        <p:spPr/>
        <p:txBody>
          <a:bodyPr/>
          <a:lstStyle/>
          <a:p>
            <a:endParaRPr lang="zh-CN" altLang="en-US"/>
          </a:p>
        </p:txBody>
      </p:sp>
      <p:pic>
        <p:nvPicPr>
          <p:cNvPr id="6" name="图片 5"/>
          <p:cNvPicPr>
            <a:picLocks noChangeAspect="1"/>
          </p:cNvPicPr>
          <p:nvPr/>
        </p:nvPicPr>
        <p:blipFill>
          <a:blip r:embed="rId2"/>
          <a:stretch>
            <a:fillRect/>
          </a:stretch>
        </p:blipFill>
        <p:spPr>
          <a:xfrm>
            <a:off x="420451" y="0"/>
            <a:ext cx="8375106" cy="6683319"/>
          </a:xfrm>
          <a:prstGeom prst="rect">
            <a:avLst/>
          </a:prstGeom>
        </p:spPr>
      </p:pic>
    </p:spTree>
    <p:extLst>
      <p:ext uri="{BB962C8B-B14F-4D97-AF65-F5344CB8AC3E}">
        <p14:creationId xmlns:p14="http://schemas.microsoft.com/office/powerpoint/2010/main" val="25560245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619672" y="1484784"/>
            <a:ext cx="6552728" cy="646331"/>
          </a:xfrm>
          <a:prstGeom prst="rect">
            <a:avLst/>
          </a:prstGeom>
        </p:spPr>
        <p:txBody>
          <a:bodyPr wrap="square">
            <a:spAutoFit/>
          </a:bodyPr>
          <a:lstStyle/>
          <a:p>
            <a:r>
              <a:rPr lang="zh-CN" altLang="en-US" sz="3600" b="1" dirty="0" smtClean="0">
                <a:solidFill>
                  <a:srgbClr val="FF0000"/>
                </a:solidFill>
              </a:rPr>
              <a:t>二、如何</a:t>
            </a:r>
            <a:r>
              <a:rPr lang="zh-CN" altLang="en-US" sz="3600" b="1" dirty="0">
                <a:solidFill>
                  <a:srgbClr val="FF0000"/>
                </a:solidFill>
              </a:rPr>
              <a:t>获取文献</a:t>
            </a:r>
            <a:r>
              <a:rPr lang="zh-CN" altLang="en-US" sz="3600" b="1" dirty="0" smtClean="0">
                <a:solidFill>
                  <a:srgbClr val="FF0000"/>
                </a:solidFill>
              </a:rPr>
              <a:t>全文</a:t>
            </a:r>
            <a:endParaRPr lang="zh-CN" altLang="en-US" sz="3600" b="1" dirty="0">
              <a:solidFill>
                <a:srgbClr val="FF0000"/>
              </a:solidFill>
            </a:endParaRPr>
          </a:p>
        </p:txBody>
      </p:sp>
      <p:sp>
        <p:nvSpPr>
          <p:cNvPr id="4" name="矩形 3"/>
          <p:cNvSpPr/>
          <p:nvPr/>
        </p:nvSpPr>
        <p:spPr>
          <a:xfrm>
            <a:off x="2195736" y="2204864"/>
            <a:ext cx="3530134" cy="3046988"/>
          </a:xfrm>
          <a:prstGeom prst="rect">
            <a:avLst/>
          </a:prstGeom>
        </p:spPr>
        <p:txBody>
          <a:bodyPr wrap="none">
            <a:spAutoFit/>
          </a:bodyPr>
          <a:lstStyle/>
          <a:p>
            <a:pPr marL="457200" indent="-457200">
              <a:lnSpc>
                <a:spcPct val="150000"/>
              </a:lnSpc>
              <a:buFont typeface="Wingdings" panose="05000000000000000000" pitchFamily="2" charset="2"/>
              <a:buChar char="u"/>
            </a:pPr>
            <a:r>
              <a:rPr lang="zh-CN" altLang="en-US" sz="3200" b="1" dirty="0" smtClean="0"/>
              <a:t>原文获取原则</a:t>
            </a:r>
            <a:endParaRPr lang="en-US" altLang="zh-CN" sz="3200" b="1" dirty="0" smtClean="0"/>
          </a:p>
          <a:p>
            <a:pPr marL="457200" indent="-457200">
              <a:lnSpc>
                <a:spcPct val="150000"/>
              </a:lnSpc>
              <a:buFont typeface="Wingdings" panose="05000000000000000000" pitchFamily="2" charset="2"/>
              <a:buChar char="u"/>
            </a:pPr>
            <a:r>
              <a:rPr lang="zh-CN" altLang="en-US" sz="3200" b="1" dirty="0" smtClean="0"/>
              <a:t>文献类型的识别</a:t>
            </a:r>
            <a:endParaRPr lang="en-US" altLang="zh-CN" sz="3200" b="1" dirty="0" smtClean="0"/>
          </a:p>
          <a:p>
            <a:pPr marL="457200" indent="-457200">
              <a:lnSpc>
                <a:spcPct val="150000"/>
              </a:lnSpc>
              <a:buFont typeface="Wingdings" panose="05000000000000000000" pitchFamily="2" charset="2"/>
              <a:buChar char="u"/>
            </a:pPr>
            <a:r>
              <a:rPr lang="zh-CN" altLang="en-US" sz="3200" b="1" dirty="0" smtClean="0"/>
              <a:t>技巧总结</a:t>
            </a:r>
            <a:endParaRPr lang="en-US" altLang="zh-CN" sz="3200" b="1" dirty="0" smtClean="0"/>
          </a:p>
          <a:p>
            <a:pPr marL="457200" indent="-457200">
              <a:lnSpc>
                <a:spcPct val="150000"/>
              </a:lnSpc>
              <a:buFont typeface="Wingdings" panose="05000000000000000000" pitchFamily="2" charset="2"/>
              <a:buChar char="u"/>
            </a:pPr>
            <a:r>
              <a:rPr lang="zh-CN" altLang="en-US" sz="3200" b="1" dirty="0"/>
              <a:t>案例</a:t>
            </a:r>
          </a:p>
        </p:txBody>
      </p:sp>
    </p:spTree>
    <p:extLst>
      <p:ext uri="{BB962C8B-B14F-4D97-AF65-F5344CB8AC3E}">
        <p14:creationId xmlns:p14="http://schemas.microsoft.com/office/powerpoint/2010/main" val="17033945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内容占位符 4"/>
          <p:cNvSpPr>
            <a:spLocks noGrp="1"/>
          </p:cNvSpPr>
          <p:nvPr>
            <p:ph idx="1"/>
          </p:nvPr>
        </p:nvSpPr>
        <p:spPr>
          <a:xfrm>
            <a:off x="319088" y="1052513"/>
            <a:ext cx="8856662" cy="5400675"/>
          </a:xfrm>
        </p:spPr>
        <p:txBody>
          <a:bodyPr/>
          <a:lstStyle/>
          <a:p>
            <a:pPr marL="0" indent="0" eaLnBrk="1" fontAlgn="ctr" latinLnBrk="1" hangingPunct="1">
              <a:lnSpc>
                <a:spcPct val="120000"/>
              </a:lnSpc>
              <a:spcBef>
                <a:spcPct val="0"/>
              </a:spcBef>
              <a:buFontTx/>
              <a:buNone/>
            </a:pPr>
            <a:r>
              <a:rPr lang="en-US" altLang="zh-CN" sz="2400" dirty="0" smtClean="0">
                <a:solidFill>
                  <a:srgbClr val="000000"/>
                </a:solidFill>
              </a:rPr>
              <a:t>[1]</a:t>
            </a:r>
            <a:r>
              <a:rPr lang="zh-CN" altLang="zh-CN" sz="2400" dirty="0" smtClean="0">
                <a:solidFill>
                  <a:srgbClr val="000000"/>
                </a:solidFill>
              </a:rPr>
              <a:t>龚中伟</a:t>
            </a:r>
            <a:r>
              <a:rPr lang="en-US" altLang="zh-CN" sz="2400" dirty="0" smtClean="0">
                <a:solidFill>
                  <a:srgbClr val="000000"/>
                </a:solidFill>
              </a:rPr>
              <a:t>,</a:t>
            </a:r>
            <a:r>
              <a:rPr lang="zh-CN" altLang="zh-CN" sz="2400" dirty="0" smtClean="0">
                <a:solidFill>
                  <a:srgbClr val="000000"/>
                </a:solidFill>
              </a:rPr>
              <a:t>刘海涛</a:t>
            </a:r>
            <a:r>
              <a:rPr lang="en-US" altLang="zh-CN" sz="2400" dirty="0" smtClean="0">
                <a:solidFill>
                  <a:srgbClr val="000000"/>
                </a:solidFill>
              </a:rPr>
              <a:t>,</a:t>
            </a:r>
            <a:r>
              <a:rPr lang="zh-CN" altLang="zh-CN" sz="2400" dirty="0" smtClean="0">
                <a:solidFill>
                  <a:srgbClr val="000000"/>
                </a:solidFill>
              </a:rPr>
              <a:t>杜黎鸣</a:t>
            </a:r>
            <a:r>
              <a:rPr lang="en-US" altLang="zh-CN" sz="2400" dirty="0" smtClean="0">
                <a:solidFill>
                  <a:srgbClr val="000000"/>
                </a:solidFill>
              </a:rPr>
              <a:t>. </a:t>
            </a:r>
            <a:r>
              <a:rPr lang="zh-CN" altLang="zh-CN" sz="2400" dirty="0" smtClean="0">
                <a:solidFill>
                  <a:srgbClr val="000000"/>
                </a:solidFill>
              </a:rPr>
              <a:t>标准规范在油田天然气计量和质量测定中的应用与完善</a:t>
            </a:r>
            <a:r>
              <a:rPr lang="en-US" altLang="zh-CN" sz="2400" dirty="0" smtClean="0">
                <a:solidFill>
                  <a:srgbClr val="000000"/>
                </a:solidFill>
              </a:rPr>
              <a:t>. </a:t>
            </a:r>
            <a:r>
              <a:rPr lang="zh-CN" altLang="zh-CN" sz="2400" dirty="0" smtClean="0">
                <a:solidFill>
                  <a:srgbClr val="000000"/>
                </a:solidFill>
              </a:rPr>
              <a:t>中国标准化协会</a:t>
            </a:r>
            <a:r>
              <a:rPr lang="en-US" altLang="zh-CN" sz="2400" dirty="0" smtClean="0">
                <a:solidFill>
                  <a:srgbClr val="000000"/>
                </a:solidFill>
              </a:rPr>
              <a:t>.</a:t>
            </a:r>
            <a:r>
              <a:rPr lang="zh-CN" altLang="zh-CN" sz="2400" dirty="0" smtClean="0">
                <a:solidFill>
                  <a:srgbClr val="000000"/>
                </a:solidFill>
              </a:rPr>
              <a:t>第十四届中国标准化论坛论文集</a:t>
            </a:r>
            <a:r>
              <a:rPr lang="en-US" altLang="zh-CN" sz="2400" dirty="0" smtClean="0">
                <a:solidFill>
                  <a:srgbClr val="000000"/>
                </a:solidFill>
              </a:rPr>
              <a:t>.</a:t>
            </a:r>
            <a:r>
              <a:rPr lang="zh-CN" altLang="zh-CN" sz="2400" dirty="0" smtClean="0">
                <a:solidFill>
                  <a:srgbClr val="000000"/>
                </a:solidFill>
              </a:rPr>
              <a:t>中国标准化协会</a:t>
            </a:r>
            <a:r>
              <a:rPr lang="en-US" altLang="zh-CN" sz="2400" dirty="0" smtClean="0">
                <a:solidFill>
                  <a:srgbClr val="000000"/>
                </a:solidFill>
              </a:rPr>
              <a:t>:,2017:5.</a:t>
            </a:r>
            <a:endParaRPr lang="zh-CN" altLang="zh-CN" sz="2400" dirty="0" smtClean="0"/>
          </a:p>
          <a:p>
            <a:pPr marL="0" indent="0" eaLnBrk="1" fontAlgn="ctr" latinLnBrk="1" hangingPunct="1">
              <a:lnSpc>
                <a:spcPct val="120000"/>
              </a:lnSpc>
              <a:spcBef>
                <a:spcPct val="0"/>
              </a:spcBef>
              <a:buFontTx/>
              <a:buNone/>
            </a:pPr>
            <a:r>
              <a:rPr lang="en-US" altLang="zh-CN" sz="2400" dirty="0" smtClean="0">
                <a:solidFill>
                  <a:srgbClr val="000000"/>
                </a:solidFill>
              </a:rPr>
              <a:t>[2]</a:t>
            </a:r>
            <a:r>
              <a:rPr lang="zh-CN" altLang="zh-CN" sz="2400" dirty="0" smtClean="0">
                <a:solidFill>
                  <a:srgbClr val="000000"/>
                </a:solidFill>
              </a:rPr>
              <a:t>陈金锋</a:t>
            </a:r>
            <a:r>
              <a:rPr lang="en-US" altLang="zh-CN" sz="2400" dirty="0" smtClean="0">
                <a:solidFill>
                  <a:srgbClr val="000000"/>
                </a:solidFill>
              </a:rPr>
              <a:t>,</a:t>
            </a:r>
            <a:r>
              <a:rPr lang="zh-CN" altLang="zh-CN" sz="2400" dirty="0" smtClean="0">
                <a:solidFill>
                  <a:srgbClr val="000000"/>
                </a:solidFill>
              </a:rPr>
              <a:t>晁海亮</a:t>
            </a:r>
            <a:r>
              <a:rPr lang="en-US" altLang="zh-CN" sz="2400" dirty="0" smtClean="0">
                <a:solidFill>
                  <a:srgbClr val="000000"/>
                </a:solidFill>
              </a:rPr>
              <a:t>,</a:t>
            </a:r>
            <a:r>
              <a:rPr lang="zh-CN" altLang="zh-CN" sz="2400" dirty="0" smtClean="0">
                <a:solidFill>
                  <a:srgbClr val="000000"/>
                </a:solidFill>
              </a:rPr>
              <a:t>王晗</a:t>
            </a:r>
            <a:r>
              <a:rPr lang="en-US" altLang="zh-CN" sz="2400" dirty="0" smtClean="0">
                <a:solidFill>
                  <a:srgbClr val="000000"/>
                </a:solidFill>
              </a:rPr>
              <a:t>,</a:t>
            </a:r>
            <a:r>
              <a:rPr lang="zh-CN" altLang="zh-CN" sz="2400" dirty="0" smtClean="0">
                <a:solidFill>
                  <a:srgbClr val="000000"/>
                </a:solidFill>
              </a:rPr>
              <a:t>孙宁</a:t>
            </a:r>
            <a:r>
              <a:rPr lang="en-US" altLang="zh-CN" sz="2400" dirty="0" smtClean="0">
                <a:solidFill>
                  <a:srgbClr val="000000"/>
                </a:solidFill>
              </a:rPr>
              <a:t>. </a:t>
            </a:r>
            <a:r>
              <a:rPr lang="zh-CN" altLang="zh-CN" sz="2400" dirty="0" smtClean="0">
                <a:solidFill>
                  <a:srgbClr val="000000"/>
                </a:solidFill>
              </a:rPr>
              <a:t>一种天然气管网余压综合发电系统</a:t>
            </a:r>
            <a:r>
              <a:rPr lang="en-US" altLang="zh-CN" sz="2400" dirty="0" smtClean="0">
                <a:solidFill>
                  <a:srgbClr val="000000"/>
                </a:solidFill>
              </a:rPr>
              <a:t>. </a:t>
            </a:r>
            <a:r>
              <a:rPr lang="zh-CN" altLang="zh-CN" sz="2400" dirty="0" smtClean="0">
                <a:solidFill>
                  <a:srgbClr val="000000"/>
                </a:solidFill>
              </a:rPr>
              <a:t>陕西：</a:t>
            </a:r>
            <a:r>
              <a:rPr lang="en-US" altLang="zh-CN" sz="2400" dirty="0" smtClean="0">
                <a:solidFill>
                  <a:srgbClr val="000000"/>
                </a:solidFill>
              </a:rPr>
              <a:t>CN106437911A,2017-02-22.</a:t>
            </a:r>
          </a:p>
          <a:p>
            <a:pPr marL="0" indent="0" eaLnBrk="1" fontAlgn="ctr" latinLnBrk="1" hangingPunct="1">
              <a:lnSpc>
                <a:spcPct val="120000"/>
              </a:lnSpc>
              <a:spcBef>
                <a:spcPct val="0"/>
              </a:spcBef>
              <a:buFontTx/>
              <a:buNone/>
            </a:pPr>
            <a:r>
              <a:rPr lang="en-US" altLang="zh-CN" sz="2400" dirty="0" smtClean="0">
                <a:solidFill>
                  <a:srgbClr val="000000"/>
                </a:solidFill>
              </a:rPr>
              <a:t>[3] </a:t>
            </a:r>
            <a:r>
              <a:rPr lang="zh-CN" altLang="en-US" sz="2400" dirty="0" smtClean="0"/>
              <a:t>张英</a:t>
            </a:r>
            <a:r>
              <a:rPr lang="en-US" altLang="zh-CN" sz="2400" dirty="0" smtClean="0"/>
              <a:t>.</a:t>
            </a:r>
            <a:r>
              <a:rPr lang="zh-CN" altLang="en-US" sz="2400" dirty="0" smtClean="0"/>
              <a:t>中国天然气价格形成的补偿机制探讨</a:t>
            </a:r>
            <a:r>
              <a:rPr lang="en-US" altLang="zh-CN" sz="2400" dirty="0" smtClean="0"/>
              <a:t>.</a:t>
            </a:r>
            <a:r>
              <a:rPr lang="zh-CN" altLang="en-US" sz="2400" dirty="0" smtClean="0"/>
              <a:t>北京：中国社会科学出版社</a:t>
            </a:r>
            <a:r>
              <a:rPr lang="en-US" altLang="zh-CN" sz="2400" dirty="0" smtClean="0"/>
              <a:t>.2016</a:t>
            </a:r>
            <a:endParaRPr lang="zh-CN" altLang="zh-CN" sz="2400" dirty="0" smtClean="0"/>
          </a:p>
          <a:p>
            <a:pPr marL="0" indent="0" eaLnBrk="1" fontAlgn="ctr" latinLnBrk="1" hangingPunct="1">
              <a:lnSpc>
                <a:spcPct val="120000"/>
              </a:lnSpc>
              <a:spcBef>
                <a:spcPct val="0"/>
              </a:spcBef>
              <a:buFontTx/>
              <a:buNone/>
            </a:pPr>
            <a:r>
              <a:rPr lang="en-US" altLang="zh-CN" sz="2400" dirty="0" smtClean="0">
                <a:solidFill>
                  <a:srgbClr val="000000"/>
                </a:solidFill>
              </a:rPr>
              <a:t>[4]GB/T 27896-2011, </a:t>
            </a:r>
            <a:r>
              <a:rPr lang="zh-CN" altLang="zh-CN" sz="2400" dirty="0" smtClean="0">
                <a:solidFill>
                  <a:srgbClr val="000000"/>
                </a:solidFill>
              </a:rPr>
              <a:t>天然气中水含量的测定</a:t>
            </a:r>
            <a:r>
              <a:rPr lang="en-US" altLang="zh-CN" sz="2400" dirty="0" smtClean="0">
                <a:solidFill>
                  <a:srgbClr val="000000"/>
                </a:solidFill>
              </a:rPr>
              <a:t>.</a:t>
            </a:r>
            <a:r>
              <a:rPr lang="zh-CN" altLang="zh-CN" sz="2400" dirty="0" smtClean="0">
                <a:solidFill>
                  <a:srgbClr val="000000"/>
                </a:solidFill>
              </a:rPr>
              <a:t>电子分析法</a:t>
            </a:r>
            <a:r>
              <a:rPr lang="en-US" altLang="zh-CN" sz="2400" dirty="0" smtClean="0">
                <a:solidFill>
                  <a:srgbClr val="000000"/>
                </a:solidFill>
              </a:rPr>
              <a:t>.</a:t>
            </a:r>
            <a:endParaRPr lang="zh-CN" altLang="zh-CN" sz="2400" dirty="0" smtClean="0"/>
          </a:p>
          <a:p>
            <a:pPr marL="0" indent="0" eaLnBrk="1" fontAlgn="ctr" latinLnBrk="1" hangingPunct="1">
              <a:lnSpc>
                <a:spcPct val="120000"/>
              </a:lnSpc>
              <a:spcBef>
                <a:spcPct val="0"/>
              </a:spcBef>
              <a:buFontTx/>
              <a:buNone/>
            </a:pPr>
            <a:r>
              <a:rPr lang="en-US" altLang="zh-CN" sz="2400" dirty="0" smtClean="0">
                <a:solidFill>
                  <a:srgbClr val="000000"/>
                </a:solidFill>
              </a:rPr>
              <a:t>[5]</a:t>
            </a:r>
            <a:r>
              <a:rPr lang="zh-CN" altLang="zh-CN" sz="2400" dirty="0" smtClean="0">
                <a:solidFill>
                  <a:srgbClr val="000000"/>
                </a:solidFill>
              </a:rPr>
              <a:t>王希茨</a:t>
            </a:r>
            <a:r>
              <a:rPr lang="en-US" altLang="zh-CN" sz="2400" dirty="0" smtClean="0">
                <a:solidFill>
                  <a:srgbClr val="000000"/>
                </a:solidFill>
              </a:rPr>
              <a:t>. </a:t>
            </a:r>
            <a:r>
              <a:rPr lang="zh-CN" altLang="zh-CN" sz="2400" dirty="0" smtClean="0">
                <a:solidFill>
                  <a:srgbClr val="000000"/>
                </a:solidFill>
              </a:rPr>
              <a:t>基于公共产品理论的天然气定价机制研究</a:t>
            </a:r>
            <a:r>
              <a:rPr lang="en-US" altLang="zh-CN" sz="2400" dirty="0" smtClean="0">
                <a:solidFill>
                  <a:srgbClr val="000000"/>
                </a:solidFill>
              </a:rPr>
              <a:t>.</a:t>
            </a:r>
            <a:r>
              <a:rPr lang="zh-CN" altLang="zh-CN" sz="2400" dirty="0" smtClean="0">
                <a:solidFill>
                  <a:srgbClr val="000000"/>
                </a:solidFill>
              </a:rPr>
              <a:t>重庆大学</a:t>
            </a:r>
            <a:r>
              <a:rPr lang="en-US" altLang="zh-CN" sz="2400" dirty="0" smtClean="0">
                <a:solidFill>
                  <a:srgbClr val="000000"/>
                </a:solidFill>
              </a:rPr>
              <a:t>,2008.</a:t>
            </a:r>
            <a:endParaRPr lang="zh-CN" altLang="zh-CN" sz="2400" dirty="0" smtClean="0"/>
          </a:p>
          <a:p>
            <a:pPr marL="0" indent="0" eaLnBrk="1" fontAlgn="ctr" latinLnBrk="1" hangingPunct="1">
              <a:lnSpc>
                <a:spcPct val="120000"/>
              </a:lnSpc>
              <a:spcBef>
                <a:spcPct val="0"/>
              </a:spcBef>
              <a:buFontTx/>
              <a:buNone/>
            </a:pPr>
            <a:r>
              <a:rPr lang="en-US" altLang="zh-CN" sz="2400" dirty="0" smtClean="0">
                <a:solidFill>
                  <a:srgbClr val="000000"/>
                </a:solidFill>
              </a:rPr>
              <a:t>[6]</a:t>
            </a:r>
            <a:r>
              <a:rPr lang="zh-CN" altLang="zh-CN" sz="2400" dirty="0" smtClean="0">
                <a:solidFill>
                  <a:srgbClr val="000000"/>
                </a:solidFill>
              </a:rPr>
              <a:t>孙璐</a:t>
            </a:r>
            <a:r>
              <a:rPr lang="en-US" altLang="zh-CN" sz="2400" dirty="0" smtClean="0">
                <a:solidFill>
                  <a:srgbClr val="000000"/>
                </a:solidFill>
              </a:rPr>
              <a:t>,</a:t>
            </a:r>
            <a:r>
              <a:rPr lang="zh-CN" altLang="zh-CN" sz="2400" dirty="0" smtClean="0">
                <a:solidFill>
                  <a:srgbClr val="000000"/>
                </a:solidFill>
              </a:rPr>
              <a:t>胥江成</a:t>
            </a:r>
            <a:r>
              <a:rPr lang="en-US" altLang="zh-CN" sz="2400" dirty="0" smtClean="0">
                <a:solidFill>
                  <a:srgbClr val="000000"/>
                </a:solidFill>
              </a:rPr>
              <a:t>. </a:t>
            </a:r>
            <a:r>
              <a:rPr lang="zh-CN" altLang="zh-CN" sz="2400" dirty="0" smtClean="0">
                <a:solidFill>
                  <a:srgbClr val="000000"/>
                </a:solidFill>
              </a:rPr>
              <a:t>中俄天然气合作博弈分析</a:t>
            </a:r>
            <a:r>
              <a:rPr lang="en-US" altLang="zh-CN" sz="2400" dirty="0" smtClean="0">
                <a:solidFill>
                  <a:srgbClr val="000000"/>
                </a:solidFill>
              </a:rPr>
              <a:t>. </a:t>
            </a:r>
            <a:r>
              <a:rPr lang="zh-CN" altLang="zh-CN" sz="2400" dirty="0" smtClean="0">
                <a:solidFill>
                  <a:srgbClr val="000000"/>
                </a:solidFill>
              </a:rPr>
              <a:t>黑龙江对外经贸</a:t>
            </a:r>
            <a:r>
              <a:rPr lang="en-US" altLang="zh-CN" sz="2400" dirty="0" smtClean="0">
                <a:solidFill>
                  <a:srgbClr val="000000"/>
                </a:solidFill>
              </a:rPr>
              <a:t>,2007,(09):14-15+25</a:t>
            </a:r>
            <a:endParaRPr lang="zh-CN" altLang="en-US" sz="2400" dirty="0" smtClean="0"/>
          </a:p>
        </p:txBody>
      </p:sp>
    </p:spTree>
    <p:extLst>
      <p:ext uri="{BB962C8B-B14F-4D97-AF65-F5344CB8AC3E}">
        <p14:creationId xmlns:p14="http://schemas.microsoft.com/office/powerpoint/2010/main" val="11898977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11560" y="1268760"/>
            <a:ext cx="7886700" cy="576064"/>
          </a:xfrm>
        </p:spPr>
        <p:txBody>
          <a:bodyPr/>
          <a:lstStyle/>
          <a:p>
            <a:r>
              <a:rPr lang="zh-CN" altLang="en-US" sz="3600" dirty="0">
                <a:solidFill>
                  <a:srgbClr val="FF0000"/>
                </a:solidFill>
                <a:latin typeface="华文楷体" panose="02010600040101010101" pitchFamily="2" charset="-122"/>
                <a:ea typeface="华文楷体" panose="02010600040101010101" pitchFamily="2" charset="-122"/>
              </a:rPr>
              <a:t>原文获取</a:t>
            </a:r>
            <a:r>
              <a:rPr lang="zh-CN" altLang="en-US" sz="3600" dirty="0" smtClean="0">
                <a:solidFill>
                  <a:srgbClr val="FF0000"/>
                </a:solidFill>
                <a:latin typeface="华文楷体" panose="02010600040101010101" pitchFamily="2" charset="-122"/>
                <a:ea typeface="华文楷体" panose="02010600040101010101" pitchFamily="2" charset="-122"/>
              </a:rPr>
              <a:t>原则</a:t>
            </a:r>
            <a:endParaRPr lang="zh-CN" altLang="en-US" sz="3600" dirty="0">
              <a:solidFill>
                <a:srgbClr val="FF0000"/>
              </a:solidFill>
              <a:latin typeface="华文楷体" panose="02010600040101010101" pitchFamily="2" charset="-122"/>
              <a:ea typeface="华文楷体" panose="02010600040101010101" pitchFamily="2" charset="-122"/>
            </a:endParaRPr>
          </a:p>
        </p:txBody>
      </p:sp>
      <p:sp>
        <p:nvSpPr>
          <p:cNvPr id="3" name="矩形 2"/>
          <p:cNvSpPr/>
          <p:nvPr/>
        </p:nvSpPr>
        <p:spPr>
          <a:xfrm>
            <a:off x="827584" y="1988840"/>
            <a:ext cx="8064896" cy="3323987"/>
          </a:xfrm>
          <a:prstGeom prst="rect">
            <a:avLst/>
          </a:prstGeom>
        </p:spPr>
        <p:txBody>
          <a:bodyPr wrap="square">
            <a:spAutoFit/>
          </a:bodyPr>
          <a:lstStyle/>
          <a:p>
            <a:pPr>
              <a:lnSpc>
                <a:spcPct val="150000"/>
              </a:lnSpc>
            </a:pPr>
            <a:r>
              <a:rPr lang="en-US" altLang="zh-CN" sz="2800" b="1" dirty="0" smtClean="0">
                <a:latin typeface="华文楷体" panose="02010600040101010101" pitchFamily="2" charset="-122"/>
                <a:ea typeface="华文楷体" panose="02010600040101010101" pitchFamily="2" charset="-122"/>
              </a:rPr>
              <a:t>1</a:t>
            </a:r>
            <a:r>
              <a:rPr lang="zh-CN" altLang="en-US" sz="2800" b="1" dirty="0" smtClean="0">
                <a:latin typeface="华文楷体" panose="02010600040101010101" pitchFamily="2" charset="-122"/>
                <a:ea typeface="华文楷体" panose="02010600040101010101" pitchFamily="2" charset="-122"/>
              </a:rPr>
              <a:t>、先找电子文献，再找纸质文献</a:t>
            </a:r>
            <a:endParaRPr lang="en-US" altLang="zh-CN" sz="2800" b="1" dirty="0" smtClean="0">
              <a:latin typeface="华文楷体" panose="02010600040101010101" pitchFamily="2" charset="-122"/>
              <a:ea typeface="华文楷体" panose="02010600040101010101" pitchFamily="2" charset="-122"/>
            </a:endParaRPr>
          </a:p>
          <a:p>
            <a:pPr>
              <a:lnSpc>
                <a:spcPct val="150000"/>
              </a:lnSpc>
            </a:pPr>
            <a:r>
              <a:rPr lang="en-US" altLang="zh-CN" sz="2800" b="1" dirty="0" smtClean="0">
                <a:latin typeface="华文楷体" panose="02010600040101010101" pitchFamily="2" charset="-122"/>
                <a:ea typeface="华文楷体" panose="02010600040101010101" pitchFamily="2" charset="-122"/>
              </a:rPr>
              <a:t>2</a:t>
            </a:r>
            <a:r>
              <a:rPr lang="zh-CN" altLang="en-US" sz="2800" b="1" dirty="0" smtClean="0">
                <a:latin typeface="华文楷体" panose="02010600040101010101" pitchFamily="2" charset="-122"/>
                <a:ea typeface="华文楷体" panose="02010600040101010101" pitchFamily="2" charset="-122"/>
              </a:rPr>
              <a:t>、先查询本校图书馆是否有馆藏（电子的、纸质的），再到国内其他文献收藏机构，最后到国外的文献收藏机构去查询获取，甚至向原文作者获取。</a:t>
            </a:r>
            <a:endParaRPr lang="en-US" altLang="zh-CN" sz="2800" b="1" dirty="0" smtClean="0">
              <a:latin typeface="华文楷体" panose="02010600040101010101" pitchFamily="2" charset="-122"/>
              <a:ea typeface="华文楷体" panose="02010600040101010101" pitchFamily="2" charset="-122"/>
            </a:endParaRPr>
          </a:p>
          <a:p>
            <a:pPr>
              <a:lnSpc>
                <a:spcPct val="150000"/>
              </a:lnSpc>
            </a:pPr>
            <a:r>
              <a:rPr lang="en-US" altLang="zh-CN" sz="2800" b="1" dirty="0" smtClean="0">
                <a:latin typeface="华文楷体" panose="02010600040101010101" pitchFamily="2" charset="-122"/>
                <a:ea typeface="华文楷体" panose="02010600040101010101" pitchFamily="2" charset="-122"/>
              </a:rPr>
              <a:t>3</a:t>
            </a:r>
            <a:r>
              <a:rPr lang="zh-CN" altLang="en-US" sz="2800" b="1" dirty="0" smtClean="0">
                <a:latin typeface="华文楷体" panose="02010600040101010101" pitchFamily="2" charset="-122"/>
                <a:ea typeface="华文楷体" panose="02010600040101010101" pitchFamily="2" charset="-122"/>
              </a:rPr>
              <a:t>、按不同的文献类型，采取不同的途径。</a:t>
            </a:r>
            <a:endParaRPr lang="zh-CN" altLang="en-US" sz="2800" b="1"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9218128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699792" y="260648"/>
            <a:ext cx="3600400" cy="576064"/>
          </a:xfrm>
        </p:spPr>
        <p:txBody>
          <a:bodyPr/>
          <a:lstStyle/>
          <a:p>
            <a:r>
              <a:rPr lang="zh-CN" altLang="en-US" sz="3200" b="0" dirty="0" smtClean="0">
                <a:solidFill>
                  <a:schemeClr val="tx1"/>
                </a:solidFill>
                <a:latin typeface="+mj-ea"/>
              </a:rPr>
              <a:t>文献类型识别</a:t>
            </a:r>
            <a:endParaRPr lang="zh-CN" altLang="en-US" sz="3200" b="0" dirty="0">
              <a:solidFill>
                <a:schemeClr val="tx1"/>
              </a:solidFill>
              <a:latin typeface="+mj-ea"/>
            </a:endParaRPr>
          </a:p>
        </p:txBody>
      </p:sp>
      <p:sp>
        <p:nvSpPr>
          <p:cNvPr id="4" name="矩形 3"/>
          <p:cNvSpPr/>
          <p:nvPr/>
        </p:nvSpPr>
        <p:spPr>
          <a:xfrm>
            <a:off x="1115616" y="1340768"/>
            <a:ext cx="1364476" cy="523220"/>
          </a:xfrm>
          <a:prstGeom prst="rect">
            <a:avLst/>
          </a:prstGeom>
        </p:spPr>
        <p:txBody>
          <a:bodyPr wrap="none">
            <a:spAutoFit/>
          </a:bodyPr>
          <a:lstStyle/>
          <a:p>
            <a:pPr marL="457200" indent="-457200">
              <a:buFont typeface="Wingdings" panose="05000000000000000000" pitchFamily="2" charset="2"/>
              <a:buChar char="u"/>
            </a:pPr>
            <a:r>
              <a:rPr lang="zh-CN" altLang="en-US" sz="2800" b="1" dirty="0">
                <a:solidFill>
                  <a:srgbClr val="3366FF"/>
                </a:solidFill>
              </a:rPr>
              <a:t>图书</a:t>
            </a:r>
          </a:p>
        </p:txBody>
      </p:sp>
      <p:sp>
        <p:nvSpPr>
          <p:cNvPr id="6" name="矩形 5"/>
          <p:cNvSpPr/>
          <p:nvPr/>
        </p:nvSpPr>
        <p:spPr>
          <a:xfrm>
            <a:off x="4067944" y="5751030"/>
            <a:ext cx="4806280" cy="1052596"/>
          </a:xfrm>
          <a:prstGeom prst="rect">
            <a:avLst/>
          </a:prstGeom>
        </p:spPr>
        <p:txBody>
          <a:bodyPr wrap="square">
            <a:spAutoFit/>
          </a:bodyPr>
          <a:lstStyle/>
          <a:p>
            <a:pPr algn="just">
              <a:lnSpc>
                <a:spcPct val="130000"/>
              </a:lnSpc>
            </a:pPr>
            <a:r>
              <a:rPr lang="zh-CN" altLang="en-US" sz="2400" b="1" dirty="0" smtClean="0">
                <a:latin typeface="+mn-ea"/>
                <a:ea typeface="+mn-ea"/>
              </a:rPr>
              <a:t>乔</a:t>
            </a:r>
            <a:r>
              <a:rPr lang="zh-CN" altLang="en-US" sz="2400" b="1" dirty="0">
                <a:latin typeface="+mn-ea"/>
                <a:ea typeface="+mn-ea"/>
              </a:rPr>
              <a:t>伊斯著</a:t>
            </a:r>
            <a:r>
              <a:rPr lang="en-US" altLang="zh-CN" sz="2400" b="1" dirty="0">
                <a:latin typeface="+mn-ea"/>
                <a:ea typeface="+mn-ea"/>
              </a:rPr>
              <a:t>.</a:t>
            </a:r>
            <a:r>
              <a:rPr lang="zh-CN" altLang="en-US" sz="2400" b="1" dirty="0">
                <a:latin typeface="+mn-ea"/>
                <a:ea typeface="+mn-ea"/>
              </a:rPr>
              <a:t>一个人的</a:t>
            </a:r>
            <a:r>
              <a:rPr lang="zh-CN" altLang="en-US" sz="2400" b="1" dirty="0" smtClean="0">
                <a:latin typeface="+mn-ea"/>
                <a:ea typeface="+mn-ea"/>
              </a:rPr>
              <a:t>朝圣</a:t>
            </a:r>
            <a:r>
              <a:rPr lang="en-US" altLang="zh-CN" sz="2400" b="1" dirty="0" smtClean="0">
                <a:solidFill>
                  <a:srgbClr val="FF0000"/>
                </a:solidFill>
                <a:latin typeface="+mn-ea"/>
                <a:ea typeface="+mn-ea"/>
              </a:rPr>
              <a:t>[M].</a:t>
            </a:r>
            <a:r>
              <a:rPr lang="zh-CN" altLang="en-US" sz="2400" b="1" dirty="0">
                <a:latin typeface="+mn-ea"/>
                <a:ea typeface="+mn-ea"/>
              </a:rPr>
              <a:t>北京：</a:t>
            </a:r>
            <a:r>
              <a:rPr lang="zh-CN" altLang="en-US" sz="2400" b="1" dirty="0">
                <a:solidFill>
                  <a:srgbClr val="FF0000"/>
                </a:solidFill>
                <a:latin typeface="+mn-ea"/>
                <a:ea typeface="+mn-ea"/>
              </a:rPr>
              <a:t>北京联合出版公司</a:t>
            </a:r>
            <a:r>
              <a:rPr lang="en-US" altLang="zh-CN" sz="2400" b="1" dirty="0" smtClean="0">
                <a:latin typeface="+mn-ea"/>
                <a:ea typeface="+mn-ea"/>
              </a:rPr>
              <a:t>, 2013,08</a:t>
            </a:r>
            <a:r>
              <a:rPr lang="en-US" altLang="zh-CN" sz="2400" b="1" dirty="0">
                <a:latin typeface="+mn-ea"/>
                <a:ea typeface="+mn-ea"/>
              </a:rPr>
              <a:t>.</a:t>
            </a:r>
            <a:endParaRPr lang="zh-CN" altLang="en-US" sz="2400" b="1" dirty="0">
              <a:latin typeface="+mn-ea"/>
              <a:ea typeface="+mn-ea"/>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742" y="2233389"/>
            <a:ext cx="2552700" cy="3571875"/>
          </a:xfrm>
          <a:prstGeom prst="rect">
            <a:avLst/>
          </a:prstGeom>
        </p:spPr>
      </p:pic>
      <p:sp>
        <p:nvSpPr>
          <p:cNvPr id="8" name="矩形 7"/>
          <p:cNvSpPr/>
          <p:nvPr/>
        </p:nvSpPr>
        <p:spPr>
          <a:xfrm>
            <a:off x="4860032" y="1628800"/>
            <a:ext cx="4806280" cy="4382738"/>
          </a:xfrm>
          <a:prstGeom prst="rect">
            <a:avLst/>
          </a:prstGeom>
        </p:spPr>
        <p:txBody>
          <a:bodyPr wrap="square">
            <a:spAutoFit/>
          </a:bodyPr>
          <a:lstStyle/>
          <a:p>
            <a:pPr algn="just">
              <a:lnSpc>
                <a:spcPct val="130000"/>
              </a:lnSpc>
            </a:pPr>
            <a:r>
              <a:rPr lang="zh-CN" altLang="en-US" sz="2800" b="1" dirty="0" smtClean="0">
                <a:solidFill>
                  <a:srgbClr val="3366FF"/>
                </a:solidFill>
              </a:rPr>
              <a:t>图书识别要素：</a:t>
            </a:r>
            <a:endParaRPr lang="en-US" altLang="zh-CN" sz="2800" b="1" dirty="0" smtClean="0">
              <a:solidFill>
                <a:srgbClr val="3366FF"/>
              </a:solidFill>
            </a:endParaRPr>
          </a:p>
          <a:p>
            <a:pPr algn="just">
              <a:lnSpc>
                <a:spcPct val="130000"/>
              </a:lnSpc>
            </a:pPr>
            <a:r>
              <a:rPr lang="zh-CN" altLang="en-US" sz="2400" b="1" dirty="0" smtClean="0"/>
              <a:t>著者：</a:t>
            </a:r>
            <a:r>
              <a:rPr lang="zh-CN" altLang="en-US" sz="2400" b="1" dirty="0"/>
              <a:t>乔伊斯</a:t>
            </a:r>
            <a:endParaRPr lang="en-US" altLang="zh-CN" sz="2400" b="1" dirty="0" smtClean="0"/>
          </a:p>
          <a:p>
            <a:pPr algn="just">
              <a:lnSpc>
                <a:spcPct val="130000"/>
              </a:lnSpc>
            </a:pPr>
            <a:r>
              <a:rPr lang="zh-CN" altLang="en-US" sz="2400" b="1" dirty="0" smtClean="0"/>
              <a:t>书名：</a:t>
            </a:r>
            <a:r>
              <a:rPr lang="zh-CN" altLang="en-US" sz="2400" b="1" dirty="0"/>
              <a:t>一个人的朝圣</a:t>
            </a:r>
            <a:endParaRPr lang="en-US" altLang="zh-CN" sz="2400" b="1" dirty="0" smtClean="0"/>
          </a:p>
          <a:p>
            <a:pPr algn="just">
              <a:lnSpc>
                <a:spcPct val="130000"/>
              </a:lnSpc>
            </a:pPr>
            <a:r>
              <a:rPr lang="zh-CN" altLang="en-US" sz="2400" b="1" dirty="0" smtClean="0"/>
              <a:t>出版地：</a:t>
            </a:r>
            <a:r>
              <a:rPr lang="zh-CN" altLang="en-US" sz="2400" b="1" dirty="0"/>
              <a:t>北京</a:t>
            </a:r>
            <a:endParaRPr lang="en-US" altLang="zh-CN" sz="2400" b="1" dirty="0" smtClean="0"/>
          </a:p>
          <a:p>
            <a:pPr algn="just">
              <a:lnSpc>
                <a:spcPct val="130000"/>
              </a:lnSpc>
            </a:pPr>
            <a:r>
              <a:rPr lang="zh-CN" altLang="en-US" sz="2400" b="1" dirty="0" smtClean="0"/>
              <a:t>出版社：</a:t>
            </a:r>
            <a:r>
              <a:rPr lang="zh-CN" altLang="en-US" sz="2400" b="1" dirty="0"/>
              <a:t>北京联合出版公司</a:t>
            </a:r>
            <a:endParaRPr lang="en-US" altLang="zh-CN" sz="2400" b="1" dirty="0" smtClean="0"/>
          </a:p>
          <a:p>
            <a:pPr algn="just">
              <a:lnSpc>
                <a:spcPct val="130000"/>
              </a:lnSpc>
            </a:pPr>
            <a:r>
              <a:rPr lang="zh-CN" altLang="en-US" sz="2400" b="1" dirty="0" smtClean="0"/>
              <a:t>出版时间：</a:t>
            </a:r>
            <a:r>
              <a:rPr lang="en-US" altLang="zh-CN" sz="2400" b="1" dirty="0" smtClean="0"/>
              <a:t>2013.08</a:t>
            </a:r>
            <a:r>
              <a:rPr lang="en-US" altLang="zh-CN" sz="2400" b="1" dirty="0"/>
              <a:t>.</a:t>
            </a:r>
            <a:endParaRPr lang="en-US" altLang="zh-CN" sz="2400" b="1" dirty="0" smtClean="0"/>
          </a:p>
          <a:p>
            <a:pPr algn="just">
              <a:lnSpc>
                <a:spcPct val="130000"/>
              </a:lnSpc>
            </a:pPr>
            <a:r>
              <a:rPr lang="zh-CN" altLang="en-US" sz="2400" b="1" dirty="0" smtClean="0"/>
              <a:t>国际标准书号</a:t>
            </a:r>
            <a:r>
              <a:rPr lang="en-US" altLang="zh-CN" sz="2400" b="1" dirty="0" smtClean="0">
                <a:solidFill>
                  <a:srgbClr val="FF0000"/>
                </a:solidFill>
                <a:latin typeface="宋体" panose="02010600030101010101" pitchFamily="2" charset="-122"/>
              </a:rPr>
              <a:t>ISBN</a:t>
            </a:r>
            <a:r>
              <a:rPr lang="en-US" altLang="zh-CN" sz="2400" b="1" dirty="0" smtClean="0">
                <a:solidFill>
                  <a:srgbClr val="FF0000"/>
                </a:solidFill>
              </a:rPr>
              <a:t>:</a:t>
            </a:r>
          </a:p>
          <a:p>
            <a:pPr algn="just">
              <a:lnSpc>
                <a:spcPct val="130000"/>
              </a:lnSpc>
            </a:pPr>
            <a:r>
              <a:rPr lang="zh-CN" altLang="en-US" sz="2400" b="1" dirty="0"/>
              <a:t>文献类型代码：</a:t>
            </a:r>
            <a:r>
              <a:rPr lang="en-US" altLang="zh-CN" sz="2400" b="1" dirty="0" smtClean="0">
                <a:solidFill>
                  <a:srgbClr val="FF0000"/>
                </a:solidFill>
                <a:latin typeface="宋体" panose="02010600030101010101" pitchFamily="2" charset="-122"/>
              </a:rPr>
              <a:t>[M]</a:t>
            </a:r>
            <a:endParaRPr lang="zh-CN" altLang="en-US" sz="2400" b="1" dirty="0">
              <a:solidFill>
                <a:srgbClr val="FF0000"/>
              </a:solidFill>
              <a:latin typeface="宋体" panose="02010600030101010101" pitchFamily="2" charset="-122"/>
            </a:endParaRPr>
          </a:p>
          <a:p>
            <a:pPr algn="just"/>
            <a:endParaRPr lang="zh-CN" altLang="en-US" sz="2400" b="1" dirty="0"/>
          </a:p>
        </p:txBody>
      </p:sp>
    </p:spTree>
    <p:extLst>
      <p:ext uri="{BB962C8B-B14F-4D97-AF65-F5344CB8AC3E}">
        <p14:creationId xmlns:p14="http://schemas.microsoft.com/office/powerpoint/2010/main" val="611858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1196752"/>
            <a:ext cx="4572000" cy="523220"/>
          </a:xfrm>
          <a:prstGeom prst="rect">
            <a:avLst/>
          </a:prstGeom>
        </p:spPr>
        <p:txBody>
          <a:bodyPr>
            <a:spAutoFit/>
          </a:bodyPr>
          <a:lstStyle/>
          <a:p>
            <a:pPr marL="457200" indent="-457200">
              <a:buFont typeface="Wingdings" panose="05000000000000000000" pitchFamily="2" charset="2"/>
              <a:buChar char="u"/>
            </a:pPr>
            <a:r>
              <a:rPr lang="zh-CN" altLang="en-US" sz="2800" b="1" dirty="0">
                <a:solidFill>
                  <a:srgbClr val="3366FF"/>
                </a:solidFill>
              </a:rPr>
              <a:t>学术期刊（</a:t>
            </a:r>
            <a:r>
              <a:rPr lang="en-US" altLang="zh-CN" sz="2800" b="1" dirty="0">
                <a:solidFill>
                  <a:srgbClr val="3366FF"/>
                </a:solidFill>
              </a:rPr>
              <a:t>Periodicals</a:t>
            </a:r>
            <a:r>
              <a:rPr lang="zh-CN" altLang="en-US" sz="2800" b="1" dirty="0" smtClean="0">
                <a:solidFill>
                  <a:srgbClr val="3366FF"/>
                </a:solidFill>
              </a:rPr>
              <a:t>）</a:t>
            </a:r>
            <a:endParaRPr lang="zh-CN" altLang="en-US" sz="2800" b="1" dirty="0">
              <a:solidFill>
                <a:srgbClr val="3366FF"/>
              </a:solidFill>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8366" y="2060848"/>
            <a:ext cx="2628900" cy="3733800"/>
          </a:xfrm>
          <a:prstGeom prst="rect">
            <a:avLst/>
          </a:prstGeom>
        </p:spPr>
      </p:pic>
      <p:sp>
        <p:nvSpPr>
          <p:cNvPr id="7" name="矩形 6"/>
          <p:cNvSpPr/>
          <p:nvPr/>
        </p:nvSpPr>
        <p:spPr>
          <a:xfrm>
            <a:off x="3905188" y="5488962"/>
            <a:ext cx="5199350" cy="1421928"/>
          </a:xfrm>
          <a:prstGeom prst="rect">
            <a:avLst/>
          </a:prstGeom>
        </p:spPr>
        <p:txBody>
          <a:bodyPr wrap="square">
            <a:spAutoFit/>
          </a:bodyPr>
          <a:lstStyle/>
          <a:p>
            <a:pPr algn="just">
              <a:lnSpc>
                <a:spcPct val="120000"/>
              </a:lnSpc>
            </a:pPr>
            <a:r>
              <a:rPr lang="zh-CN" altLang="en-US" sz="2400" b="1" dirty="0"/>
              <a:t>林会</a:t>
            </a:r>
            <a:r>
              <a:rPr lang="zh-CN" altLang="en-US" sz="2400" b="1" dirty="0" smtClean="0"/>
              <a:t>喜，王圣柱，李艳丽，等</a:t>
            </a:r>
            <a:r>
              <a:rPr lang="en-US" altLang="zh-CN" sz="2400" b="1" dirty="0" smtClean="0"/>
              <a:t>.</a:t>
            </a:r>
            <a:r>
              <a:rPr lang="zh-CN" altLang="en-US" sz="2400" b="1" dirty="0" smtClean="0">
                <a:latin typeface="+mn-ea"/>
                <a:ea typeface="+mn-ea"/>
              </a:rPr>
              <a:t>准噶尔盆地</a:t>
            </a:r>
            <a:r>
              <a:rPr lang="zh-CN" altLang="en-US" sz="2400" b="1" dirty="0">
                <a:latin typeface="+mn-ea"/>
                <a:ea typeface="+mn-ea"/>
              </a:rPr>
              <a:t>石炭系不同类型烃源岩生烃模拟</a:t>
            </a:r>
            <a:r>
              <a:rPr lang="en-US" altLang="zh-CN" sz="2400" b="1" dirty="0">
                <a:solidFill>
                  <a:srgbClr val="FF0000"/>
                </a:solidFill>
                <a:latin typeface="+mn-ea"/>
                <a:ea typeface="+mn-ea"/>
              </a:rPr>
              <a:t>[J</a:t>
            </a:r>
            <a:r>
              <a:rPr lang="en-US" altLang="zh-CN" sz="2400" b="1" dirty="0" smtClean="0">
                <a:solidFill>
                  <a:srgbClr val="FF0000"/>
                </a:solidFill>
                <a:latin typeface="+mn-ea"/>
                <a:ea typeface="+mn-ea"/>
              </a:rPr>
              <a:t>].</a:t>
            </a:r>
            <a:r>
              <a:rPr lang="zh-CN" altLang="en-US" sz="2400" b="1" dirty="0" smtClean="0">
                <a:solidFill>
                  <a:srgbClr val="FF0000"/>
                </a:solidFill>
                <a:latin typeface="+mn-ea"/>
                <a:ea typeface="+mn-ea"/>
              </a:rPr>
              <a:t>天然气</a:t>
            </a:r>
            <a:r>
              <a:rPr lang="zh-CN" altLang="en-US" sz="2400" b="1" dirty="0">
                <a:solidFill>
                  <a:srgbClr val="FF0000"/>
                </a:solidFill>
                <a:latin typeface="+mn-ea"/>
                <a:ea typeface="+mn-ea"/>
              </a:rPr>
              <a:t>工业</a:t>
            </a:r>
            <a:r>
              <a:rPr lang="en-US" altLang="zh-CN" sz="2400" b="1" dirty="0">
                <a:solidFill>
                  <a:srgbClr val="FF0000"/>
                </a:solidFill>
                <a:latin typeface="+mn-ea"/>
                <a:ea typeface="+mn-ea"/>
              </a:rPr>
              <a:t>,2014,(10):27-32.</a:t>
            </a:r>
            <a:endParaRPr lang="zh-CN" altLang="en-US" sz="2400" b="1" dirty="0">
              <a:solidFill>
                <a:srgbClr val="FF0000"/>
              </a:solidFill>
              <a:latin typeface="+mn-ea"/>
              <a:ea typeface="+mn-ea"/>
            </a:endParaRPr>
          </a:p>
        </p:txBody>
      </p:sp>
      <p:sp>
        <p:nvSpPr>
          <p:cNvPr id="8" name="矩形 7"/>
          <p:cNvSpPr/>
          <p:nvPr/>
        </p:nvSpPr>
        <p:spPr>
          <a:xfrm>
            <a:off x="4449659" y="1719972"/>
            <a:ext cx="4625294" cy="3767185"/>
          </a:xfrm>
          <a:prstGeom prst="rect">
            <a:avLst/>
          </a:prstGeom>
        </p:spPr>
        <p:txBody>
          <a:bodyPr wrap="square">
            <a:spAutoFit/>
          </a:bodyPr>
          <a:lstStyle/>
          <a:p>
            <a:pPr algn="just">
              <a:lnSpc>
                <a:spcPct val="110000"/>
              </a:lnSpc>
            </a:pPr>
            <a:r>
              <a:rPr lang="zh-CN" altLang="en-US" sz="2800" b="1" dirty="0" smtClean="0">
                <a:solidFill>
                  <a:srgbClr val="3366FF"/>
                </a:solidFill>
              </a:rPr>
              <a:t>期刊识别要素：</a:t>
            </a:r>
            <a:endParaRPr lang="en-US" altLang="zh-CN" sz="2800" b="1" dirty="0" smtClean="0">
              <a:solidFill>
                <a:srgbClr val="3366FF"/>
              </a:solidFill>
            </a:endParaRPr>
          </a:p>
          <a:p>
            <a:pPr algn="just">
              <a:lnSpc>
                <a:spcPct val="130000"/>
              </a:lnSpc>
            </a:pPr>
            <a:r>
              <a:rPr lang="zh-CN" altLang="en-US" sz="2000" b="1" dirty="0" smtClean="0"/>
              <a:t>标题：</a:t>
            </a:r>
            <a:r>
              <a:rPr lang="zh-CN" altLang="en-US" sz="2000" b="1" dirty="0">
                <a:latin typeface="+mn-ea"/>
              </a:rPr>
              <a:t>准噶尔盆地石炭系不同类型烃源岩生烃模拟</a:t>
            </a:r>
            <a:endParaRPr lang="en-US" altLang="zh-CN" sz="2000" b="1" dirty="0" smtClean="0"/>
          </a:p>
          <a:p>
            <a:pPr algn="just">
              <a:lnSpc>
                <a:spcPct val="130000"/>
              </a:lnSpc>
            </a:pPr>
            <a:r>
              <a:rPr lang="zh-CN" altLang="en-US" sz="2000" b="1" dirty="0" smtClean="0"/>
              <a:t>作者：</a:t>
            </a:r>
            <a:r>
              <a:rPr lang="zh-CN" altLang="en-US" sz="2000" b="1" dirty="0"/>
              <a:t>林会喜</a:t>
            </a:r>
            <a:r>
              <a:rPr lang="en-US" altLang="zh-CN" sz="2000" b="1" dirty="0"/>
              <a:t>; </a:t>
            </a:r>
            <a:r>
              <a:rPr lang="zh-CN" altLang="en-US" sz="2000" b="1" dirty="0"/>
              <a:t>王圣柱</a:t>
            </a:r>
            <a:r>
              <a:rPr lang="en-US" altLang="zh-CN" sz="2000" b="1" dirty="0"/>
              <a:t>; </a:t>
            </a:r>
            <a:r>
              <a:rPr lang="zh-CN" altLang="en-US" sz="2000" b="1" dirty="0"/>
              <a:t>李艳丽</a:t>
            </a:r>
            <a:r>
              <a:rPr lang="en-US" altLang="zh-CN" sz="2000" b="1" dirty="0"/>
              <a:t>; </a:t>
            </a:r>
            <a:r>
              <a:rPr lang="zh-CN" altLang="en-US" sz="2000" b="1" dirty="0"/>
              <a:t>张奎华</a:t>
            </a:r>
            <a:r>
              <a:rPr lang="en-US" altLang="zh-CN" sz="2000" b="1" dirty="0"/>
              <a:t>; </a:t>
            </a:r>
            <a:r>
              <a:rPr lang="zh-CN" altLang="en-US" sz="2000" b="1" dirty="0"/>
              <a:t>金强</a:t>
            </a:r>
            <a:endParaRPr lang="en-US" altLang="zh-CN" sz="2000" b="1" dirty="0" smtClean="0"/>
          </a:p>
          <a:p>
            <a:pPr algn="just">
              <a:lnSpc>
                <a:spcPct val="130000"/>
              </a:lnSpc>
            </a:pPr>
            <a:r>
              <a:rPr lang="zh-CN" altLang="en-US" sz="2000" b="1" dirty="0" smtClean="0"/>
              <a:t>期刊名称</a:t>
            </a:r>
            <a:r>
              <a:rPr lang="en-US" altLang="zh-CN" sz="2000" b="1" dirty="0" smtClean="0"/>
              <a:t>:</a:t>
            </a:r>
            <a:r>
              <a:rPr lang="zh-CN" altLang="en-US" sz="2000" b="1" dirty="0">
                <a:latin typeface="+mn-ea"/>
              </a:rPr>
              <a:t>天然气工业</a:t>
            </a:r>
            <a:endParaRPr lang="en-US" altLang="zh-CN" sz="2000" b="1" dirty="0" smtClean="0"/>
          </a:p>
          <a:p>
            <a:pPr algn="just">
              <a:lnSpc>
                <a:spcPct val="130000"/>
              </a:lnSpc>
            </a:pPr>
            <a:r>
              <a:rPr lang="zh-CN" altLang="en-US" sz="2000" b="1" dirty="0" smtClean="0"/>
              <a:t>期刊出版的年、卷、期：</a:t>
            </a:r>
            <a:r>
              <a:rPr lang="en-US" altLang="zh-CN" sz="2000" b="1" dirty="0">
                <a:solidFill>
                  <a:srgbClr val="FF0000"/>
                </a:solidFill>
                <a:latin typeface="+mn-ea"/>
              </a:rPr>
              <a:t> 2014,(10</a:t>
            </a:r>
            <a:r>
              <a:rPr lang="en-US" altLang="zh-CN" sz="2000" b="1" dirty="0" smtClean="0">
                <a:solidFill>
                  <a:srgbClr val="FF0000"/>
                </a:solidFill>
                <a:latin typeface="+mn-ea"/>
              </a:rPr>
              <a:t>)</a:t>
            </a:r>
            <a:endParaRPr lang="en-US" altLang="zh-CN" sz="2000" b="1" dirty="0" smtClean="0">
              <a:solidFill>
                <a:srgbClr val="FF0000"/>
              </a:solidFill>
            </a:endParaRPr>
          </a:p>
          <a:p>
            <a:pPr algn="just">
              <a:lnSpc>
                <a:spcPct val="130000"/>
              </a:lnSpc>
            </a:pPr>
            <a:r>
              <a:rPr lang="zh-CN" altLang="en-US" sz="2000" b="1" dirty="0" smtClean="0"/>
              <a:t>国际标准刊号</a:t>
            </a:r>
            <a:r>
              <a:rPr lang="zh-CN" altLang="en-US" sz="2000" b="1" dirty="0" smtClean="0">
                <a:solidFill>
                  <a:srgbClr val="FF0000"/>
                </a:solidFill>
              </a:rPr>
              <a:t>（</a:t>
            </a:r>
            <a:r>
              <a:rPr lang="en-US" altLang="zh-CN" sz="2000" b="1" dirty="0" smtClean="0">
                <a:solidFill>
                  <a:srgbClr val="FF0000"/>
                </a:solidFill>
                <a:latin typeface="+mn-ea"/>
                <a:ea typeface="+mn-ea"/>
              </a:rPr>
              <a:t>ISSN</a:t>
            </a:r>
            <a:r>
              <a:rPr lang="zh-CN" altLang="en-US" sz="2000" b="1" dirty="0" smtClean="0">
                <a:solidFill>
                  <a:srgbClr val="FF0000"/>
                </a:solidFill>
                <a:latin typeface="+mn-ea"/>
                <a:ea typeface="+mn-ea"/>
              </a:rPr>
              <a:t>）：</a:t>
            </a:r>
            <a:r>
              <a:rPr lang="en-US" altLang="zh-CN" sz="2000" b="1" dirty="0" smtClean="0">
                <a:solidFill>
                  <a:srgbClr val="FF0000"/>
                </a:solidFill>
                <a:latin typeface="+mn-ea"/>
                <a:ea typeface="+mn-ea"/>
              </a:rPr>
              <a:t>1000-0976</a:t>
            </a:r>
          </a:p>
          <a:p>
            <a:pPr algn="just">
              <a:lnSpc>
                <a:spcPct val="130000"/>
              </a:lnSpc>
            </a:pPr>
            <a:r>
              <a:rPr lang="zh-CN" altLang="en-US" sz="2000" b="1" dirty="0" smtClean="0"/>
              <a:t>文献类型代码：</a:t>
            </a:r>
            <a:r>
              <a:rPr lang="en-US" altLang="zh-CN" sz="2000" b="1" dirty="0" smtClean="0">
                <a:solidFill>
                  <a:srgbClr val="FF0000"/>
                </a:solidFill>
              </a:rPr>
              <a:t>[J]</a:t>
            </a:r>
            <a:endParaRPr lang="zh-CN" altLang="en-US" sz="2000" b="1" dirty="0">
              <a:solidFill>
                <a:srgbClr val="FF0000"/>
              </a:solidFill>
            </a:endParaRPr>
          </a:p>
        </p:txBody>
      </p:sp>
    </p:spTree>
    <p:extLst>
      <p:ext uri="{BB962C8B-B14F-4D97-AF65-F5344CB8AC3E}">
        <p14:creationId xmlns:p14="http://schemas.microsoft.com/office/powerpoint/2010/main" val="24644257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211194" y="4555413"/>
            <a:ext cx="3932806" cy="1754326"/>
          </a:xfrm>
          <a:prstGeom prst="rect">
            <a:avLst/>
          </a:prstGeom>
        </p:spPr>
        <p:txBody>
          <a:bodyPr wrap="square">
            <a:spAutoFit/>
          </a:bodyPr>
          <a:lstStyle/>
          <a:p>
            <a:pPr>
              <a:lnSpc>
                <a:spcPct val="150000"/>
              </a:lnSpc>
            </a:pPr>
            <a:r>
              <a:rPr lang="zh-CN" altLang="en-US" sz="2400" b="1" dirty="0"/>
              <a:t>会议</a:t>
            </a:r>
            <a:r>
              <a:rPr lang="zh-CN" altLang="en-US" sz="2400" b="1" dirty="0" smtClean="0"/>
              <a:t>文献著录信息一般含有</a:t>
            </a:r>
            <a:r>
              <a:rPr lang="en-US" altLang="zh-CN" sz="2400" b="1" dirty="0">
                <a:solidFill>
                  <a:srgbClr val="FF0000"/>
                </a:solidFill>
              </a:rPr>
              <a:t>conference</a:t>
            </a:r>
            <a:r>
              <a:rPr lang="zh-CN" altLang="en-US" sz="2400" b="1" dirty="0" smtClean="0">
                <a:solidFill>
                  <a:srgbClr val="FF0000"/>
                </a:solidFill>
              </a:rPr>
              <a:t>、</a:t>
            </a:r>
            <a:r>
              <a:rPr lang="en-US" altLang="zh-CN" sz="2400" b="1" dirty="0" smtClean="0">
                <a:solidFill>
                  <a:srgbClr val="FF0000"/>
                </a:solidFill>
              </a:rPr>
              <a:t>proceedings</a:t>
            </a:r>
            <a:r>
              <a:rPr lang="zh-CN" altLang="en-US" sz="2400" b="1" dirty="0" smtClean="0">
                <a:solidFill>
                  <a:srgbClr val="FF0000"/>
                </a:solidFill>
              </a:rPr>
              <a:t>、</a:t>
            </a:r>
            <a:r>
              <a:rPr lang="en-US" altLang="zh-CN" sz="2400" b="1" dirty="0" smtClean="0">
                <a:solidFill>
                  <a:srgbClr val="FF0000"/>
                </a:solidFill>
              </a:rPr>
              <a:t>meeting</a:t>
            </a:r>
            <a:r>
              <a:rPr lang="zh-CN" altLang="en-US" sz="2400" b="1" dirty="0" smtClean="0"/>
              <a:t>等字样</a:t>
            </a:r>
            <a:endParaRPr lang="zh-CN" altLang="en-US" sz="2400" b="1" dirty="0"/>
          </a:p>
        </p:txBody>
      </p:sp>
      <p:sp>
        <p:nvSpPr>
          <p:cNvPr id="4" name="矩形 3"/>
          <p:cNvSpPr/>
          <p:nvPr/>
        </p:nvSpPr>
        <p:spPr>
          <a:xfrm>
            <a:off x="323528" y="1052736"/>
            <a:ext cx="5904656" cy="523220"/>
          </a:xfrm>
          <a:prstGeom prst="rect">
            <a:avLst/>
          </a:prstGeom>
        </p:spPr>
        <p:txBody>
          <a:bodyPr wrap="square">
            <a:spAutoFit/>
          </a:bodyPr>
          <a:lstStyle/>
          <a:p>
            <a:pPr marL="457200" indent="-457200">
              <a:buFont typeface="Wingdings" panose="05000000000000000000" pitchFamily="2" charset="2"/>
              <a:buChar char="u"/>
            </a:pPr>
            <a:r>
              <a:rPr lang="zh-CN" altLang="en-US" sz="2800" b="1" dirty="0">
                <a:solidFill>
                  <a:srgbClr val="3366FF"/>
                </a:solidFill>
              </a:rPr>
              <a:t> </a:t>
            </a:r>
            <a:r>
              <a:rPr lang="zh-CN" altLang="en-US" sz="2800" b="1" dirty="0" smtClean="0">
                <a:solidFill>
                  <a:srgbClr val="3366FF"/>
                </a:solidFill>
              </a:rPr>
              <a:t>会议文献</a:t>
            </a:r>
            <a:r>
              <a:rPr lang="zh-CN" altLang="en-US" sz="2800" b="1" dirty="0">
                <a:solidFill>
                  <a:srgbClr val="3366FF"/>
                </a:solidFill>
              </a:rPr>
              <a:t>（</a:t>
            </a:r>
            <a:r>
              <a:rPr lang="en-US" altLang="zh-CN" sz="2800" b="1" dirty="0">
                <a:solidFill>
                  <a:srgbClr val="3366FF"/>
                </a:solidFill>
              </a:rPr>
              <a:t>Conference Papers</a:t>
            </a:r>
            <a:r>
              <a:rPr lang="zh-CN" altLang="en-US" sz="2800" b="1" dirty="0">
                <a:solidFill>
                  <a:srgbClr val="3366FF"/>
                </a:solidFill>
              </a:rPr>
              <a:t>）</a:t>
            </a:r>
          </a:p>
        </p:txBody>
      </p:sp>
      <p:sp>
        <p:nvSpPr>
          <p:cNvPr id="5" name="矩形 4"/>
          <p:cNvSpPr/>
          <p:nvPr/>
        </p:nvSpPr>
        <p:spPr>
          <a:xfrm>
            <a:off x="5220072" y="1791980"/>
            <a:ext cx="3600400" cy="2769989"/>
          </a:xfrm>
          <a:prstGeom prst="rect">
            <a:avLst/>
          </a:prstGeom>
        </p:spPr>
        <p:txBody>
          <a:bodyPr wrap="square">
            <a:spAutoFit/>
          </a:bodyPr>
          <a:lstStyle/>
          <a:p>
            <a:pPr>
              <a:lnSpc>
                <a:spcPct val="150000"/>
              </a:lnSpc>
            </a:pPr>
            <a:r>
              <a:rPr lang="zh-CN" altLang="en-US" sz="2800" b="1" dirty="0" smtClean="0">
                <a:solidFill>
                  <a:srgbClr val="3366FF"/>
                </a:solidFill>
              </a:rPr>
              <a:t>会议文献识别要素：</a:t>
            </a:r>
            <a:endParaRPr lang="en-US" altLang="zh-CN" sz="2800" b="1" dirty="0" smtClean="0">
              <a:solidFill>
                <a:srgbClr val="3366FF"/>
              </a:solidFill>
            </a:endParaRPr>
          </a:p>
          <a:p>
            <a:pPr>
              <a:lnSpc>
                <a:spcPct val="150000"/>
              </a:lnSpc>
            </a:pPr>
            <a:r>
              <a:rPr lang="zh-CN" altLang="en-US" sz="2400" b="1" dirty="0" smtClean="0"/>
              <a:t>会议名称、地址、会期、主办单位、会议录的出版单位等</a:t>
            </a:r>
            <a:endParaRPr lang="en-US" altLang="zh-CN" sz="2400" b="1" dirty="0" smtClean="0"/>
          </a:p>
          <a:p>
            <a:r>
              <a:rPr lang="zh-CN" altLang="en-US" sz="2400" b="1" dirty="0" smtClean="0">
                <a:solidFill>
                  <a:srgbClr val="FF0000"/>
                </a:solidFill>
              </a:rPr>
              <a:t>文献类型代码：</a:t>
            </a:r>
            <a:r>
              <a:rPr lang="en-US" altLang="zh-CN" sz="2400" b="1" dirty="0" smtClean="0">
                <a:solidFill>
                  <a:srgbClr val="FF0000"/>
                </a:solidFill>
              </a:rPr>
              <a:t>[C]</a:t>
            </a:r>
            <a:endParaRPr lang="zh-CN" altLang="en-US" sz="2400" b="1" dirty="0">
              <a:solidFill>
                <a:srgbClr val="FF0000"/>
              </a:solidFill>
            </a:endParaRPr>
          </a:p>
        </p:txBody>
      </p:sp>
      <p:pic>
        <p:nvPicPr>
          <p:cNvPr id="2" name="图片 1"/>
          <p:cNvPicPr>
            <a:picLocks noChangeAspect="1"/>
          </p:cNvPicPr>
          <p:nvPr/>
        </p:nvPicPr>
        <p:blipFill>
          <a:blip r:embed="rId2"/>
          <a:stretch>
            <a:fillRect/>
          </a:stretch>
        </p:blipFill>
        <p:spPr>
          <a:xfrm>
            <a:off x="683568" y="1791980"/>
            <a:ext cx="4164272" cy="3921816"/>
          </a:xfrm>
          <a:prstGeom prst="rect">
            <a:avLst/>
          </a:prstGeom>
        </p:spPr>
      </p:pic>
    </p:spTree>
    <p:extLst>
      <p:ext uri="{BB962C8B-B14F-4D97-AF65-F5344CB8AC3E}">
        <p14:creationId xmlns:p14="http://schemas.microsoft.com/office/powerpoint/2010/main" val="8970885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71340" y="1124744"/>
            <a:ext cx="3927294" cy="523220"/>
          </a:xfrm>
          <a:prstGeom prst="rect">
            <a:avLst/>
          </a:prstGeom>
        </p:spPr>
        <p:txBody>
          <a:bodyPr wrap="none">
            <a:spAutoFit/>
          </a:bodyPr>
          <a:lstStyle/>
          <a:p>
            <a:pPr marL="457200" indent="-457200">
              <a:buFont typeface="Wingdings" panose="05000000000000000000" pitchFamily="2" charset="2"/>
              <a:buChar char="u"/>
            </a:pPr>
            <a:r>
              <a:rPr lang="zh-CN" altLang="en-US" sz="2800" b="1" dirty="0" smtClean="0">
                <a:solidFill>
                  <a:srgbClr val="3366FF"/>
                </a:solidFill>
              </a:rPr>
              <a:t>专利文献</a:t>
            </a:r>
            <a:r>
              <a:rPr lang="zh-CN" altLang="en-US" sz="2800" b="1" dirty="0">
                <a:solidFill>
                  <a:srgbClr val="3366FF"/>
                </a:solidFill>
              </a:rPr>
              <a:t>（</a:t>
            </a:r>
            <a:r>
              <a:rPr lang="en-US" altLang="zh-CN" sz="2800" b="1" dirty="0">
                <a:solidFill>
                  <a:srgbClr val="3366FF"/>
                </a:solidFill>
              </a:rPr>
              <a:t>Patents</a:t>
            </a:r>
            <a:r>
              <a:rPr lang="zh-CN" altLang="en-US" sz="2800" b="1" dirty="0">
                <a:solidFill>
                  <a:srgbClr val="3366FF"/>
                </a:solidFill>
              </a:rPr>
              <a:t>）</a:t>
            </a:r>
          </a:p>
        </p:txBody>
      </p:sp>
      <p:sp>
        <p:nvSpPr>
          <p:cNvPr id="5" name="矩形 4"/>
          <p:cNvSpPr/>
          <p:nvPr/>
        </p:nvSpPr>
        <p:spPr>
          <a:xfrm>
            <a:off x="30574" y="1647964"/>
            <a:ext cx="8717889" cy="5909310"/>
          </a:xfrm>
          <a:prstGeom prst="rect">
            <a:avLst/>
          </a:prstGeom>
        </p:spPr>
        <p:txBody>
          <a:bodyPr wrap="square">
            <a:spAutoFit/>
          </a:bodyPr>
          <a:lstStyle/>
          <a:p>
            <a:pPr marL="1162050" lvl="2" indent="-196850" eaLnBrk="1" hangingPunct="1">
              <a:lnSpc>
                <a:spcPct val="150000"/>
              </a:lnSpc>
              <a:buClr>
                <a:srgbClr val="FF6600"/>
              </a:buClr>
              <a:buSzPct val="80000"/>
              <a:buFont typeface="Wingdings" panose="05000000000000000000" pitchFamily="2" charset="2"/>
              <a:buChar char="n"/>
            </a:pPr>
            <a:r>
              <a:rPr lang="zh-CN" altLang="en-US" sz="2800" b="1" dirty="0">
                <a:latin typeface="华文楷体" panose="02010600040101010101" pitchFamily="2" charset="-122"/>
                <a:ea typeface="华文楷体" panose="02010600040101010101" pitchFamily="2" charset="-122"/>
                <a:sym typeface="Wingdings" panose="05000000000000000000" pitchFamily="2" charset="2"/>
              </a:rPr>
              <a:t>专利号：</a:t>
            </a:r>
            <a:r>
              <a:rPr lang="zh-CN" altLang="en-US" sz="2800" b="1" dirty="0">
                <a:latin typeface="华文楷体" panose="02010600040101010101" pitchFamily="2" charset="-122"/>
                <a:ea typeface="华文楷体" panose="02010600040101010101" pitchFamily="2" charset="-122"/>
              </a:rPr>
              <a:t>国别代码</a:t>
            </a:r>
            <a:r>
              <a:rPr lang="en-US" altLang="zh-CN" sz="2800" b="1" dirty="0">
                <a:latin typeface="华文楷体" panose="02010600040101010101" pitchFamily="2" charset="-122"/>
                <a:ea typeface="华文楷体" panose="02010600040101010101" pitchFamily="2" charset="-122"/>
              </a:rPr>
              <a:t>+</a:t>
            </a:r>
            <a:r>
              <a:rPr lang="zh-CN" altLang="en-US" sz="2800" b="1" dirty="0">
                <a:latin typeface="华文楷体" panose="02010600040101010101" pitchFamily="2" charset="-122"/>
                <a:ea typeface="华文楷体" panose="02010600040101010101" pitchFamily="2" charset="-122"/>
              </a:rPr>
              <a:t>流水号组成。如</a:t>
            </a:r>
            <a:r>
              <a:rPr lang="en-US" altLang="zh-CN" sz="2800" b="1" dirty="0">
                <a:latin typeface="华文楷体" panose="02010600040101010101" pitchFamily="2" charset="-122"/>
                <a:ea typeface="华文楷体" panose="02010600040101010101" pitchFamily="2" charset="-122"/>
              </a:rPr>
              <a:t>US</a:t>
            </a:r>
            <a:r>
              <a:rPr lang="zh-CN" altLang="en-US" sz="2800" b="1" dirty="0">
                <a:latin typeface="华文楷体" panose="02010600040101010101" pitchFamily="2" charset="-122"/>
                <a:ea typeface="华文楷体" panose="02010600040101010101" pitchFamily="2" charset="-122"/>
              </a:rPr>
              <a:t>、</a:t>
            </a:r>
            <a:r>
              <a:rPr lang="en-US" altLang="zh-CN" sz="2800" b="1" dirty="0">
                <a:latin typeface="华文楷体" panose="02010600040101010101" pitchFamily="2" charset="-122"/>
                <a:ea typeface="华文楷体" panose="02010600040101010101" pitchFamily="2" charset="-122"/>
              </a:rPr>
              <a:t>GB</a:t>
            </a:r>
            <a:r>
              <a:rPr lang="zh-CN" altLang="en-US" sz="2800" b="1" dirty="0">
                <a:latin typeface="华文楷体" panose="02010600040101010101" pitchFamily="2" charset="-122"/>
                <a:ea typeface="华文楷体" panose="02010600040101010101" pitchFamily="2" charset="-122"/>
              </a:rPr>
              <a:t>、</a:t>
            </a:r>
            <a:r>
              <a:rPr lang="en-US" altLang="zh-CN" sz="2800" b="1" dirty="0">
                <a:latin typeface="华文楷体" panose="02010600040101010101" pitchFamily="2" charset="-122"/>
                <a:ea typeface="华文楷体" panose="02010600040101010101" pitchFamily="2" charset="-122"/>
              </a:rPr>
              <a:t>CN</a:t>
            </a:r>
            <a:r>
              <a:rPr lang="zh-CN" altLang="en-US" sz="2800" b="1" dirty="0">
                <a:latin typeface="华文楷体" panose="02010600040101010101" pitchFamily="2" charset="-122"/>
                <a:ea typeface="华文楷体" panose="02010600040101010101" pitchFamily="2" charset="-122"/>
              </a:rPr>
              <a:t>、</a:t>
            </a:r>
            <a:r>
              <a:rPr lang="en-US" altLang="zh-CN" sz="2800" b="1" dirty="0">
                <a:latin typeface="华文楷体" panose="02010600040101010101" pitchFamily="2" charset="-122"/>
                <a:ea typeface="华文楷体" panose="02010600040101010101" pitchFamily="2" charset="-122"/>
              </a:rPr>
              <a:t>DE </a:t>
            </a:r>
            <a:r>
              <a:rPr lang="zh-CN" altLang="en-US" sz="2800" b="1" dirty="0">
                <a:latin typeface="华文楷体" panose="02010600040101010101" pitchFamily="2" charset="-122"/>
                <a:ea typeface="华文楷体" panose="02010600040101010101" pitchFamily="2" charset="-122"/>
              </a:rPr>
              <a:t>等，如</a:t>
            </a:r>
            <a:r>
              <a:rPr lang="en-US" altLang="zh-CN" sz="2800" b="1" dirty="0">
                <a:latin typeface="华文楷体" panose="02010600040101010101" pitchFamily="2" charset="-122"/>
                <a:ea typeface="华文楷体" panose="02010600040101010101" pitchFamily="2" charset="-122"/>
              </a:rPr>
              <a:t>US473168</a:t>
            </a:r>
            <a:r>
              <a:rPr lang="zh-CN" altLang="en-US" sz="2800" b="1" dirty="0">
                <a:latin typeface="华文楷体" panose="02010600040101010101" pitchFamily="2" charset="-122"/>
                <a:ea typeface="华文楷体" panose="02010600040101010101" pitchFamily="2" charset="-122"/>
              </a:rPr>
              <a:t>，</a:t>
            </a:r>
            <a:r>
              <a:rPr lang="en-US" altLang="zh-CN" sz="2800" b="1" dirty="0">
                <a:latin typeface="华文楷体" panose="02010600040101010101" pitchFamily="2" charset="-122"/>
                <a:ea typeface="华文楷体" panose="02010600040101010101" pitchFamily="2" charset="-122"/>
              </a:rPr>
              <a:t>CN1016502A</a:t>
            </a:r>
            <a:r>
              <a:rPr lang="zh-CN" altLang="en-US" sz="2800" b="1" dirty="0">
                <a:latin typeface="华文楷体" panose="02010600040101010101" pitchFamily="2" charset="-122"/>
                <a:ea typeface="华文楷体" panose="02010600040101010101" pitchFamily="2" charset="-122"/>
              </a:rPr>
              <a:t>；一般还有</a:t>
            </a:r>
            <a:r>
              <a:rPr lang="en-US" altLang="zh-CN" sz="2800" b="1" dirty="0">
                <a:latin typeface="华文楷体" panose="02010600040101010101" pitchFamily="2" charset="-122"/>
                <a:ea typeface="华文楷体" panose="02010600040101010101" pitchFamily="2" charset="-122"/>
              </a:rPr>
              <a:t>Patent</a:t>
            </a:r>
            <a:r>
              <a:rPr lang="zh-CN" altLang="en-US" sz="2800" b="1" dirty="0">
                <a:latin typeface="华文楷体" panose="02010600040101010101" pitchFamily="2" charset="-122"/>
                <a:ea typeface="华文楷体" panose="02010600040101010101" pitchFamily="2" charset="-122"/>
              </a:rPr>
              <a:t>一词，后面为专利号，如</a:t>
            </a:r>
            <a:r>
              <a:rPr lang="en-US" altLang="zh-CN" sz="2800" b="1" dirty="0">
                <a:latin typeface="华文楷体" panose="02010600040101010101" pitchFamily="2" charset="-122"/>
                <a:ea typeface="华文楷体" panose="02010600040101010101" pitchFamily="2" charset="-122"/>
              </a:rPr>
              <a:t>US Patent</a:t>
            </a:r>
            <a:r>
              <a:rPr lang="en-US" altLang="zh-CN" sz="2800" dirty="0">
                <a:latin typeface="华文楷体" panose="02010600040101010101" pitchFamily="2" charset="-122"/>
                <a:ea typeface="华文楷体" panose="02010600040101010101" pitchFamily="2" charset="-122"/>
              </a:rPr>
              <a:t> 4,576,486 </a:t>
            </a:r>
            <a:r>
              <a:rPr lang="zh-CN" altLang="en-US" sz="2800" b="1" dirty="0" smtClean="0">
                <a:latin typeface="华文楷体" panose="02010600040101010101" pitchFamily="2" charset="-122"/>
                <a:ea typeface="华文楷体" panose="02010600040101010101" pitchFamily="2" charset="-122"/>
              </a:rPr>
              <a:t>。</a:t>
            </a:r>
            <a:endParaRPr lang="en-US" altLang="zh-CN" sz="2800" b="1" dirty="0" smtClean="0">
              <a:latin typeface="华文楷体" panose="02010600040101010101" pitchFamily="2" charset="-122"/>
              <a:ea typeface="华文楷体" panose="02010600040101010101" pitchFamily="2" charset="-122"/>
            </a:endParaRPr>
          </a:p>
          <a:p>
            <a:pPr marL="1162050" lvl="2" indent="-196850">
              <a:lnSpc>
                <a:spcPct val="150000"/>
              </a:lnSpc>
              <a:buClr>
                <a:srgbClr val="FF6600"/>
              </a:buClr>
              <a:buSzPct val="80000"/>
              <a:buFont typeface="Wingdings" panose="05000000000000000000" pitchFamily="2" charset="2"/>
              <a:buChar char="n"/>
            </a:pPr>
            <a:r>
              <a:rPr lang="en-US" altLang="zh-CN" sz="2800" b="1" dirty="0">
                <a:latin typeface="华文楷体" panose="02010600040101010101" pitchFamily="2" charset="-122"/>
                <a:ea typeface="华文楷体" panose="02010600040101010101" pitchFamily="2" charset="-122"/>
              </a:rPr>
              <a:t>P</a:t>
            </a:r>
            <a:r>
              <a:rPr lang="zh-CN" altLang="en-US" sz="2800" b="1" dirty="0">
                <a:latin typeface="华文楷体" panose="02010600040101010101" pitchFamily="2" charset="-122"/>
                <a:ea typeface="华文楷体" panose="02010600040101010101" pitchFamily="2" charset="-122"/>
              </a:rPr>
              <a:t>：专利文献类别</a:t>
            </a:r>
            <a:r>
              <a:rPr lang="zh-CN" altLang="en-US" sz="2800" b="1" dirty="0" smtClean="0">
                <a:latin typeface="华文楷体" panose="02010600040101010101" pitchFamily="2" charset="-122"/>
                <a:ea typeface="华文楷体" panose="02010600040101010101" pitchFamily="2" charset="-122"/>
              </a:rPr>
              <a:t>代码</a:t>
            </a:r>
            <a:endParaRPr lang="en-US" altLang="zh-CN" sz="2800" b="1" dirty="0" smtClean="0">
              <a:latin typeface="华文楷体" panose="02010600040101010101" pitchFamily="2" charset="-122"/>
              <a:ea typeface="华文楷体" panose="02010600040101010101" pitchFamily="2" charset="-122"/>
            </a:endParaRPr>
          </a:p>
          <a:p>
            <a:pPr marL="1162050" lvl="2" indent="-196850">
              <a:lnSpc>
                <a:spcPct val="150000"/>
              </a:lnSpc>
              <a:buClr>
                <a:srgbClr val="FF6600"/>
              </a:buClr>
              <a:buSzPct val="80000"/>
              <a:buFont typeface="Wingdings" panose="05000000000000000000" pitchFamily="2" charset="2"/>
              <a:buChar char="n"/>
            </a:pPr>
            <a:r>
              <a:rPr kumimoji="1" lang="en-US" altLang="zh-CN" sz="2800" b="1" dirty="0" err="1">
                <a:solidFill>
                  <a:srgbClr val="CC9900"/>
                </a:solidFill>
                <a:latin typeface="Times New Roman" panose="02020603050405020304" pitchFamily="18" charset="0"/>
                <a:ea typeface="华文楷体" panose="02010600040101010101" pitchFamily="2" charset="-122"/>
              </a:rPr>
              <a:t>B.D.Dayton.Differential</a:t>
            </a:r>
            <a:r>
              <a:rPr kumimoji="1" lang="en-US" altLang="zh-CN" sz="2800" b="1" dirty="0">
                <a:solidFill>
                  <a:srgbClr val="CC9900"/>
                </a:solidFill>
                <a:latin typeface="Times New Roman" panose="02020603050405020304" pitchFamily="18" charset="0"/>
                <a:ea typeface="华文楷体" panose="02010600040101010101" pitchFamily="2" charset="-122"/>
              </a:rPr>
              <a:t> amplifier apparatus.US </a:t>
            </a:r>
            <a:r>
              <a:rPr kumimoji="1" lang="en-US" altLang="zh-CN" sz="2800" b="1" u="sng" dirty="0">
                <a:solidFill>
                  <a:srgbClr val="669900"/>
                </a:solidFill>
                <a:latin typeface="Times New Roman" panose="02020603050405020304" pitchFamily="18" charset="0"/>
                <a:ea typeface="华文楷体" panose="02010600040101010101" pitchFamily="2" charset="-122"/>
              </a:rPr>
              <a:t>Patent No.5095282</a:t>
            </a:r>
            <a:r>
              <a:rPr kumimoji="1" lang="en-US" altLang="zh-CN" sz="2800" b="1" dirty="0">
                <a:solidFill>
                  <a:srgbClr val="CC9900"/>
                </a:solidFill>
                <a:latin typeface="Times New Roman" panose="02020603050405020304" pitchFamily="18" charset="0"/>
                <a:ea typeface="华文楷体" panose="02010600040101010101" pitchFamily="2" charset="-122"/>
              </a:rPr>
              <a:t>.1992</a:t>
            </a:r>
            <a:r>
              <a:rPr lang="en-US" altLang="zh-CN" sz="2800" dirty="0">
                <a:latin typeface="Times New Roman" panose="02020603050405020304" pitchFamily="18" charset="0"/>
                <a:ea typeface="华文楷体" panose="02010600040101010101" pitchFamily="2" charset="-122"/>
              </a:rPr>
              <a:t> </a:t>
            </a:r>
          </a:p>
          <a:p>
            <a:pPr marL="1162050" lvl="2" indent="-196850">
              <a:lnSpc>
                <a:spcPct val="150000"/>
              </a:lnSpc>
              <a:buClr>
                <a:srgbClr val="FF6600"/>
              </a:buClr>
              <a:buSzPct val="80000"/>
              <a:buFont typeface="Wingdings" panose="05000000000000000000" pitchFamily="2" charset="2"/>
              <a:buChar char="n"/>
            </a:pPr>
            <a:endParaRPr lang="zh-CN" altLang="en-US" sz="2800" b="1" dirty="0">
              <a:latin typeface="华文楷体" panose="02010600040101010101" pitchFamily="2" charset="-122"/>
              <a:ea typeface="华文楷体" panose="02010600040101010101" pitchFamily="2" charset="-122"/>
            </a:endParaRPr>
          </a:p>
          <a:p>
            <a:pPr marL="1162050" lvl="2" indent="-196850" eaLnBrk="1" hangingPunct="1">
              <a:lnSpc>
                <a:spcPct val="150000"/>
              </a:lnSpc>
              <a:buClr>
                <a:srgbClr val="FF6600"/>
              </a:buClr>
              <a:buSzPct val="80000"/>
              <a:buFont typeface="Wingdings" panose="05000000000000000000" pitchFamily="2" charset="2"/>
              <a:buChar char="n"/>
            </a:pPr>
            <a:endParaRPr lang="zh-CN" altLang="en-US" sz="2800" b="1"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2191542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9552" y="1052736"/>
            <a:ext cx="3384376" cy="523220"/>
          </a:xfrm>
          <a:prstGeom prst="rect">
            <a:avLst/>
          </a:prstGeom>
        </p:spPr>
        <p:txBody>
          <a:bodyPr wrap="square">
            <a:spAutoFit/>
          </a:bodyPr>
          <a:lstStyle/>
          <a:p>
            <a:pPr marL="457200" indent="-457200">
              <a:buFont typeface="Wingdings" panose="05000000000000000000" pitchFamily="2" charset="2"/>
              <a:buChar char="u"/>
            </a:pPr>
            <a:r>
              <a:rPr lang="zh-CN" altLang="en-US" sz="2800" b="1" dirty="0" smtClean="0">
                <a:solidFill>
                  <a:srgbClr val="3366FF"/>
                </a:solidFill>
              </a:rPr>
              <a:t>标准（Standard</a:t>
            </a:r>
            <a:r>
              <a:rPr lang="zh-CN" altLang="en-US" sz="2800" b="1" dirty="0">
                <a:solidFill>
                  <a:srgbClr val="3366FF"/>
                </a:solidFill>
              </a:rPr>
              <a:t>）</a:t>
            </a:r>
          </a:p>
        </p:txBody>
      </p:sp>
      <p:sp>
        <p:nvSpPr>
          <p:cNvPr id="4" name="矩形 3"/>
          <p:cNvSpPr/>
          <p:nvPr/>
        </p:nvSpPr>
        <p:spPr>
          <a:xfrm>
            <a:off x="4466734" y="1750015"/>
            <a:ext cx="4497754" cy="4401205"/>
          </a:xfrm>
          <a:prstGeom prst="rect">
            <a:avLst/>
          </a:prstGeom>
        </p:spPr>
        <p:txBody>
          <a:bodyPr wrap="square">
            <a:spAutoFit/>
          </a:bodyPr>
          <a:lstStyle/>
          <a:p>
            <a:r>
              <a:rPr lang="zh-CN" altLang="en-US" sz="2800" dirty="0" smtClean="0"/>
              <a:t>标准名称：天然气</a:t>
            </a:r>
            <a:endParaRPr lang="en-US" altLang="zh-CN" sz="2800" dirty="0" smtClean="0"/>
          </a:p>
          <a:p>
            <a:r>
              <a:rPr lang="zh-CN" altLang="en-US" sz="2800" dirty="0" smtClean="0"/>
              <a:t>标准号：</a:t>
            </a:r>
            <a:r>
              <a:rPr lang="en-US" altLang="zh-CN" sz="2800" dirty="0"/>
              <a:t>GB 17820-2012</a:t>
            </a:r>
          </a:p>
          <a:p>
            <a:r>
              <a:rPr lang="zh-CN" altLang="en-US" sz="2800" dirty="0" smtClean="0"/>
              <a:t>发布</a:t>
            </a:r>
            <a:r>
              <a:rPr lang="zh-CN" altLang="en-US" sz="2800" dirty="0"/>
              <a:t>日期： </a:t>
            </a:r>
            <a:r>
              <a:rPr lang="en-US" altLang="zh-CN" sz="2800" dirty="0"/>
              <a:t>2005-06-01</a:t>
            </a:r>
          </a:p>
          <a:p>
            <a:r>
              <a:rPr lang="zh-CN" altLang="en-US" sz="2800" dirty="0"/>
              <a:t>实施日期： </a:t>
            </a:r>
            <a:r>
              <a:rPr lang="en-US" altLang="zh-CN" sz="2800" dirty="0"/>
              <a:t>2005-06-20</a:t>
            </a:r>
          </a:p>
          <a:p>
            <a:r>
              <a:rPr lang="zh-CN" altLang="en-US" sz="2800" dirty="0"/>
              <a:t>标准状态： </a:t>
            </a:r>
            <a:r>
              <a:rPr lang="en-US" altLang="zh-CN" sz="2800" dirty="0"/>
              <a:t>ST</a:t>
            </a:r>
          </a:p>
          <a:p>
            <a:r>
              <a:rPr lang="zh-CN" altLang="en-US" sz="2800" dirty="0"/>
              <a:t>中图分类号： </a:t>
            </a:r>
            <a:r>
              <a:rPr lang="en-US" altLang="zh-CN" sz="2800" dirty="0"/>
              <a:t>X50</a:t>
            </a:r>
          </a:p>
          <a:p>
            <a:r>
              <a:rPr lang="zh-CN" altLang="en-US" sz="2800" dirty="0"/>
              <a:t>中国标准分类号： </a:t>
            </a:r>
            <a:r>
              <a:rPr lang="en-US" altLang="zh-CN" sz="2800" dirty="0" smtClean="0"/>
              <a:t>Z16</a:t>
            </a:r>
          </a:p>
          <a:p>
            <a:r>
              <a:rPr lang="zh-CN" altLang="en-US" sz="2800" b="1" dirty="0" smtClean="0">
                <a:latin typeface="宋体" panose="02010600030101010101" pitchFamily="2" charset="-122"/>
              </a:rPr>
              <a:t>标准文献类型代码</a:t>
            </a:r>
            <a:r>
              <a:rPr lang="zh-CN" altLang="en-US" sz="2800" b="1" dirty="0">
                <a:latin typeface="宋体" panose="02010600030101010101" pitchFamily="2" charset="-122"/>
              </a:rPr>
              <a:t>：</a:t>
            </a:r>
            <a:r>
              <a:rPr lang="en-US" altLang="zh-CN" sz="2800" b="1" dirty="0" smtClean="0">
                <a:solidFill>
                  <a:srgbClr val="FF0000"/>
                </a:solidFill>
                <a:latin typeface="宋体" panose="02010600030101010101" pitchFamily="2" charset="-122"/>
              </a:rPr>
              <a:t>[S]</a:t>
            </a:r>
          </a:p>
          <a:p>
            <a:r>
              <a:rPr lang="en-US" altLang="zh-CN" sz="2800" dirty="0"/>
              <a:t>GB 17820-2012, </a:t>
            </a:r>
            <a:r>
              <a:rPr lang="zh-CN" altLang="en-US" sz="2800" dirty="0"/>
              <a:t>天然气</a:t>
            </a:r>
            <a:r>
              <a:rPr lang="en-US" altLang="zh-CN" sz="2800" dirty="0"/>
              <a:t>[S].</a:t>
            </a:r>
            <a:endParaRPr lang="en-US" altLang="zh-CN" sz="2800" b="1" dirty="0">
              <a:solidFill>
                <a:srgbClr val="FF0000"/>
              </a:solidFill>
              <a:latin typeface="宋体" panose="02010600030101010101" pitchFamily="2" charset="-122"/>
            </a:endParaRPr>
          </a:p>
          <a:p>
            <a:endParaRPr lang="zh-CN" altLang="en-US" sz="2800" dirty="0"/>
          </a:p>
        </p:txBody>
      </p:sp>
      <p:pic>
        <p:nvPicPr>
          <p:cNvPr id="5" name="图片 4"/>
          <p:cNvPicPr>
            <a:picLocks noChangeAspect="1"/>
          </p:cNvPicPr>
          <p:nvPr/>
        </p:nvPicPr>
        <p:blipFill>
          <a:blip r:embed="rId2"/>
          <a:stretch>
            <a:fillRect/>
          </a:stretch>
        </p:blipFill>
        <p:spPr>
          <a:xfrm>
            <a:off x="1115616" y="1780917"/>
            <a:ext cx="3351118" cy="4777562"/>
          </a:xfrm>
          <a:prstGeom prst="rect">
            <a:avLst/>
          </a:prstGeom>
        </p:spPr>
      </p:pic>
    </p:spTree>
    <p:extLst>
      <p:ext uri="{BB962C8B-B14F-4D97-AF65-F5344CB8AC3E}">
        <p14:creationId xmlns:p14="http://schemas.microsoft.com/office/powerpoint/2010/main" val="39235579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555776" y="260648"/>
            <a:ext cx="4176464" cy="1143000"/>
          </a:xfrm>
        </p:spPr>
        <p:txBody>
          <a:bodyPr/>
          <a:lstStyle/>
          <a:p>
            <a:pPr eaLnBrk="1" hangingPunct="1"/>
            <a:r>
              <a:rPr lang="zh-CN" altLang="en-US" sz="3200" b="1" dirty="0" smtClean="0">
                <a:solidFill>
                  <a:srgbClr val="CC0000"/>
                </a:solidFill>
                <a:latin typeface="华文楷体" panose="02010600040101010101" pitchFamily="2" charset="-122"/>
                <a:ea typeface="华文楷体" panose="02010600040101010101" pitchFamily="2" charset="-122"/>
              </a:rPr>
              <a:t>标准的分级和种类</a:t>
            </a:r>
            <a:r>
              <a:rPr lang="zh-CN" altLang="en-US" sz="3200" dirty="0" smtClean="0">
                <a:solidFill>
                  <a:srgbClr val="CC0000"/>
                </a:solidFill>
                <a:latin typeface="华文楷体" panose="02010600040101010101" pitchFamily="2" charset="-122"/>
                <a:ea typeface="华文楷体" panose="02010600040101010101" pitchFamily="2" charset="-122"/>
              </a:rPr>
              <a:t> </a:t>
            </a:r>
          </a:p>
        </p:txBody>
      </p:sp>
      <p:sp>
        <p:nvSpPr>
          <p:cNvPr id="41987" name="Rectangle 3"/>
          <p:cNvSpPr>
            <a:spLocks noGrp="1" noChangeArrowheads="1"/>
          </p:cNvSpPr>
          <p:nvPr>
            <p:ph type="body" idx="1"/>
          </p:nvPr>
        </p:nvSpPr>
        <p:spPr>
          <a:xfrm>
            <a:off x="571500" y="1214438"/>
            <a:ext cx="8572500" cy="4895850"/>
          </a:xfrm>
        </p:spPr>
        <p:txBody>
          <a:bodyPr/>
          <a:lstStyle/>
          <a:p>
            <a:pPr>
              <a:lnSpc>
                <a:spcPct val="150000"/>
              </a:lnSpc>
              <a:buFontTx/>
              <a:buNone/>
            </a:pPr>
            <a:r>
              <a:rPr lang="zh-CN" sz="2800" b="1" dirty="0" smtClean="0">
                <a:latin typeface="华文楷体" panose="02010600040101010101" pitchFamily="2" charset="-122"/>
                <a:ea typeface="华文楷体" panose="02010600040101010101" pitchFamily="2" charset="-122"/>
              </a:rPr>
              <a:t>按使用范围可分为</a:t>
            </a:r>
          </a:p>
          <a:p>
            <a:pPr>
              <a:lnSpc>
                <a:spcPct val="150000"/>
              </a:lnSpc>
              <a:buFont typeface="Wingdings" panose="05000000000000000000" pitchFamily="2" charset="2"/>
              <a:buChar char="l"/>
            </a:pPr>
            <a:r>
              <a:rPr lang="zh-CN" sz="2800" b="1" dirty="0" smtClean="0">
                <a:solidFill>
                  <a:srgbClr val="C00000"/>
                </a:solidFill>
                <a:latin typeface="华文楷体" panose="02010600040101010101" pitchFamily="2" charset="-122"/>
                <a:ea typeface="华文楷体" panose="02010600040101010101" pitchFamily="2" charset="-122"/>
              </a:rPr>
              <a:t>国际标准</a:t>
            </a:r>
            <a:r>
              <a:rPr lang="en-US" altLang="zh-CN" sz="2800" b="1" dirty="0" smtClean="0">
                <a:solidFill>
                  <a:srgbClr val="C00000"/>
                </a:solidFill>
                <a:latin typeface="华文楷体" panose="02010600040101010101" pitchFamily="2" charset="-122"/>
                <a:ea typeface="华文楷体" panose="02010600040101010101" pitchFamily="2" charset="-122"/>
              </a:rPr>
              <a:t>:</a:t>
            </a:r>
            <a:r>
              <a:rPr lang="zh-CN" sz="2800" b="1" dirty="0" smtClean="0">
                <a:latin typeface="华文楷体" panose="02010600040101010101" pitchFamily="2" charset="-122"/>
                <a:ea typeface="华文楷体" panose="02010600040101010101" pitchFamily="2" charset="-122"/>
              </a:rPr>
              <a:t>如国际标准化组织</a:t>
            </a:r>
            <a:r>
              <a:rPr lang="en-US" altLang="zh-CN" sz="2800" b="1" dirty="0" smtClean="0">
                <a:latin typeface="华文楷体" panose="02010600040101010101" pitchFamily="2" charset="-122"/>
                <a:ea typeface="华文楷体" panose="02010600040101010101" pitchFamily="2" charset="-122"/>
              </a:rPr>
              <a:t>(ISO)</a:t>
            </a:r>
            <a:r>
              <a:rPr lang="zh-CN" sz="2800" b="1" dirty="0" smtClean="0">
                <a:latin typeface="华文楷体" panose="02010600040101010101" pitchFamily="2" charset="-122"/>
                <a:ea typeface="华文楷体" panose="02010600040101010101" pitchFamily="2" charset="-122"/>
              </a:rPr>
              <a:t>标准</a:t>
            </a:r>
            <a:r>
              <a:rPr lang="en-US" altLang="zh-CN" sz="2800" b="1" dirty="0" smtClean="0">
                <a:latin typeface="华文楷体" panose="02010600040101010101" pitchFamily="2" charset="-122"/>
                <a:ea typeface="华文楷体" panose="02010600040101010101" pitchFamily="2" charset="-122"/>
              </a:rPr>
              <a:t>.</a:t>
            </a:r>
            <a:endParaRPr lang="zh-CN" altLang="zh-CN" sz="2800" b="1" dirty="0" smtClean="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l"/>
            </a:pPr>
            <a:r>
              <a:rPr lang="zh-CN" sz="2800" b="1" dirty="0" smtClean="0">
                <a:solidFill>
                  <a:srgbClr val="C00000"/>
                </a:solidFill>
                <a:latin typeface="华文楷体" panose="02010600040101010101" pitchFamily="2" charset="-122"/>
                <a:ea typeface="华文楷体" panose="02010600040101010101" pitchFamily="2" charset="-122"/>
              </a:rPr>
              <a:t>区域性标准</a:t>
            </a:r>
            <a:r>
              <a:rPr lang="en-US" altLang="zh-CN" sz="2800" b="1" dirty="0" smtClean="0">
                <a:solidFill>
                  <a:srgbClr val="C00000"/>
                </a:solidFill>
                <a:latin typeface="华文楷体" panose="02010600040101010101" pitchFamily="2" charset="-122"/>
                <a:ea typeface="华文楷体" panose="02010600040101010101" pitchFamily="2" charset="-122"/>
              </a:rPr>
              <a:t>:</a:t>
            </a:r>
            <a:r>
              <a:rPr lang="zh-CN" sz="2800" b="1" dirty="0" smtClean="0">
                <a:latin typeface="华文楷体" panose="02010600040101010101" pitchFamily="2" charset="-122"/>
                <a:ea typeface="华文楷体" panose="02010600040101010101" pitchFamily="2" charset="-122"/>
              </a:rPr>
              <a:t>如欧洲</a:t>
            </a:r>
            <a:r>
              <a:rPr lang="en-US" altLang="zh-CN" sz="2800" b="1" dirty="0" smtClean="0">
                <a:latin typeface="华文楷体" panose="02010600040101010101" pitchFamily="2" charset="-122"/>
                <a:ea typeface="华文楷体" panose="02010600040101010101" pitchFamily="2" charset="-122"/>
              </a:rPr>
              <a:t>(EN)</a:t>
            </a:r>
            <a:r>
              <a:rPr lang="zh-CN" sz="2800" b="1" dirty="0" smtClean="0">
                <a:latin typeface="华文楷体" panose="02010600040101010101" pitchFamily="2" charset="-122"/>
                <a:ea typeface="华文楷体" panose="02010600040101010101" pitchFamily="2" charset="-122"/>
              </a:rPr>
              <a:t>标准</a:t>
            </a:r>
          </a:p>
          <a:p>
            <a:pPr>
              <a:lnSpc>
                <a:spcPct val="150000"/>
              </a:lnSpc>
              <a:buFont typeface="Wingdings" panose="05000000000000000000" pitchFamily="2" charset="2"/>
              <a:buChar char="l"/>
            </a:pPr>
            <a:r>
              <a:rPr lang="zh-CN" sz="2800" b="1" dirty="0" smtClean="0">
                <a:solidFill>
                  <a:srgbClr val="C00000"/>
                </a:solidFill>
                <a:latin typeface="华文楷体" panose="02010600040101010101" pitchFamily="2" charset="-122"/>
                <a:ea typeface="华文楷体" panose="02010600040101010101" pitchFamily="2" charset="-122"/>
              </a:rPr>
              <a:t>国家标准</a:t>
            </a:r>
            <a:r>
              <a:rPr lang="en-US" altLang="zh-CN" sz="2800" b="1" dirty="0" smtClean="0">
                <a:solidFill>
                  <a:srgbClr val="C00000"/>
                </a:solidFill>
                <a:latin typeface="华文楷体" panose="02010600040101010101" pitchFamily="2" charset="-122"/>
                <a:ea typeface="华文楷体" panose="02010600040101010101" pitchFamily="2" charset="-122"/>
              </a:rPr>
              <a:t>:</a:t>
            </a:r>
            <a:r>
              <a:rPr lang="zh-CN" sz="2800" b="1" dirty="0" smtClean="0">
                <a:latin typeface="华文楷体" panose="02010600040101010101" pitchFamily="2" charset="-122"/>
                <a:ea typeface="华文楷体" panose="02010600040101010101" pitchFamily="2" charset="-122"/>
              </a:rPr>
              <a:t>如美国国家标准</a:t>
            </a:r>
            <a:r>
              <a:rPr lang="en-US" altLang="zh-CN" sz="2800" b="1" dirty="0" smtClean="0">
                <a:latin typeface="华文楷体" panose="02010600040101010101" pitchFamily="2" charset="-122"/>
                <a:ea typeface="华文楷体" panose="02010600040101010101" pitchFamily="2" charset="-122"/>
              </a:rPr>
              <a:t>(ANSI),</a:t>
            </a:r>
            <a:r>
              <a:rPr lang="zh-CN" sz="2800" b="1" dirty="0" smtClean="0">
                <a:latin typeface="华文楷体" panose="02010600040101010101" pitchFamily="2" charset="-122"/>
                <a:ea typeface="华文楷体" panose="02010600040101010101" pitchFamily="2" charset="-122"/>
              </a:rPr>
              <a:t>我国国家标准</a:t>
            </a:r>
            <a:r>
              <a:rPr lang="en-US" altLang="zh-CN" sz="2800" b="1" dirty="0" smtClean="0">
                <a:latin typeface="华文楷体" panose="02010600040101010101" pitchFamily="2" charset="-122"/>
                <a:ea typeface="华文楷体" panose="02010600040101010101" pitchFamily="2" charset="-122"/>
              </a:rPr>
              <a:t>(GB)</a:t>
            </a:r>
          </a:p>
          <a:p>
            <a:pPr>
              <a:lnSpc>
                <a:spcPct val="150000"/>
              </a:lnSpc>
              <a:buFont typeface="Wingdings" panose="05000000000000000000" pitchFamily="2" charset="2"/>
              <a:buChar char="l"/>
            </a:pPr>
            <a:r>
              <a:rPr lang="zh-CN" sz="2800" b="1" dirty="0" smtClean="0">
                <a:solidFill>
                  <a:srgbClr val="C00000"/>
                </a:solidFill>
                <a:latin typeface="华文楷体" panose="02010600040101010101" pitchFamily="2" charset="-122"/>
                <a:ea typeface="华文楷体" panose="02010600040101010101" pitchFamily="2" charset="-122"/>
              </a:rPr>
              <a:t>行业标准</a:t>
            </a:r>
            <a:r>
              <a:rPr lang="en-US" altLang="zh-CN" sz="2800" b="1" dirty="0" smtClean="0">
                <a:solidFill>
                  <a:srgbClr val="C00000"/>
                </a:solidFill>
                <a:latin typeface="华文楷体" panose="02010600040101010101" pitchFamily="2" charset="-122"/>
                <a:ea typeface="华文楷体" panose="02010600040101010101" pitchFamily="2" charset="-122"/>
              </a:rPr>
              <a:t>:</a:t>
            </a:r>
            <a:r>
              <a:rPr lang="zh-CN" sz="2800" b="1" dirty="0" smtClean="0">
                <a:latin typeface="华文楷体" panose="02010600040101010101" pitchFamily="2" charset="-122"/>
                <a:ea typeface="华文楷体" panose="02010600040101010101" pitchFamily="2" charset="-122"/>
              </a:rPr>
              <a:t>如石油工业标准（</a:t>
            </a:r>
            <a:r>
              <a:rPr lang="en-US" altLang="zh-CN" sz="2800" b="1" dirty="0" smtClean="0">
                <a:latin typeface="华文楷体" panose="02010600040101010101" pitchFamily="2" charset="-122"/>
                <a:ea typeface="华文楷体" panose="02010600040101010101" pitchFamily="2" charset="-122"/>
              </a:rPr>
              <a:t>SY)</a:t>
            </a:r>
          </a:p>
          <a:p>
            <a:pPr>
              <a:lnSpc>
                <a:spcPct val="150000"/>
              </a:lnSpc>
              <a:buFont typeface="Wingdings" panose="05000000000000000000" pitchFamily="2" charset="2"/>
              <a:buChar char="l"/>
            </a:pPr>
            <a:r>
              <a:rPr lang="zh-CN" altLang="en-US" sz="2800" b="1" dirty="0" smtClean="0">
                <a:solidFill>
                  <a:srgbClr val="C00000"/>
                </a:solidFill>
                <a:latin typeface="华文楷体" panose="02010600040101010101" pitchFamily="2" charset="-122"/>
                <a:ea typeface="华文楷体" panose="02010600040101010101" pitchFamily="2" charset="-122"/>
              </a:rPr>
              <a:t>地方标准</a:t>
            </a:r>
            <a:endParaRPr lang="en-US" altLang="zh-CN" sz="2800" b="1" dirty="0" smtClean="0">
              <a:solidFill>
                <a:srgbClr val="C00000"/>
              </a:solidFill>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l"/>
            </a:pPr>
            <a:r>
              <a:rPr lang="zh-CN" sz="2800" b="1" dirty="0" smtClean="0">
                <a:solidFill>
                  <a:srgbClr val="C00000"/>
                </a:solidFill>
                <a:latin typeface="华文楷体" panose="02010600040101010101" pitchFamily="2" charset="-122"/>
                <a:ea typeface="华文楷体" panose="02010600040101010101" pitchFamily="2" charset="-122"/>
              </a:rPr>
              <a:t>企业标准</a:t>
            </a:r>
            <a:endParaRPr lang="zh-CN" sz="2800" b="1" dirty="0" smtClean="0">
              <a:latin typeface="华文楷体" panose="02010600040101010101" pitchFamily="2" charset="-122"/>
              <a:ea typeface="华文楷体" panose="02010600040101010101" pitchFamily="2" charset="-122"/>
            </a:endParaRPr>
          </a:p>
          <a:p>
            <a:pPr eaLnBrk="1" hangingPunct="1">
              <a:lnSpc>
                <a:spcPct val="110000"/>
              </a:lnSpc>
              <a:buFontTx/>
              <a:buNone/>
            </a:pPr>
            <a:endParaRPr lang="zh-CN" altLang="en-US" sz="2800" b="1" dirty="0" smtClean="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82949180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内容占位符 2"/>
          <p:cNvSpPr>
            <a:spLocks noGrp="1"/>
          </p:cNvSpPr>
          <p:nvPr>
            <p:ph idx="1"/>
          </p:nvPr>
        </p:nvSpPr>
        <p:spPr>
          <a:xfrm>
            <a:off x="611560" y="1556792"/>
            <a:ext cx="8229600" cy="5112915"/>
          </a:xfrm>
        </p:spPr>
        <p:txBody>
          <a:bodyPr/>
          <a:lstStyle/>
          <a:p>
            <a:pPr eaLnBrk="1" hangingPunct="1">
              <a:lnSpc>
                <a:spcPct val="110000"/>
              </a:lnSpc>
            </a:pPr>
            <a:r>
              <a:rPr lang="zh-CN" altLang="en-US" b="1" dirty="0" smtClean="0">
                <a:latin typeface="华文楷体" panose="02010600040101010101" pitchFamily="2" charset="-122"/>
                <a:ea typeface="华文楷体" panose="02010600040101010101" pitchFamily="2" charset="-122"/>
              </a:rPr>
              <a:t>按约束力分，国家标准、行业标准可分为强制性标准、推荐性标准（</a:t>
            </a:r>
            <a:r>
              <a:rPr lang="en-US" altLang="zh-CN" b="1" dirty="0" smtClean="0">
                <a:latin typeface="华文楷体" panose="02010600040101010101" pitchFamily="2" charset="-122"/>
                <a:ea typeface="华文楷体" panose="02010600040101010101" pitchFamily="2" charset="-122"/>
              </a:rPr>
              <a:t>/T</a:t>
            </a:r>
            <a:r>
              <a:rPr lang="zh-CN" altLang="en-US" b="1" dirty="0" smtClean="0">
                <a:latin typeface="华文楷体" panose="02010600040101010101" pitchFamily="2" charset="-122"/>
                <a:ea typeface="华文楷体" panose="02010600040101010101" pitchFamily="2" charset="-122"/>
              </a:rPr>
              <a:t>）和指导性技术文件（</a:t>
            </a:r>
            <a:r>
              <a:rPr lang="en-US" altLang="zh-CN" b="1" dirty="0" smtClean="0">
                <a:latin typeface="华文楷体" panose="02010600040101010101" pitchFamily="2" charset="-122"/>
                <a:ea typeface="华文楷体" panose="02010600040101010101" pitchFamily="2" charset="-122"/>
              </a:rPr>
              <a:t>/Z</a:t>
            </a:r>
            <a:r>
              <a:rPr lang="zh-CN" altLang="en-US" b="1" dirty="0" smtClean="0">
                <a:latin typeface="华文楷体" panose="02010600040101010101" pitchFamily="2" charset="-122"/>
                <a:ea typeface="华文楷体" panose="02010600040101010101" pitchFamily="2" charset="-122"/>
              </a:rPr>
              <a:t>）三种； </a:t>
            </a:r>
          </a:p>
          <a:p>
            <a:pPr eaLnBrk="1" hangingPunct="1">
              <a:lnSpc>
                <a:spcPct val="110000"/>
              </a:lnSpc>
            </a:pPr>
            <a:r>
              <a:rPr lang="zh-CN" altLang="en-US" b="1" dirty="0" smtClean="0">
                <a:latin typeface="华文楷体" panose="02010600040101010101" pitchFamily="2" charset="-122"/>
                <a:ea typeface="华文楷体" panose="02010600040101010101" pitchFamily="2" charset="-122"/>
              </a:rPr>
              <a:t>按标准化的对象分，标准可分为技术标准、管理标准和工作标准三大类。</a:t>
            </a:r>
            <a:endParaRPr lang="zh-CN" altLang="en-US" dirty="0" smtClean="0"/>
          </a:p>
        </p:txBody>
      </p:sp>
      <p:sp>
        <p:nvSpPr>
          <p:cNvPr id="43011" name="Rectangle 2"/>
          <p:cNvSpPr>
            <a:spLocks noGrp="1" noChangeArrowheads="1"/>
          </p:cNvSpPr>
          <p:nvPr>
            <p:ph type="title"/>
          </p:nvPr>
        </p:nvSpPr>
        <p:spPr>
          <a:xfrm>
            <a:off x="2699792" y="260648"/>
            <a:ext cx="4463727" cy="764704"/>
          </a:xfrm>
        </p:spPr>
        <p:txBody>
          <a:bodyPr/>
          <a:lstStyle/>
          <a:p>
            <a:pPr eaLnBrk="1" hangingPunct="1"/>
            <a:r>
              <a:rPr lang="zh-CN" altLang="en-US" sz="3200" b="1" dirty="0" smtClean="0">
                <a:solidFill>
                  <a:srgbClr val="CC0000"/>
                </a:solidFill>
                <a:latin typeface="华文楷体" panose="02010600040101010101" pitchFamily="2" charset="-122"/>
                <a:ea typeface="华文楷体" panose="02010600040101010101" pitchFamily="2" charset="-122"/>
              </a:rPr>
              <a:t>标准的分级和种类</a:t>
            </a:r>
            <a:r>
              <a:rPr lang="zh-CN" altLang="en-US" sz="3200" dirty="0" smtClean="0">
                <a:solidFill>
                  <a:srgbClr val="CC0000"/>
                </a:solidFill>
                <a:latin typeface="华文楷体" panose="02010600040101010101" pitchFamily="2" charset="-122"/>
                <a:ea typeface="华文楷体" panose="02010600040101010101" pitchFamily="2" charset="-122"/>
              </a:rPr>
              <a:t> </a:t>
            </a:r>
          </a:p>
        </p:txBody>
      </p:sp>
    </p:spTree>
    <p:extLst>
      <p:ext uri="{BB962C8B-B14F-4D97-AF65-F5344CB8AC3E}">
        <p14:creationId xmlns:p14="http://schemas.microsoft.com/office/powerpoint/2010/main" val="16452696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body" idx="1"/>
          </p:nvPr>
        </p:nvSpPr>
        <p:spPr>
          <a:xfrm>
            <a:off x="395288" y="1052513"/>
            <a:ext cx="8297862" cy="5472112"/>
          </a:xfrm>
        </p:spPr>
        <p:txBody>
          <a:bodyPr/>
          <a:lstStyle/>
          <a:p>
            <a:pPr marL="0" indent="0" eaLnBrk="1" hangingPunct="1">
              <a:lnSpc>
                <a:spcPct val="90000"/>
              </a:lnSpc>
            </a:pPr>
            <a:r>
              <a:rPr lang="zh-CN" altLang="en-US" sz="2800" b="1" smtClean="0">
                <a:latin typeface="华文楷体" panose="02010600040101010101" pitchFamily="2" charset="-122"/>
                <a:ea typeface="华文楷体" panose="02010600040101010101" pitchFamily="2" charset="-122"/>
              </a:rPr>
              <a:t>标准代号：由标准代号＋顺序号＋批准年代</a:t>
            </a:r>
          </a:p>
          <a:p>
            <a:pPr lvl="1" eaLnBrk="1" hangingPunct="1">
              <a:lnSpc>
                <a:spcPct val="110000"/>
              </a:lnSpc>
            </a:pPr>
            <a:r>
              <a:rPr lang="zh-CN" altLang="en-US" b="1" smtClean="0">
                <a:latin typeface="华文楷体" panose="02010600040101010101" pitchFamily="2" charset="-122"/>
                <a:ea typeface="华文楷体" panose="02010600040101010101" pitchFamily="2" charset="-122"/>
              </a:rPr>
              <a:t>国家标准：</a:t>
            </a:r>
          </a:p>
          <a:p>
            <a:pPr lvl="2" eaLnBrk="1" hangingPunct="1">
              <a:lnSpc>
                <a:spcPct val="110000"/>
              </a:lnSpc>
            </a:pPr>
            <a:r>
              <a:rPr lang="zh-CN" altLang="en-US" b="1" smtClean="0">
                <a:latin typeface="华文楷体" panose="02010600040101010101" pitchFamily="2" charset="-122"/>
                <a:ea typeface="华文楷体" panose="02010600040101010101" pitchFamily="2" charset="-122"/>
              </a:rPr>
              <a:t>标准代号有三种：</a:t>
            </a:r>
          </a:p>
          <a:p>
            <a:pPr lvl="2" eaLnBrk="1" hangingPunct="1">
              <a:lnSpc>
                <a:spcPct val="110000"/>
              </a:lnSpc>
              <a:buFontTx/>
              <a:buNone/>
            </a:pPr>
            <a:r>
              <a:rPr lang="zh-CN" altLang="en-US" b="1" smtClean="0">
                <a:latin typeface="华文楷体" panose="02010600040101010101" pitchFamily="2" charset="-122"/>
                <a:ea typeface="华文楷体" panose="02010600040101010101" pitchFamily="2" charset="-122"/>
              </a:rPr>
              <a:t>    </a:t>
            </a:r>
            <a:r>
              <a:rPr lang="en-US" altLang="zh-CN" b="1" smtClean="0">
                <a:latin typeface="华文楷体" panose="02010600040101010101" pitchFamily="2" charset="-122"/>
                <a:ea typeface="华文楷体" panose="02010600040101010101" pitchFamily="2" charset="-122"/>
              </a:rPr>
              <a:t>GB</a:t>
            </a:r>
            <a:r>
              <a:rPr lang="zh-CN" altLang="en-US" b="1" smtClean="0">
                <a:latin typeface="华文楷体" panose="02010600040101010101" pitchFamily="2" charset="-122"/>
                <a:ea typeface="华文楷体" panose="02010600040101010101" pitchFamily="2" charset="-122"/>
              </a:rPr>
              <a:t>－强制性国家标准</a:t>
            </a:r>
            <a:br>
              <a:rPr lang="zh-CN" altLang="en-US" b="1" smtClean="0">
                <a:latin typeface="华文楷体" panose="02010600040101010101" pitchFamily="2" charset="-122"/>
                <a:ea typeface="华文楷体" panose="02010600040101010101" pitchFamily="2" charset="-122"/>
              </a:rPr>
            </a:br>
            <a:r>
              <a:rPr lang="zh-CN" altLang="en-US" b="1" smtClean="0">
                <a:latin typeface="华文楷体" panose="02010600040101010101" pitchFamily="2" charset="-122"/>
                <a:ea typeface="华文楷体" panose="02010600040101010101" pitchFamily="2" charset="-122"/>
              </a:rPr>
              <a:t> </a:t>
            </a:r>
            <a:r>
              <a:rPr lang="en-US" altLang="zh-CN" b="1" smtClean="0">
                <a:latin typeface="华文楷体" panose="02010600040101010101" pitchFamily="2" charset="-122"/>
                <a:ea typeface="华文楷体" panose="02010600040101010101" pitchFamily="2" charset="-122"/>
              </a:rPr>
              <a:t>GB/T</a:t>
            </a:r>
            <a:r>
              <a:rPr lang="zh-CN" altLang="en-US" b="1" smtClean="0">
                <a:latin typeface="华文楷体" panose="02010600040101010101" pitchFamily="2" charset="-122"/>
                <a:ea typeface="华文楷体" panose="02010600040101010101" pitchFamily="2" charset="-122"/>
              </a:rPr>
              <a:t>－推荐性国家标准</a:t>
            </a:r>
            <a:br>
              <a:rPr lang="zh-CN" altLang="en-US" b="1" smtClean="0">
                <a:latin typeface="华文楷体" panose="02010600040101010101" pitchFamily="2" charset="-122"/>
                <a:ea typeface="华文楷体" panose="02010600040101010101" pitchFamily="2" charset="-122"/>
              </a:rPr>
            </a:br>
            <a:r>
              <a:rPr lang="zh-CN" altLang="en-US" b="1" smtClean="0">
                <a:latin typeface="华文楷体" panose="02010600040101010101" pitchFamily="2" charset="-122"/>
                <a:ea typeface="华文楷体" panose="02010600040101010101" pitchFamily="2" charset="-122"/>
              </a:rPr>
              <a:t> </a:t>
            </a:r>
            <a:r>
              <a:rPr lang="en-US" altLang="zh-CN" b="1" smtClean="0">
                <a:latin typeface="华文楷体" panose="02010600040101010101" pitchFamily="2" charset="-122"/>
                <a:ea typeface="华文楷体" panose="02010600040101010101" pitchFamily="2" charset="-122"/>
              </a:rPr>
              <a:t>GB/Z</a:t>
            </a:r>
            <a:r>
              <a:rPr lang="zh-CN" altLang="en-US" b="1" smtClean="0">
                <a:latin typeface="华文楷体" panose="02010600040101010101" pitchFamily="2" charset="-122"/>
                <a:ea typeface="华文楷体" panose="02010600040101010101" pitchFamily="2" charset="-122"/>
              </a:rPr>
              <a:t>－中华人民共和国国家标准化指导性技术文件</a:t>
            </a:r>
          </a:p>
          <a:p>
            <a:pPr lvl="2" eaLnBrk="1" hangingPunct="1">
              <a:lnSpc>
                <a:spcPct val="110000"/>
              </a:lnSpc>
              <a:buFontTx/>
              <a:buNone/>
            </a:pPr>
            <a:r>
              <a:rPr lang="zh-CN" altLang="en-US" b="1" smtClean="0">
                <a:latin typeface="华文楷体" panose="02010600040101010101" pitchFamily="2" charset="-122"/>
                <a:ea typeface="华文楷体" panose="02010600040101010101" pitchFamily="2" charset="-122"/>
              </a:rPr>
              <a:t>如：</a:t>
            </a:r>
            <a:r>
              <a:rPr lang="en-US" altLang="zh-CN" b="1" smtClean="0">
                <a:latin typeface="华文楷体" panose="02010600040101010101" pitchFamily="2" charset="-122"/>
                <a:ea typeface="华文楷体" panose="02010600040101010101" pitchFamily="2" charset="-122"/>
              </a:rPr>
              <a:t>GB 19298-2003(</a:t>
            </a:r>
            <a:r>
              <a:rPr lang="zh-CN" altLang="en-US" b="1" smtClean="0">
                <a:latin typeface="华文楷体" panose="02010600040101010101" pitchFamily="2" charset="-122"/>
                <a:ea typeface="华文楷体" panose="02010600040101010101" pitchFamily="2" charset="-122"/>
              </a:rPr>
              <a:t>瓶</a:t>
            </a:r>
            <a:r>
              <a:rPr lang="en-US" altLang="zh-CN" b="1" smtClean="0">
                <a:latin typeface="华文楷体" panose="02010600040101010101" pitchFamily="2" charset="-122"/>
                <a:ea typeface="华文楷体" panose="02010600040101010101" pitchFamily="2" charset="-122"/>
              </a:rPr>
              <a:t>(</a:t>
            </a:r>
            <a:r>
              <a:rPr lang="zh-CN" altLang="en-US" b="1" smtClean="0">
                <a:latin typeface="华文楷体" panose="02010600040101010101" pitchFamily="2" charset="-122"/>
                <a:ea typeface="华文楷体" panose="02010600040101010101" pitchFamily="2" charset="-122"/>
              </a:rPr>
              <a:t>桶</a:t>
            </a:r>
            <a:r>
              <a:rPr lang="en-US" altLang="zh-CN" b="1" smtClean="0">
                <a:latin typeface="华文楷体" panose="02010600040101010101" pitchFamily="2" charset="-122"/>
                <a:ea typeface="华文楷体" panose="02010600040101010101" pitchFamily="2" charset="-122"/>
              </a:rPr>
              <a:t>)</a:t>
            </a:r>
            <a:r>
              <a:rPr lang="zh-CN" altLang="en-US" b="1" smtClean="0">
                <a:latin typeface="华文楷体" panose="02010600040101010101" pitchFamily="2" charset="-122"/>
                <a:ea typeface="华文楷体" panose="02010600040101010101" pitchFamily="2" charset="-122"/>
              </a:rPr>
              <a:t>装饮用水卫生标准 </a:t>
            </a:r>
            <a:r>
              <a:rPr lang="en-US" altLang="zh-CN" b="1" smtClean="0">
                <a:latin typeface="华文楷体" panose="02010600040101010101" pitchFamily="2" charset="-122"/>
                <a:ea typeface="华文楷体" panose="02010600040101010101" pitchFamily="2" charset="-122"/>
              </a:rPr>
              <a:t>)</a:t>
            </a:r>
          </a:p>
          <a:p>
            <a:pPr marL="0" indent="0" eaLnBrk="1" hangingPunct="1">
              <a:lnSpc>
                <a:spcPct val="110000"/>
              </a:lnSpc>
              <a:buFontTx/>
              <a:buNone/>
            </a:pPr>
            <a:r>
              <a:rPr lang="en-US" altLang="zh-CN" sz="2400" b="1" smtClean="0">
                <a:latin typeface="华文楷体" panose="02010600040101010101" pitchFamily="2" charset="-122"/>
                <a:ea typeface="华文楷体" panose="02010600040101010101" pitchFamily="2" charset="-122"/>
              </a:rPr>
              <a:t>                     GB/T 20163-2006 </a:t>
            </a:r>
            <a:r>
              <a:rPr lang="zh-CN" altLang="en-US" sz="2400" b="1" smtClean="0">
                <a:latin typeface="华文楷体" panose="02010600040101010101" pitchFamily="2" charset="-122"/>
                <a:ea typeface="华文楷体" panose="02010600040101010101" pitchFamily="2" charset="-122"/>
              </a:rPr>
              <a:t>（中国档案机读目录格式）</a:t>
            </a:r>
          </a:p>
          <a:p>
            <a:pPr marL="0" indent="0" eaLnBrk="1" hangingPunct="1">
              <a:lnSpc>
                <a:spcPct val="110000"/>
              </a:lnSpc>
              <a:buFontTx/>
              <a:buNone/>
            </a:pPr>
            <a:r>
              <a:rPr lang="zh-CN" altLang="en-US" sz="2400" b="1" smtClean="0">
                <a:latin typeface="华文楷体" panose="02010600040101010101" pitchFamily="2" charset="-122"/>
                <a:ea typeface="华文楷体" panose="02010600040101010101" pitchFamily="2" charset="-122"/>
              </a:rPr>
              <a:t>                     </a:t>
            </a:r>
            <a:r>
              <a:rPr lang="en-US" altLang="zh-CN" sz="2400" b="1" smtClean="0">
                <a:latin typeface="华文楷体" panose="02010600040101010101" pitchFamily="2" charset="-122"/>
                <a:ea typeface="华文楷体" panose="02010600040101010101" pitchFamily="2" charset="-122"/>
              </a:rPr>
              <a:t>GB/Z  17976-2000(</a:t>
            </a:r>
            <a:r>
              <a:rPr lang="zh-CN" altLang="en-US" sz="2400" b="1" smtClean="0">
                <a:latin typeface="华文楷体" panose="02010600040101010101" pitchFamily="2" charset="-122"/>
                <a:ea typeface="华文楷体" panose="02010600040101010101" pitchFamily="2" charset="-122"/>
              </a:rPr>
              <a:t>信息技术开放系统互连命名与编址指导</a:t>
            </a:r>
            <a:r>
              <a:rPr lang="en-US" altLang="zh-CN" sz="2400" b="1" smtClean="0">
                <a:latin typeface="华文楷体" panose="02010600040101010101" pitchFamily="2" charset="-122"/>
                <a:ea typeface="华文楷体" panose="02010600040101010101" pitchFamily="2" charset="-122"/>
              </a:rPr>
              <a:t>)</a:t>
            </a:r>
            <a:r>
              <a:rPr lang="en-US" altLang="zh-CN" sz="2400" smtClean="0">
                <a:latin typeface="华文楷体" panose="02010600040101010101" pitchFamily="2" charset="-122"/>
                <a:ea typeface="华文楷体" panose="02010600040101010101" pitchFamily="2" charset="-122"/>
              </a:rPr>
              <a:t> </a:t>
            </a:r>
          </a:p>
          <a:p>
            <a:pPr marL="0" indent="0" eaLnBrk="1" hangingPunct="1">
              <a:lnSpc>
                <a:spcPct val="110000"/>
              </a:lnSpc>
              <a:buFontTx/>
              <a:buNone/>
            </a:pPr>
            <a:r>
              <a:rPr lang="zh-CN" altLang="en-US" sz="2400" b="1" smtClean="0">
                <a:solidFill>
                  <a:srgbClr val="CC0000"/>
                </a:solidFill>
                <a:latin typeface="华文楷体" panose="02010600040101010101" pitchFamily="2" charset="-122"/>
                <a:ea typeface="华文楷体" panose="02010600040101010101" pitchFamily="2" charset="-122"/>
              </a:rPr>
              <a:t>需要说明的是，修订的标准期标准号前两项不变，只是颁布年作相应改变。</a:t>
            </a:r>
            <a:r>
              <a:rPr lang="zh-CN" altLang="en-US" sz="2400" b="1" smtClean="0">
                <a:latin typeface="华文楷体" panose="02010600040101010101" pitchFamily="2" charset="-122"/>
                <a:ea typeface="华文楷体" panose="02010600040101010101" pitchFamily="2" charset="-122"/>
              </a:rPr>
              <a:t> </a:t>
            </a:r>
          </a:p>
        </p:txBody>
      </p:sp>
      <p:sp>
        <p:nvSpPr>
          <p:cNvPr id="44035" name="矩形 2"/>
          <p:cNvSpPr>
            <a:spLocks noChangeArrowheads="1"/>
          </p:cNvSpPr>
          <p:nvPr/>
        </p:nvSpPr>
        <p:spPr bwMode="auto">
          <a:xfrm>
            <a:off x="3500438" y="214313"/>
            <a:ext cx="203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600" b="1">
                <a:solidFill>
                  <a:srgbClr val="FF0000"/>
                </a:solidFill>
                <a:latin typeface="华文楷体" panose="02010600040101010101" pitchFamily="2" charset="-122"/>
                <a:ea typeface="华文楷体" panose="02010600040101010101" pitchFamily="2" charset="-122"/>
              </a:rPr>
              <a:t>标准代号</a:t>
            </a:r>
            <a:endParaRPr lang="zh-CN" altLang="en-US" sz="3600">
              <a:solidFill>
                <a:srgbClr val="FF0000"/>
              </a:solidFill>
            </a:endParaRPr>
          </a:p>
        </p:txBody>
      </p:sp>
    </p:spTree>
    <p:extLst>
      <p:ext uri="{BB962C8B-B14F-4D97-AF65-F5344CB8AC3E}">
        <p14:creationId xmlns:p14="http://schemas.microsoft.com/office/powerpoint/2010/main" val="42469560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xfrm>
            <a:off x="428625" y="1357313"/>
            <a:ext cx="8229600" cy="4525962"/>
          </a:xfrm>
        </p:spPr>
        <p:txBody>
          <a:bodyPr/>
          <a:lstStyle/>
          <a:p>
            <a:pPr lvl="1" eaLnBrk="1" hangingPunct="1"/>
            <a:r>
              <a:rPr lang="zh-CN" altLang="en-US" dirty="0" smtClean="0">
                <a:latin typeface="华文楷体" panose="02010600040101010101" pitchFamily="2" charset="-122"/>
                <a:ea typeface="华文楷体" panose="02010600040101010101" pitchFamily="2" charset="-122"/>
              </a:rPr>
              <a:t>行业标准：</a:t>
            </a:r>
          </a:p>
          <a:p>
            <a:pPr lvl="2" eaLnBrk="1" hangingPunct="1">
              <a:lnSpc>
                <a:spcPct val="150000"/>
              </a:lnSpc>
            </a:pPr>
            <a:r>
              <a:rPr lang="zh-CN" altLang="en-US" sz="2800" dirty="0" smtClean="0">
                <a:latin typeface="华文楷体" panose="02010600040101010101" pitchFamily="2" charset="-122"/>
                <a:ea typeface="华文楷体" panose="02010600040101010101" pitchFamily="2" charset="-122"/>
              </a:rPr>
              <a:t>标准代号用该行业主管部门名称的汉语拼音字母首字母表示</a:t>
            </a:r>
            <a:endParaRPr lang="en-US" altLang="zh-CN" sz="2800" dirty="0" smtClean="0">
              <a:latin typeface="华文楷体" panose="02010600040101010101" pitchFamily="2" charset="-122"/>
              <a:ea typeface="华文楷体" panose="02010600040101010101" pitchFamily="2" charset="-122"/>
            </a:endParaRPr>
          </a:p>
          <a:p>
            <a:pPr lvl="2" eaLnBrk="1" hangingPunct="1">
              <a:lnSpc>
                <a:spcPct val="150000"/>
              </a:lnSpc>
            </a:pPr>
            <a:r>
              <a:rPr lang="zh-CN" altLang="en-US" sz="2800" dirty="0" smtClean="0">
                <a:latin typeface="华文楷体" panose="02010600040101010101" pitchFamily="2" charset="-122"/>
                <a:ea typeface="华文楷体" panose="02010600040101010101" pitchFamily="2" charset="-122"/>
              </a:rPr>
              <a:t>如：石油行业标准：</a:t>
            </a:r>
            <a:r>
              <a:rPr lang="en-US" altLang="zh-CN" sz="2800" dirty="0" smtClean="0">
                <a:latin typeface="华文楷体" panose="02010600040101010101" pitchFamily="2" charset="-122"/>
                <a:ea typeface="华文楷体" panose="02010600040101010101" pitchFamily="2" charset="-122"/>
              </a:rPr>
              <a:t>SY</a:t>
            </a:r>
            <a:r>
              <a:rPr lang="zh-CN" altLang="en-US" sz="2800" dirty="0" smtClean="0">
                <a:latin typeface="华文楷体" panose="02010600040101010101" pitchFamily="2" charset="-122"/>
                <a:ea typeface="华文楷体" panose="02010600040101010101" pitchFamily="2" charset="-122"/>
              </a:rPr>
              <a:t>；轻工业行业标准：</a:t>
            </a:r>
            <a:r>
              <a:rPr lang="en-US" altLang="zh-CN" sz="2800" dirty="0" smtClean="0">
                <a:latin typeface="华文楷体" panose="02010600040101010101" pitchFamily="2" charset="-122"/>
                <a:ea typeface="华文楷体" panose="02010600040101010101" pitchFamily="2" charset="-122"/>
              </a:rPr>
              <a:t>QB</a:t>
            </a:r>
          </a:p>
          <a:p>
            <a:pPr lvl="2" eaLnBrk="1" hangingPunct="1">
              <a:lnSpc>
                <a:spcPct val="150000"/>
              </a:lnSpc>
            </a:pPr>
            <a:r>
              <a:rPr lang="zh-CN" altLang="en-US" sz="2800" dirty="0" smtClean="0">
                <a:latin typeface="华文楷体" panose="02010600040101010101" pitchFamily="2" charset="-122"/>
                <a:ea typeface="华文楷体" panose="02010600040101010101" pitchFamily="2" charset="-122"/>
              </a:rPr>
              <a:t>行业标准代号</a:t>
            </a:r>
            <a:r>
              <a:rPr lang="en-US" altLang="zh-CN" sz="2800" dirty="0" smtClean="0">
                <a:latin typeface="华文楷体" panose="02010600040101010101" pitchFamily="2" charset="-122"/>
                <a:ea typeface="华文楷体" panose="02010600040101010101" pitchFamily="2" charset="-122"/>
                <a:hlinkClick r:id="rId2"/>
              </a:rPr>
              <a:t>http://www.chinagb.org/article-57470.html</a:t>
            </a:r>
            <a:endParaRPr lang="en-US" altLang="zh-CN" sz="2800" dirty="0" smtClean="0">
              <a:latin typeface="华文楷体" panose="02010600040101010101" pitchFamily="2" charset="-122"/>
              <a:ea typeface="华文楷体" panose="02010600040101010101" pitchFamily="2" charset="-122"/>
            </a:endParaRPr>
          </a:p>
          <a:p>
            <a:pPr lvl="2" eaLnBrk="1" hangingPunct="1">
              <a:lnSpc>
                <a:spcPct val="150000"/>
              </a:lnSpc>
            </a:pPr>
            <a:r>
              <a:rPr lang="zh-CN" altLang="en-US" sz="2800" dirty="0" smtClean="0">
                <a:latin typeface="华文楷体" panose="02010600040101010101" pitchFamily="2" charset="-122"/>
                <a:ea typeface="华文楷体" panose="02010600040101010101" pitchFamily="2" charset="-122"/>
              </a:rPr>
              <a:t>如： </a:t>
            </a:r>
            <a:r>
              <a:rPr lang="en-US" altLang="zh-CN" sz="2800" dirty="0" smtClean="0">
                <a:latin typeface="华文楷体" panose="02010600040101010101" pitchFamily="2" charset="-122"/>
                <a:ea typeface="华文楷体" panose="02010600040101010101" pitchFamily="2" charset="-122"/>
              </a:rPr>
              <a:t>SY</a:t>
            </a:r>
            <a:r>
              <a:rPr lang="zh-CN" altLang="en-US" sz="2800" dirty="0" smtClean="0">
                <a:latin typeface="华文楷体" panose="02010600040101010101" pitchFamily="2" charset="-122"/>
                <a:ea typeface="华文楷体" panose="02010600040101010101" pitchFamily="2" charset="-122"/>
              </a:rPr>
              <a:t>／</a:t>
            </a:r>
            <a:r>
              <a:rPr lang="en-US" altLang="zh-CN" sz="2800" dirty="0" smtClean="0">
                <a:latin typeface="华文楷体" panose="02010600040101010101" pitchFamily="2" charset="-122"/>
                <a:ea typeface="华文楷体" panose="02010600040101010101" pitchFamily="2" charset="-122"/>
              </a:rPr>
              <a:t>T 6920―2012</a:t>
            </a:r>
            <a:r>
              <a:rPr lang="zh-CN" altLang="en-US" sz="2800" dirty="0" smtClean="0">
                <a:latin typeface="华文楷体" panose="02010600040101010101" pitchFamily="2" charset="-122"/>
                <a:ea typeface="华文楷体" panose="02010600040101010101" pitchFamily="2" charset="-122"/>
              </a:rPr>
              <a:t>（海洋钻井设计规范）</a:t>
            </a:r>
          </a:p>
          <a:p>
            <a:pPr eaLnBrk="1" hangingPunct="1"/>
            <a:endParaRPr lang="en-US" altLang="zh-CN" sz="2800" dirty="0" smtClean="0">
              <a:latin typeface="华文楷体" panose="02010600040101010101" pitchFamily="2" charset="-122"/>
              <a:ea typeface="华文楷体" panose="02010600040101010101" pitchFamily="2" charset="-122"/>
            </a:endParaRPr>
          </a:p>
        </p:txBody>
      </p:sp>
      <p:sp>
        <p:nvSpPr>
          <p:cNvPr id="45059" name="矩形 2"/>
          <p:cNvSpPr>
            <a:spLocks noChangeArrowheads="1"/>
          </p:cNvSpPr>
          <p:nvPr/>
        </p:nvSpPr>
        <p:spPr bwMode="auto">
          <a:xfrm>
            <a:off x="3500438" y="214313"/>
            <a:ext cx="203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600" b="1">
                <a:solidFill>
                  <a:srgbClr val="FF0000"/>
                </a:solidFill>
                <a:latin typeface="华文楷体" panose="02010600040101010101" pitchFamily="2" charset="-122"/>
                <a:ea typeface="华文楷体" panose="02010600040101010101" pitchFamily="2" charset="-122"/>
              </a:rPr>
              <a:t>标准代号</a:t>
            </a:r>
            <a:endParaRPr lang="zh-CN" altLang="en-US" sz="3600">
              <a:solidFill>
                <a:srgbClr val="FF0000"/>
              </a:solidFill>
            </a:endParaRPr>
          </a:p>
        </p:txBody>
      </p:sp>
    </p:spTree>
    <p:extLst>
      <p:ext uri="{BB962C8B-B14F-4D97-AF65-F5344CB8AC3E}">
        <p14:creationId xmlns:p14="http://schemas.microsoft.com/office/powerpoint/2010/main" val="9922015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0" y="1143000"/>
            <a:ext cx="8929688" cy="5357813"/>
          </a:xfrm>
        </p:spPr>
        <p:txBody>
          <a:bodyPr/>
          <a:lstStyle/>
          <a:p>
            <a:pPr lvl="1" eaLnBrk="1" hangingPunct="1">
              <a:lnSpc>
                <a:spcPct val="150000"/>
              </a:lnSpc>
            </a:pPr>
            <a:r>
              <a:rPr lang="zh-CN" altLang="en-US" b="1" dirty="0" smtClean="0">
                <a:latin typeface="华文楷体" panose="02010600040101010101" pitchFamily="2" charset="-122"/>
                <a:ea typeface="华文楷体" panose="02010600040101010101" pitchFamily="2" charset="-122"/>
              </a:rPr>
              <a:t>地方标准：</a:t>
            </a:r>
          </a:p>
          <a:p>
            <a:pPr lvl="2" eaLnBrk="1" hangingPunct="1">
              <a:lnSpc>
                <a:spcPct val="150000"/>
              </a:lnSpc>
            </a:pPr>
            <a:r>
              <a:rPr lang="zh-CN" altLang="en-US" sz="2400" b="1" dirty="0" smtClean="0">
                <a:latin typeface="华文楷体" panose="02010600040101010101" pitchFamily="2" charset="-122"/>
                <a:ea typeface="华文楷体" panose="02010600040101010101" pitchFamily="2" charset="-122"/>
              </a:rPr>
              <a:t>由</a:t>
            </a:r>
            <a:r>
              <a:rPr lang="en-US" altLang="zh-CN" sz="2400" b="1" dirty="0" smtClean="0">
                <a:latin typeface="华文楷体" panose="02010600040101010101" pitchFamily="2" charset="-122"/>
                <a:ea typeface="华文楷体" panose="02010600040101010101" pitchFamily="2" charset="-122"/>
              </a:rPr>
              <a:t>DB</a:t>
            </a:r>
            <a:r>
              <a:rPr lang="zh-CN" altLang="en-US" sz="2400" b="1" dirty="0" smtClean="0">
                <a:latin typeface="华文楷体" panose="02010600040101010101" pitchFamily="2" charset="-122"/>
                <a:ea typeface="华文楷体" panose="02010600040101010101" pitchFamily="2" charset="-122"/>
              </a:rPr>
              <a:t>加上省域或市域编号再加上专业类号及顺序号和标准颁布年组成</a:t>
            </a:r>
          </a:p>
          <a:p>
            <a:pPr lvl="2" eaLnBrk="1" hangingPunct="1">
              <a:lnSpc>
                <a:spcPct val="150000"/>
              </a:lnSpc>
            </a:pPr>
            <a:r>
              <a:rPr lang="zh-CN" altLang="en-US" sz="2400" b="1" dirty="0" smtClean="0">
                <a:latin typeface="华文楷体" panose="02010600040101010101" pitchFamily="2" charset="-122"/>
                <a:ea typeface="华文楷体" panose="02010600040101010101" pitchFamily="2" charset="-122"/>
              </a:rPr>
              <a:t>如： </a:t>
            </a:r>
            <a:r>
              <a:rPr lang="en-US" altLang="zh-CN" sz="2400" b="1" dirty="0" smtClean="0">
                <a:latin typeface="华文楷体" panose="02010600040101010101" pitchFamily="2" charset="-122"/>
                <a:ea typeface="华文楷体" panose="02010600040101010101" pitchFamily="2" charset="-122"/>
              </a:rPr>
              <a:t>DB23/T 120-2001</a:t>
            </a:r>
            <a:r>
              <a:rPr lang="zh-CN" altLang="en-US" sz="2400" b="1" dirty="0" smtClean="0">
                <a:latin typeface="华文楷体" panose="02010600040101010101" pitchFamily="2" charset="-122"/>
                <a:ea typeface="华文楷体" panose="02010600040101010101" pitchFamily="2" charset="-122"/>
              </a:rPr>
              <a:t>（黑龙江省民用建筑节能设计标准实施细则（采暖居住建筑部分））</a:t>
            </a:r>
          </a:p>
          <a:p>
            <a:pPr lvl="1" eaLnBrk="1" hangingPunct="1">
              <a:lnSpc>
                <a:spcPct val="150000"/>
              </a:lnSpc>
            </a:pPr>
            <a:r>
              <a:rPr lang="zh-CN" altLang="en-US" b="1" dirty="0" smtClean="0">
                <a:latin typeface="华文楷体" panose="02010600040101010101" pitchFamily="2" charset="-122"/>
                <a:ea typeface="华文楷体" panose="02010600040101010101" pitchFamily="2" charset="-122"/>
              </a:rPr>
              <a:t>企业标准：</a:t>
            </a:r>
          </a:p>
          <a:p>
            <a:pPr lvl="2" eaLnBrk="1" hangingPunct="1">
              <a:lnSpc>
                <a:spcPct val="150000"/>
              </a:lnSpc>
            </a:pPr>
            <a:r>
              <a:rPr lang="zh-CN" altLang="en-US" sz="2400" b="1" dirty="0" smtClean="0">
                <a:latin typeface="华文楷体" panose="02010600040101010101" pitchFamily="2" charset="-122"/>
                <a:ea typeface="华文楷体" panose="02010600040101010101" pitchFamily="2" charset="-122"/>
              </a:rPr>
              <a:t>规定以</a:t>
            </a:r>
            <a:r>
              <a:rPr lang="en-US" altLang="zh-CN" sz="2400" b="1" dirty="0" smtClean="0">
                <a:latin typeface="华文楷体" panose="02010600040101010101" pitchFamily="2" charset="-122"/>
                <a:ea typeface="华文楷体" panose="02010600040101010101" pitchFamily="2" charset="-122"/>
              </a:rPr>
              <a:t>Q</a:t>
            </a:r>
            <a:r>
              <a:rPr lang="zh-CN" altLang="en-US" sz="2400" b="1" dirty="0" smtClean="0">
                <a:latin typeface="华文楷体" panose="02010600040101010101" pitchFamily="2" charset="-122"/>
                <a:ea typeface="华文楷体" panose="02010600040101010101" pitchFamily="2" charset="-122"/>
              </a:rPr>
              <a:t>为分子，以企业名称的代码为分母表示</a:t>
            </a:r>
          </a:p>
          <a:p>
            <a:pPr lvl="2" eaLnBrk="1" hangingPunct="1">
              <a:lnSpc>
                <a:spcPct val="150000"/>
              </a:lnSpc>
            </a:pPr>
            <a:r>
              <a:rPr lang="zh-CN" altLang="en-US" sz="2400" b="1" dirty="0" smtClean="0">
                <a:latin typeface="华文楷体" panose="02010600040101010101" pitchFamily="2" charset="-122"/>
                <a:ea typeface="华文楷体" panose="02010600040101010101" pitchFamily="2" charset="-122"/>
              </a:rPr>
              <a:t>如： </a:t>
            </a:r>
            <a:r>
              <a:rPr lang="en-US" altLang="zh-CN" sz="2400" b="1" dirty="0" smtClean="0">
                <a:latin typeface="华文楷体" panose="02010600040101010101" pitchFamily="2" charset="-122"/>
                <a:ea typeface="华文楷体" panose="02010600040101010101" pitchFamily="2" charset="-122"/>
              </a:rPr>
              <a:t>Q/HB </a:t>
            </a:r>
            <a:r>
              <a:rPr lang="en-US" altLang="zh-CN" sz="2400" b="1" dirty="0" err="1" smtClean="0">
                <a:latin typeface="华文楷体" panose="02010600040101010101" pitchFamily="2" charset="-122"/>
                <a:ea typeface="华文楷体" panose="02010600040101010101" pitchFamily="2" charset="-122"/>
              </a:rPr>
              <a:t>HB</a:t>
            </a:r>
            <a:r>
              <a:rPr lang="zh-CN" altLang="en-US" sz="2400" b="1" dirty="0" smtClean="0">
                <a:latin typeface="华文楷体" panose="02010600040101010101" pitchFamily="2" charset="-122"/>
                <a:ea typeface="华文楷体" panose="02010600040101010101" pitchFamily="2" charset="-122"/>
              </a:rPr>
              <a:t>为沈阳标准件厂</a:t>
            </a:r>
          </a:p>
        </p:txBody>
      </p:sp>
      <p:sp>
        <p:nvSpPr>
          <p:cNvPr id="46083" name="矩形 2"/>
          <p:cNvSpPr>
            <a:spLocks noChangeArrowheads="1"/>
          </p:cNvSpPr>
          <p:nvPr/>
        </p:nvSpPr>
        <p:spPr bwMode="auto">
          <a:xfrm>
            <a:off x="3500438" y="214313"/>
            <a:ext cx="203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600" b="1">
                <a:solidFill>
                  <a:srgbClr val="FF0000"/>
                </a:solidFill>
                <a:latin typeface="华文楷体" panose="02010600040101010101" pitchFamily="2" charset="-122"/>
                <a:ea typeface="华文楷体" panose="02010600040101010101" pitchFamily="2" charset="-122"/>
              </a:rPr>
              <a:t>标准代号</a:t>
            </a:r>
            <a:endParaRPr lang="zh-CN" altLang="en-US" sz="3600">
              <a:solidFill>
                <a:srgbClr val="FF0000"/>
              </a:solidFill>
            </a:endParaRPr>
          </a:p>
        </p:txBody>
      </p:sp>
    </p:spTree>
    <p:extLst>
      <p:ext uri="{BB962C8B-B14F-4D97-AF65-F5344CB8AC3E}">
        <p14:creationId xmlns:p14="http://schemas.microsoft.com/office/powerpoint/2010/main" val="14993561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内容占位符 2"/>
          <p:cNvSpPr>
            <a:spLocks noGrp="1"/>
          </p:cNvSpPr>
          <p:nvPr>
            <p:ph idx="1"/>
          </p:nvPr>
        </p:nvSpPr>
        <p:spPr>
          <a:xfrm>
            <a:off x="467544" y="1340768"/>
            <a:ext cx="8301608" cy="4968552"/>
          </a:xfrm>
        </p:spPr>
        <p:txBody>
          <a:bodyPr/>
          <a:lstStyle/>
          <a:p>
            <a:pPr>
              <a:defRPr/>
            </a:pPr>
            <a:r>
              <a:rPr lang="zh-CN" b="1" dirty="0" smtClean="0">
                <a:latin typeface="华文楷体" pitchFamily="2" charset="-122"/>
                <a:ea typeface="华文楷体" pitchFamily="2" charset="-122"/>
              </a:rPr>
              <a:t>国际标准是由国际标准化组织采用的标准或在某些情况下由国际标准化团体采用的技术规范。</a:t>
            </a:r>
          </a:p>
          <a:p>
            <a:pPr>
              <a:tabLst>
                <a:tab pos="808038" algn="l"/>
              </a:tabLst>
              <a:defRPr/>
            </a:pPr>
            <a:r>
              <a:rPr lang="zh-CN" b="1" dirty="0" smtClean="0">
                <a:latin typeface="华文楷体" pitchFamily="2" charset="-122"/>
                <a:ea typeface="华文楷体" pitchFamily="2" charset="-122"/>
              </a:rPr>
              <a:t>国际标准包括二部分：</a:t>
            </a:r>
          </a:p>
          <a:p>
            <a:pPr indent="12700">
              <a:buFontTx/>
              <a:buNone/>
              <a:tabLst>
                <a:tab pos="808038" algn="l"/>
              </a:tabLst>
              <a:defRPr/>
            </a:pPr>
            <a:r>
              <a:rPr lang="en-US" altLang="zh-CN" b="1" dirty="0" smtClean="0">
                <a:latin typeface="华文楷体" pitchFamily="2" charset="-122"/>
                <a:ea typeface="华文楷体" pitchFamily="2" charset="-122"/>
              </a:rPr>
              <a:t>1</a:t>
            </a:r>
            <a:r>
              <a:rPr lang="zh-CN" altLang="en-US" b="1" dirty="0" smtClean="0">
                <a:latin typeface="华文楷体" pitchFamily="2" charset="-122"/>
                <a:ea typeface="华文楷体" pitchFamily="2" charset="-122"/>
              </a:rPr>
              <a:t>）</a:t>
            </a:r>
            <a:r>
              <a:rPr lang="zh-CN" b="1" dirty="0" smtClean="0">
                <a:latin typeface="华文楷体" pitchFamily="2" charset="-122"/>
                <a:ea typeface="华文楷体" pitchFamily="2" charset="-122"/>
              </a:rPr>
              <a:t>国际标准化组织（</a:t>
            </a:r>
            <a:r>
              <a:rPr lang="en-US" altLang="zh-CN" b="1" dirty="0" smtClean="0">
                <a:latin typeface="华文楷体" pitchFamily="2" charset="-122"/>
                <a:ea typeface="华文楷体" pitchFamily="2" charset="-122"/>
              </a:rPr>
              <a:t>ISO</a:t>
            </a:r>
            <a:r>
              <a:rPr lang="zh-CN" b="1" dirty="0" smtClean="0">
                <a:latin typeface="华文楷体" pitchFamily="2" charset="-122"/>
                <a:ea typeface="华文楷体" pitchFamily="2" charset="-122"/>
              </a:rPr>
              <a:t>）和国际电工委员会（</a:t>
            </a:r>
            <a:r>
              <a:rPr lang="en-US" altLang="zh-CN" b="1" dirty="0" smtClean="0">
                <a:latin typeface="华文楷体" pitchFamily="2" charset="-122"/>
                <a:ea typeface="华文楷体" pitchFamily="2" charset="-122"/>
              </a:rPr>
              <a:t>IEC</a:t>
            </a:r>
            <a:r>
              <a:rPr lang="zh-CN" b="1" dirty="0" smtClean="0">
                <a:latin typeface="华文楷体" pitchFamily="2" charset="-122"/>
                <a:ea typeface="华文楷体" pitchFamily="2" charset="-122"/>
              </a:rPr>
              <a:t>）制定的标准</a:t>
            </a:r>
          </a:p>
          <a:p>
            <a:pPr indent="12700">
              <a:buFontTx/>
              <a:buNone/>
              <a:tabLst>
                <a:tab pos="808038" algn="l"/>
              </a:tabLst>
              <a:defRPr/>
            </a:pPr>
            <a:r>
              <a:rPr lang="en-US" altLang="zh-CN" b="1" dirty="0" smtClean="0">
                <a:latin typeface="华文楷体" pitchFamily="2" charset="-122"/>
                <a:ea typeface="华文楷体" pitchFamily="2" charset="-122"/>
              </a:rPr>
              <a:t>2</a:t>
            </a:r>
            <a:r>
              <a:rPr lang="zh-CN" altLang="en-US" b="1" dirty="0" smtClean="0">
                <a:latin typeface="华文楷体" pitchFamily="2" charset="-122"/>
                <a:ea typeface="华文楷体" pitchFamily="2" charset="-122"/>
              </a:rPr>
              <a:t>）</a:t>
            </a:r>
            <a:r>
              <a:rPr lang="zh-CN" b="1" dirty="0" smtClean="0">
                <a:latin typeface="华文楷体" pitchFamily="2" charset="-122"/>
                <a:ea typeface="华文楷体" pitchFamily="2" charset="-122"/>
              </a:rPr>
              <a:t>国际标准化组织认可的其他国际组织制定的一些标准。如</a:t>
            </a:r>
            <a:r>
              <a:rPr lang="en-US" altLang="zh-CN" b="1" dirty="0" smtClean="0">
                <a:latin typeface="华文楷体" pitchFamily="2" charset="-122"/>
                <a:ea typeface="华文楷体" pitchFamily="2" charset="-122"/>
              </a:rPr>
              <a:t>ASME</a:t>
            </a:r>
            <a:r>
              <a:rPr lang="zh-CN" b="1" dirty="0" smtClean="0">
                <a:latin typeface="华文楷体" pitchFamily="2" charset="-122"/>
                <a:ea typeface="华文楷体" pitchFamily="2" charset="-122"/>
              </a:rPr>
              <a:t>、</a:t>
            </a:r>
            <a:r>
              <a:rPr lang="en-US" altLang="zh-CN" b="1" dirty="0" smtClean="0">
                <a:latin typeface="华文楷体" pitchFamily="2" charset="-122"/>
                <a:ea typeface="华文楷体" pitchFamily="2" charset="-122"/>
              </a:rPr>
              <a:t>API</a:t>
            </a:r>
            <a:endParaRPr lang="zh-CN" altLang="zh-CN" b="1" dirty="0" smtClean="0">
              <a:latin typeface="华文楷体" pitchFamily="2" charset="-122"/>
              <a:ea typeface="华文楷体" pitchFamily="2" charset="-122"/>
            </a:endParaRPr>
          </a:p>
          <a:p>
            <a:pPr>
              <a:defRPr/>
            </a:pPr>
            <a:endParaRPr lang="zh-CN" altLang="en-US" dirty="0" smtClean="0">
              <a:latin typeface="华文楷体" panose="02010600040101010101" pitchFamily="2" charset="-122"/>
              <a:ea typeface="华文楷体" panose="02010600040101010101" pitchFamily="2" charset="-122"/>
            </a:endParaRPr>
          </a:p>
        </p:txBody>
      </p:sp>
      <p:sp>
        <p:nvSpPr>
          <p:cNvPr id="47107" name="矩形 2"/>
          <p:cNvSpPr>
            <a:spLocks noChangeArrowheads="1"/>
          </p:cNvSpPr>
          <p:nvPr/>
        </p:nvSpPr>
        <p:spPr bwMode="auto">
          <a:xfrm>
            <a:off x="3500438" y="214313"/>
            <a:ext cx="203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600" b="1" dirty="0">
                <a:solidFill>
                  <a:srgbClr val="FF0000"/>
                </a:solidFill>
              </a:rPr>
              <a:t>国际标准</a:t>
            </a:r>
          </a:p>
        </p:txBody>
      </p:sp>
    </p:spTree>
    <p:extLst>
      <p:ext uri="{BB962C8B-B14F-4D97-AF65-F5344CB8AC3E}">
        <p14:creationId xmlns:p14="http://schemas.microsoft.com/office/powerpoint/2010/main" val="841502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23528" y="1052736"/>
            <a:ext cx="4613314" cy="523220"/>
          </a:xfrm>
          <a:prstGeom prst="rect">
            <a:avLst/>
          </a:prstGeom>
        </p:spPr>
        <p:txBody>
          <a:bodyPr wrap="none">
            <a:spAutoFit/>
          </a:bodyPr>
          <a:lstStyle/>
          <a:p>
            <a:pPr marL="457200" indent="-457200">
              <a:buFont typeface="Wingdings" panose="05000000000000000000" pitchFamily="2" charset="2"/>
              <a:buChar char="u"/>
            </a:pPr>
            <a:r>
              <a:rPr lang="zh-CN" altLang="en-US" sz="2800" b="1" dirty="0" smtClean="0">
                <a:solidFill>
                  <a:srgbClr val="3366FF"/>
                </a:solidFill>
              </a:rPr>
              <a:t>学位论文（</a:t>
            </a:r>
            <a:r>
              <a:rPr lang="en-US" altLang="zh-CN" sz="2800" b="1" dirty="0" smtClean="0">
                <a:solidFill>
                  <a:srgbClr val="3366FF"/>
                </a:solidFill>
              </a:rPr>
              <a:t>Dissertation</a:t>
            </a:r>
            <a:r>
              <a:rPr lang="zh-CN" altLang="en-US" sz="2800" b="1" dirty="0">
                <a:solidFill>
                  <a:srgbClr val="3366FF"/>
                </a:solidFill>
              </a:rPr>
              <a:t>）</a:t>
            </a:r>
          </a:p>
        </p:txBody>
      </p:sp>
      <p:sp>
        <p:nvSpPr>
          <p:cNvPr id="4" name="矩形 3"/>
          <p:cNvSpPr/>
          <p:nvPr/>
        </p:nvSpPr>
        <p:spPr>
          <a:xfrm>
            <a:off x="4644008" y="1575956"/>
            <a:ext cx="4527612" cy="5552289"/>
          </a:xfrm>
          <a:prstGeom prst="rect">
            <a:avLst/>
          </a:prstGeom>
        </p:spPr>
        <p:txBody>
          <a:bodyPr wrap="square">
            <a:spAutoFit/>
          </a:bodyPr>
          <a:lstStyle/>
          <a:p>
            <a:pPr>
              <a:lnSpc>
                <a:spcPct val="110000"/>
              </a:lnSpc>
            </a:pPr>
            <a:r>
              <a:rPr lang="zh-CN" altLang="en-US" sz="2800" b="1" dirty="0" smtClean="0">
                <a:solidFill>
                  <a:srgbClr val="3366FF"/>
                </a:solidFill>
              </a:rPr>
              <a:t>学位论文识别</a:t>
            </a:r>
            <a:r>
              <a:rPr lang="zh-CN" altLang="en-US" sz="2800" b="1" dirty="0">
                <a:solidFill>
                  <a:srgbClr val="3366FF"/>
                </a:solidFill>
              </a:rPr>
              <a:t>要素：</a:t>
            </a:r>
            <a:endParaRPr lang="en-US" altLang="zh-CN" sz="2800" b="1" dirty="0">
              <a:solidFill>
                <a:srgbClr val="3366FF"/>
              </a:solidFill>
            </a:endParaRPr>
          </a:p>
          <a:p>
            <a:pPr>
              <a:lnSpc>
                <a:spcPct val="110000"/>
              </a:lnSpc>
            </a:pPr>
            <a:r>
              <a:rPr lang="zh-CN" altLang="en-US" sz="2400" b="1" dirty="0" smtClean="0">
                <a:latin typeface="宋体" panose="02010600030101010101" pitchFamily="2" charset="-122"/>
              </a:rPr>
              <a:t>题名：</a:t>
            </a:r>
            <a:r>
              <a:rPr lang="en-US" altLang="zh-CN" sz="2400" b="1" dirty="0" smtClean="0">
                <a:latin typeface="宋体" panose="02010600030101010101" pitchFamily="2" charset="-122"/>
              </a:rPr>
              <a:t>《</a:t>
            </a:r>
            <a:r>
              <a:rPr lang="zh-CN" altLang="en-US" sz="2400" b="1" dirty="0" smtClean="0">
                <a:latin typeface="宋体" panose="02010600030101010101" pitchFamily="2" charset="-122"/>
              </a:rPr>
              <a:t>圣经</a:t>
            </a:r>
            <a:r>
              <a:rPr lang="en-US" altLang="zh-CN" sz="2400" b="1" dirty="0" smtClean="0">
                <a:latin typeface="宋体" panose="02010600030101010101" pitchFamily="2" charset="-122"/>
              </a:rPr>
              <a:t>》</a:t>
            </a:r>
            <a:r>
              <a:rPr lang="zh-CN" altLang="en-US" sz="2400" b="1" dirty="0" smtClean="0">
                <a:latin typeface="宋体" panose="02010600030101010101" pitchFamily="2" charset="-122"/>
              </a:rPr>
              <a:t>汉译思想之变迁</a:t>
            </a:r>
            <a:endParaRPr lang="en-US" altLang="zh-CN" sz="2400" b="1" dirty="0" smtClean="0">
              <a:latin typeface="宋体" panose="02010600030101010101" pitchFamily="2" charset="-122"/>
            </a:endParaRPr>
          </a:p>
          <a:p>
            <a:pPr>
              <a:lnSpc>
                <a:spcPct val="110000"/>
              </a:lnSpc>
            </a:pPr>
            <a:r>
              <a:rPr lang="zh-CN" altLang="en-US" sz="2400" b="1" dirty="0">
                <a:latin typeface="宋体" panose="02010600030101010101" pitchFamily="2" charset="-122"/>
              </a:rPr>
              <a:t>作</a:t>
            </a:r>
            <a:r>
              <a:rPr lang="zh-CN" altLang="en-US" sz="2400" b="1" dirty="0" smtClean="0">
                <a:latin typeface="宋体" panose="02010600030101010101" pitchFamily="2" charset="-122"/>
              </a:rPr>
              <a:t>者：刘杰</a:t>
            </a:r>
            <a:endParaRPr lang="en-US" altLang="zh-CN" sz="2400" b="1" dirty="0" smtClean="0">
              <a:latin typeface="宋体" panose="02010600030101010101" pitchFamily="2" charset="-122"/>
            </a:endParaRPr>
          </a:p>
          <a:p>
            <a:pPr>
              <a:lnSpc>
                <a:spcPct val="110000"/>
              </a:lnSpc>
            </a:pPr>
            <a:r>
              <a:rPr lang="zh-CN" altLang="en-US" sz="2400" b="1" dirty="0" smtClean="0">
                <a:latin typeface="宋体" panose="02010600030101010101" pitchFamily="2" charset="-122"/>
              </a:rPr>
              <a:t>专业：外国语言学及应用语言学</a:t>
            </a:r>
            <a:endParaRPr lang="en-US" altLang="zh-CN" sz="2400" b="1" dirty="0" smtClean="0">
              <a:latin typeface="宋体" panose="02010600030101010101" pitchFamily="2" charset="-122"/>
            </a:endParaRPr>
          </a:p>
          <a:p>
            <a:pPr>
              <a:lnSpc>
                <a:spcPct val="110000"/>
              </a:lnSpc>
            </a:pPr>
            <a:r>
              <a:rPr lang="zh-CN" altLang="en-US" sz="2400" b="1" dirty="0" smtClean="0">
                <a:latin typeface="宋体" panose="02010600030101010101" pitchFamily="2" charset="-122"/>
              </a:rPr>
              <a:t>导师</a:t>
            </a:r>
            <a:r>
              <a:rPr lang="zh-CN" altLang="en-US" sz="2400" b="1" dirty="0">
                <a:latin typeface="宋体" panose="02010600030101010101" pitchFamily="2" charset="-122"/>
              </a:rPr>
              <a:t>姓名</a:t>
            </a:r>
            <a:r>
              <a:rPr lang="zh-CN" altLang="en-US" sz="2400" b="1" dirty="0" smtClean="0">
                <a:latin typeface="宋体" panose="02010600030101010101" pitchFamily="2" charset="-122"/>
              </a:rPr>
              <a:t>：胥谨</a:t>
            </a:r>
            <a:endParaRPr lang="zh-CN" altLang="en-US" sz="2400" b="1" dirty="0">
              <a:latin typeface="宋体" panose="02010600030101010101" pitchFamily="2" charset="-122"/>
            </a:endParaRPr>
          </a:p>
          <a:p>
            <a:pPr>
              <a:lnSpc>
                <a:spcPct val="110000"/>
              </a:lnSpc>
            </a:pPr>
            <a:r>
              <a:rPr lang="zh-CN" altLang="en-US" sz="2400" b="1" dirty="0">
                <a:latin typeface="宋体" panose="02010600030101010101" pitchFamily="2" charset="-122"/>
              </a:rPr>
              <a:t>授予学位：硕士</a:t>
            </a:r>
          </a:p>
          <a:p>
            <a:pPr>
              <a:lnSpc>
                <a:spcPct val="110000"/>
              </a:lnSpc>
            </a:pPr>
            <a:r>
              <a:rPr lang="zh-CN" altLang="en-US" sz="2400" b="1" dirty="0">
                <a:latin typeface="宋体" panose="02010600030101010101" pitchFamily="2" charset="-122"/>
              </a:rPr>
              <a:t>授予单位</a:t>
            </a:r>
            <a:r>
              <a:rPr lang="zh-CN" altLang="en-US" sz="2400" b="1" dirty="0" smtClean="0">
                <a:latin typeface="宋体" panose="02010600030101010101" pitchFamily="2" charset="-122"/>
              </a:rPr>
              <a:t>：</a:t>
            </a:r>
            <a:r>
              <a:rPr lang="zh-CN" altLang="en-US" sz="2400" b="1" dirty="0" smtClean="0">
                <a:solidFill>
                  <a:srgbClr val="FF0000"/>
                </a:solidFill>
                <a:latin typeface="宋体" panose="02010600030101010101" pitchFamily="2" charset="-122"/>
              </a:rPr>
              <a:t>西南石油大学</a:t>
            </a:r>
            <a:endParaRPr lang="en-US" altLang="zh-CN" sz="2400" b="1" dirty="0" smtClean="0">
              <a:solidFill>
                <a:srgbClr val="FF0000"/>
              </a:solidFill>
              <a:latin typeface="宋体" panose="02010600030101010101" pitchFamily="2" charset="-122"/>
            </a:endParaRPr>
          </a:p>
          <a:p>
            <a:pPr>
              <a:lnSpc>
                <a:spcPct val="110000"/>
              </a:lnSpc>
            </a:pPr>
            <a:r>
              <a:rPr lang="zh-CN" altLang="en-US" sz="2400" b="1" dirty="0" smtClean="0">
                <a:latin typeface="宋体" panose="02010600030101010101" pitchFamily="2" charset="-122"/>
              </a:rPr>
              <a:t>授予</a:t>
            </a:r>
            <a:r>
              <a:rPr lang="zh-CN" altLang="en-US" sz="2400" b="1" dirty="0">
                <a:latin typeface="宋体" panose="02010600030101010101" pitchFamily="2" charset="-122"/>
              </a:rPr>
              <a:t>学位时间：</a:t>
            </a:r>
            <a:r>
              <a:rPr lang="en-US" altLang="zh-CN" sz="2400" b="1" dirty="0" smtClean="0">
                <a:latin typeface="宋体" panose="02010600030101010101" pitchFamily="2" charset="-122"/>
              </a:rPr>
              <a:t>201106</a:t>
            </a:r>
          </a:p>
          <a:p>
            <a:pPr>
              <a:lnSpc>
                <a:spcPct val="110000"/>
              </a:lnSpc>
            </a:pPr>
            <a:r>
              <a:rPr lang="zh-CN" altLang="en-US" sz="2400" b="1" dirty="0" smtClean="0">
                <a:latin typeface="宋体" panose="02010600030101010101" pitchFamily="2" charset="-122"/>
              </a:rPr>
              <a:t>学位论文识别代码：</a:t>
            </a:r>
            <a:r>
              <a:rPr lang="en-US" altLang="zh-CN" sz="2400" b="1" dirty="0" smtClean="0">
                <a:solidFill>
                  <a:srgbClr val="FF0000"/>
                </a:solidFill>
                <a:latin typeface="宋体" panose="02010600030101010101" pitchFamily="2" charset="-122"/>
              </a:rPr>
              <a:t>[D]</a:t>
            </a:r>
          </a:p>
          <a:p>
            <a:endParaRPr lang="en-US" altLang="zh-CN" sz="2400" b="1" dirty="0" smtClean="0">
              <a:latin typeface="宋体" panose="02010600030101010101" pitchFamily="2" charset="-122"/>
            </a:endParaRPr>
          </a:p>
          <a:p>
            <a:pPr>
              <a:lnSpc>
                <a:spcPct val="110000"/>
              </a:lnSpc>
            </a:pPr>
            <a:r>
              <a:rPr lang="zh-CN" altLang="en-US" sz="2400" b="1" dirty="0">
                <a:latin typeface="宋体" panose="02010600030101010101" pitchFamily="2" charset="-122"/>
              </a:rPr>
              <a:t>刘</a:t>
            </a:r>
            <a:r>
              <a:rPr lang="zh-CN" altLang="en-US" sz="2400" b="1" dirty="0" smtClean="0">
                <a:latin typeface="宋体" panose="02010600030101010101" pitchFamily="2" charset="-122"/>
              </a:rPr>
              <a:t>杰</a:t>
            </a:r>
            <a:r>
              <a:rPr lang="en-US" altLang="zh-CN" sz="2400" b="1" dirty="0" smtClean="0">
                <a:latin typeface="宋体" panose="02010600030101010101" pitchFamily="2" charset="-122"/>
              </a:rPr>
              <a:t>.</a:t>
            </a:r>
            <a:r>
              <a:rPr lang="en-US" altLang="zh-CN" sz="2400" b="1" dirty="0">
                <a:latin typeface="宋体" panose="02010600030101010101" pitchFamily="2" charset="-122"/>
              </a:rPr>
              <a:t> 《</a:t>
            </a:r>
            <a:r>
              <a:rPr lang="zh-CN" altLang="en-US" sz="2400" b="1" dirty="0">
                <a:latin typeface="宋体" panose="02010600030101010101" pitchFamily="2" charset="-122"/>
              </a:rPr>
              <a:t>圣经</a:t>
            </a:r>
            <a:r>
              <a:rPr lang="en-US" altLang="zh-CN" sz="2400" b="1" dirty="0">
                <a:latin typeface="宋体" panose="02010600030101010101" pitchFamily="2" charset="-122"/>
              </a:rPr>
              <a:t>》</a:t>
            </a:r>
            <a:r>
              <a:rPr lang="zh-CN" altLang="en-US" sz="2400" b="1" dirty="0">
                <a:latin typeface="宋体" panose="02010600030101010101" pitchFamily="2" charset="-122"/>
              </a:rPr>
              <a:t>汉译思想之</a:t>
            </a:r>
            <a:r>
              <a:rPr lang="zh-CN" altLang="en-US" sz="2400" b="1" dirty="0" smtClean="0">
                <a:latin typeface="宋体" panose="02010600030101010101" pitchFamily="2" charset="-122"/>
              </a:rPr>
              <a:t>变迁</a:t>
            </a:r>
            <a:r>
              <a:rPr lang="en-US" altLang="zh-CN" sz="2400" b="1" dirty="0">
                <a:solidFill>
                  <a:srgbClr val="FF0000"/>
                </a:solidFill>
                <a:latin typeface="宋体" panose="02010600030101010101" pitchFamily="2" charset="-122"/>
              </a:rPr>
              <a:t>[D]</a:t>
            </a:r>
            <a:r>
              <a:rPr lang="en-US" altLang="zh-CN" sz="2400" b="1" dirty="0" smtClean="0">
                <a:solidFill>
                  <a:srgbClr val="FF0000"/>
                </a:solidFill>
                <a:latin typeface="宋体" panose="02010600030101010101" pitchFamily="2" charset="-122"/>
              </a:rPr>
              <a:t>.</a:t>
            </a:r>
            <a:r>
              <a:rPr lang="zh-CN" altLang="en-US" sz="2400" b="1" dirty="0">
                <a:solidFill>
                  <a:srgbClr val="FF0000"/>
                </a:solidFill>
                <a:latin typeface="宋体" panose="02010600030101010101" pitchFamily="2" charset="-122"/>
              </a:rPr>
              <a:t>西南石油</a:t>
            </a:r>
            <a:r>
              <a:rPr lang="zh-CN" altLang="en-US" sz="2400" b="1" dirty="0" smtClean="0">
                <a:solidFill>
                  <a:srgbClr val="FF0000"/>
                </a:solidFill>
                <a:latin typeface="宋体" panose="02010600030101010101" pitchFamily="2" charset="-122"/>
              </a:rPr>
              <a:t>大学</a:t>
            </a:r>
            <a:r>
              <a:rPr lang="en-US" altLang="zh-CN" sz="2400" b="1" dirty="0" smtClean="0">
                <a:solidFill>
                  <a:srgbClr val="FF0000"/>
                </a:solidFill>
                <a:latin typeface="宋体" panose="02010600030101010101" pitchFamily="2" charset="-122"/>
              </a:rPr>
              <a:t>.</a:t>
            </a:r>
            <a:r>
              <a:rPr lang="en-US" altLang="zh-CN" sz="2400" b="1" dirty="0" smtClean="0">
                <a:latin typeface="宋体" panose="02010600030101010101" pitchFamily="2" charset="-122"/>
              </a:rPr>
              <a:t>2011.06.</a:t>
            </a:r>
            <a:endParaRPr lang="en-US" altLang="zh-CN" sz="2400" b="1" dirty="0">
              <a:latin typeface="宋体" panose="02010600030101010101" pitchFamily="2" charset="-122"/>
            </a:endParaRPr>
          </a:p>
          <a:p>
            <a:endParaRPr lang="en-US" altLang="zh-CN" dirty="0"/>
          </a:p>
          <a:p>
            <a:endParaRPr lang="zh-CN" altLang="en-US" dirty="0"/>
          </a:p>
        </p:txBody>
      </p:sp>
      <p:pic>
        <p:nvPicPr>
          <p:cNvPr id="6" name="图片 5"/>
          <p:cNvPicPr>
            <a:picLocks noChangeAspect="1"/>
          </p:cNvPicPr>
          <p:nvPr/>
        </p:nvPicPr>
        <p:blipFill>
          <a:blip r:embed="rId2"/>
          <a:stretch>
            <a:fillRect/>
          </a:stretch>
        </p:blipFill>
        <p:spPr>
          <a:xfrm>
            <a:off x="467544" y="1575956"/>
            <a:ext cx="3787468" cy="5121084"/>
          </a:xfrm>
          <a:prstGeom prst="rect">
            <a:avLst/>
          </a:prstGeom>
        </p:spPr>
      </p:pic>
    </p:spTree>
    <p:extLst>
      <p:ext uri="{BB962C8B-B14F-4D97-AF65-F5344CB8AC3E}">
        <p14:creationId xmlns:p14="http://schemas.microsoft.com/office/powerpoint/2010/main" val="26445399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1124744"/>
            <a:ext cx="8136904" cy="3447098"/>
          </a:xfrm>
          <a:prstGeom prst="rect">
            <a:avLst/>
          </a:prstGeom>
        </p:spPr>
        <p:txBody>
          <a:bodyPr wrap="square">
            <a:spAutoFit/>
          </a:bodyPr>
          <a:lstStyle/>
          <a:p>
            <a:pPr algn="just"/>
            <a:r>
              <a:rPr lang="en-US" altLang="zh-CN" sz="2800" dirty="0"/>
              <a:t>e.g</a:t>
            </a:r>
            <a:r>
              <a:rPr lang="en-US" altLang="zh-CN" sz="2800" dirty="0" smtClean="0"/>
              <a:t>.</a:t>
            </a:r>
          </a:p>
          <a:p>
            <a:pPr algn="just"/>
            <a:endParaRPr lang="en-US" altLang="zh-CN" sz="2800" dirty="0"/>
          </a:p>
          <a:p>
            <a:pPr algn="just">
              <a:lnSpc>
                <a:spcPct val="150000"/>
              </a:lnSpc>
            </a:pPr>
            <a:r>
              <a:rPr lang="en-US" altLang="zh-CN" sz="2800" b="1" dirty="0" smtClean="0"/>
              <a:t>1</a:t>
            </a:r>
            <a:r>
              <a:rPr lang="zh-CN" altLang="en-US" sz="2800" b="1" dirty="0" smtClean="0"/>
              <a:t>、</a:t>
            </a:r>
            <a:r>
              <a:rPr lang="en-US" altLang="zh-CN" sz="2800" b="1" dirty="0" smtClean="0"/>
              <a:t>An </a:t>
            </a:r>
            <a:r>
              <a:rPr lang="en-US" altLang="zh-CN" sz="2800" b="1" dirty="0"/>
              <a:t>Extended Predictor-Corrector Algorithm for Variable-order Fractional Delay Differential </a:t>
            </a:r>
            <a:r>
              <a:rPr lang="en-US" altLang="zh-CN" sz="2800" b="1" dirty="0" smtClean="0"/>
              <a:t>Equations</a:t>
            </a:r>
          </a:p>
          <a:p>
            <a:pPr algn="just">
              <a:lnSpc>
                <a:spcPct val="150000"/>
              </a:lnSpc>
            </a:pPr>
            <a:r>
              <a:rPr lang="en-US" altLang="zh-CN" sz="2800" b="1" dirty="0"/>
              <a:t>2</a:t>
            </a:r>
            <a:r>
              <a:rPr lang="zh-CN" altLang="en-US" sz="2800" b="1" dirty="0"/>
              <a:t>、</a:t>
            </a:r>
            <a:r>
              <a:rPr lang="en-US" altLang="zh-CN" sz="2800" b="1" dirty="0"/>
              <a:t>Pockmarks on the </a:t>
            </a:r>
            <a:r>
              <a:rPr lang="en-US" altLang="zh-CN" sz="2800" b="1" dirty="0" err="1"/>
              <a:t>Scotian</a:t>
            </a:r>
            <a:r>
              <a:rPr lang="en-US" altLang="zh-CN" sz="2800" b="1" dirty="0"/>
              <a:t> Shelf</a:t>
            </a:r>
          </a:p>
          <a:p>
            <a:pPr algn="just"/>
            <a:endParaRPr lang="en-US" altLang="zh-CN" dirty="0" smtClean="0"/>
          </a:p>
          <a:p>
            <a:pPr algn="just"/>
            <a:endParaRPr lang="zh-CN" altLang="en-US" dirty="0"/>
          </a:p>
        </p:txBody>
      </p:sp>
    </p:spTree>
    <p:extLst>
      <p:ext uri="{BB962C8B-B14F-4D97-AF65-F5344CB8AC3E}">
        <p14:creationId xmlns:p14="http://schemas.microsoft.com/office/powerpoint/2010/main" val="19082273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图片 2"/>
          <p:cNvPicPr>
            <a:picLocks noChangeAspect="1"/>
          </p:cNvPicPr>
          <p:nvPr/>
        </p:nvPicPr>
        <p:blipFill>
          <a:blip r:embed="rId2"/>
          <a:stretch>
            <a:fillRect/>
          </a:stretch>
        </p:blipFill>
        <p:spPr>
          <a:xfrm>
            <a:off x="35496" y="994420"/>
            <a:ext cx="9305417" cy="5733256"/>
          </a:xfrm>
          <a:prstGeom prst="rect">
            <a:avLst/>
          </a:prstGeom>
        </p:spPr>
      </p:pic>
      <p:sp>
        <p:nvSpPr>
          <p:cNvPr id="4" name="矩形 3"/>
          <p:cNvSpPr/>
          <p:nvPr/>
        </p:nvSpPr>
        <p:spPr>
          <a:xfrm>
            <a:off x="1691680" y="4293096"/>
            <a:ext cx="4176464" cy="432048"/>
          </a:xfrm>
          <a:prstGeom prst="rect">
            <a:avLst/>
          </a:prstGeom>
          <a:solidFill>
            <a:srgbClr val="FDD8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rgbClr val="FF0000"/>
                </a:solidFill>
              </a:rPr>
              <a:t>超星发现系统检索线索</a:t>
            </a:r>
            <a:endParaRPr lang="zh-CN" altLang="en-US" sz="2800" b="1" dirty="0">
              <a:solidFill>
                <a:srgbClr val="FF0000"/>
              </a:solidFill>
            </a:endParaRPr>
          </a:p>
        </p:txBody>
      </p:sp>
    </p:spTree>
    <p:extLst>
      <p:ext uri="{BB962C8B-B14F-4D97-AF65-F5344CB8AC3E}">
        <p14:creationId xmlns:p14="http://schemas.microsoft.com/office/powerpoint/2010/main" val="8455309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图片 2"/>
          <p:cNvPicPr>
            <a:picLocks noChangeAspect="1"/>
          </p:cNvPicPr>
          <p:nvPr/>
        </p:nvPicPr>
        <p:blipFill rotWithShape="1">
          <a:blip r:embed="rId2"/>
          <a:srcRect l="23562"/>
          <a:stretch/>
        </p:blipFill>
        <p:spPr>
          <a:xfrm>
            <a:off x="0" y="15039"/>
            <a:ext cx="9158218" cy="6381328"/>
          </a:xfrm>
          <a:prstGeom prst="rect">
            <a:avLst/>
          </a:prstGeom>
        </p:spPr>
      </p:pic>
    </p:spTree>
    <p:extLst>
      <p:ext uri="{BB962C8B-B14F-4D97-AF65-F5344CB8AC3E}">
        <p14:creationId xmlns:p14="http://schemas.microsoft.com/office/powerpoint/2010/main" val="24438102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图片 2"/>
          <p:cNvPicPr>
            <a:picLocks noChangeAspect="1"/>
          </p:cNvPicPr>
          <p:nvPr/>
        </p:nvPicPr>
        <p:blipFill>
          <a:blip r:embed="rId2"/>
          <a:stretch>
            <a:fillRect/>
          </a:stretch>
        </p:blipFill>
        <p:spPr>
          <a:xfrm>
            <a:off x="0" y="260648"/>
            <a:ext cx="9045724" cy="6256562"/>
          </a:xfrm>
          <a:prstGeom prst="rect">
            <a:avLst/>
          </a:prstGeom>
        </p:spPr>
      </p:pic>
      <p:sp>
        <p:nvSpPr>
          <p:cNvPr id="4" name="矩形 3"/>
          <p:cNvSpPr/>
          <p:nvPr/>
        </p:nvSpPr>
        <p:spPr>
          <a:xfrm>
            <a:off x="3995936" y="4806082"/>
            <a:ext cx="4320480" cy="504056"/>
          </a:xfrm>
          <a:prstGeom prst="rect">
            <a:avLst/>
          </a:prstGeom>
          <a:solidFill>
            <a:srgbClr val="FDD8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rgbClr val="FF0000"/>
                </a:solidFill>
              </a:rPr>
              <a:t>百度搜索线索</a:t>
            </a:r>
            <a:endParaRPr lang="zh-CN" altLang="en-US" sz="2800" b="1" dirty="0">
              <a:solidFill>
                <a:srgbClr val="FF0000"/>
              </a:solidFill>
            </a:endParaRPr>
          </a:p>
        </p:txBody>
      </p:sp>
    </p:spTree>
    <p:extLst>
      <p:ext uri="{BB962C8B-B14F-4D97-AF65-F5344CB8AC3E}">
        <p14:creationId xmlns:p14="http://schemas.microsoft.com/office/powerpoint/2010/main" val="5465194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t="21805"/>
          <a:stretch/>
        </p:blipFill>
        <p:spPr>
          <a:xfrm>
            <a:off x="899592" y="332656"/>
            <a:ext cx="7453006" cy="6197295"/>
          </a:xfrm>
          <a:prstGeom prst="rect">
            <a:avLst/>
          </a:prstGeom>
        </p:spPr>
      </p:pic>
    </p:spTree>
    <p:extLst>
      <p:ext uri="{BB962C8B-B14F-4D97-AF65-F5344CB8AC3E}">
        <p14:creationId xmlns:p14="http://schemas.microsoft.com/office/powerpoint/2010/main" val="35625453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47564" y="1196752"/>
            <a:ext cx="7848872" cy="523220"/>
          </a:xfrm>
          <a:prstGeom prst="rect">
            <a:avLst/>
          </a:prstGeom>
        </p:spPr>
        <p:txBody>
          <a:bodyPr wrap="square">
            <a:spAutoFit/>
          </a:bodyPr>
          <a:lstStyle/>
          <a:p>
            <a:r>
              <a:rPr lang="zh-CN" altLang="en-US" sz="2800" b="1" dirty="0"/>
              <a:t>中国能源消费结构调整与天然气产业发展前景 </a:t>
            </a:r>
          </a:p>
        </p:txBody>
      </p:sp>
      <p:pic>
        <p:nvPicPr>
          <p:cNvPr id="5" name="图片 4"/>
          <p:cNvPicPr>
            <a:picLocks noChangeAspect="1"/>
          </p:cNvPicPr>
          <p:nvPr/>
        </p:nvPicPr>
        <p:blipFill>
          <a:blip r:embed="rId2"/>
          <a:stretch>
            <a:fillRect/>
          </a:stretch>
        </p:blipFill>
        <p:spPr>
          <a:xfrm>
            <a:off x="781564" y="1628800"/>
            <a:ext cx="7580872" cy="5085305"/>
          </a:xfrm>
          <a:prstGeom prst="rect">
            <a:avLst/>
          </a:prstGeom>
        </p:spPr>
      </p:pic>
    </p:spTree>
    <p:extLst>
      <p:ext uri="{BB962C8B-B14F-4D97-AF65-F5344CB8AC3E}">
        <p14:creationId xmlns:p14="http://schemas.microsoft.com/office/powerpoint/2010/main" val="32704461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0" y="16970"/>
            <a:ext cx="9293834" cy="6336704"/>
          </a:xfrm>
          <a:prstGeom prst="rect">
            <a:avLst/>
          </a:prstGeom>
        </p:spPr>
      </p:pic>
      <p:sp>
        <p:nvSpPr>
          <p:cNvPr id="4" name="矩形 3"/>
          <p:cNvSpPr/>
          <p:nvPr/>
        </p:nvSpPr>
        <p:spPr>
          <a:xfrm>
            <a:off x="2267744" y="3356992"/>
            <a:ext cx="1440160" cy="10081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250670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5576" y="1124744"/>
            <a:ext cx="7776864" cy="5262979"/>
          </a:xfrm>
          <a:prstGeom prst="rect">
            <a:avLst/>
          </a:prstGeom>
        </p:spPr>
        <p:txBody>
          <a:bodyPr wrap="square">
            <a:spAutoFit/>
          </a:bodyPr>
          <a:lstStyle/>
          <a:p>
            <a:pPr>
              <a:lnSpc>
                <a:spcPct val="150000"/>
              </a:lnSpc>
            </a:pPr>
            <a:r>
              <a:rPr lang="zh-CN" altLang="en-US" sz="2800" b="1" dirty="0">
                <a:solidFill>
                  <a:srgbClr val="FF0000"/>
                </a:solidFill>
              </a:rPr>
              <a:t>文献传递</a:t>
            </a:r>
          </a:p>
          <a:p>
            <a:pPr>
              <a:lnSpc>
                <a:spcPct val="150000"/>
              </a:lnSpc>
            </a:pPr>
            <a:r>
              <a:rPr lang="zh-CN" altLang="en-US" sz="2800" b="1" dirty="0" smtClean="0"/>
              <a:t>文献传递指图书馆之间、图书馆与其它信息机构之间，以及高校图书馆与用户之间的信息资源提供服务。</a:t>
            </a:r>
            <a:endParaRPr lang="en-US" altLang="zh-CN" sz="2800" b="1" dirty="0" smtClean="0"/>
          </a:p>
          <a:p>
            <a:pPr>
              <a:lnSpc>
                <a:spcPct val="150000"/>
              </a:lnSpc>
            </a:pPr>
            <a:r>
              <a:rPr lang="zh-CN" altLang="en-US" sz="2800" b="1" dirty="0" smtClean="0">
                <a:solidFill>
                  <a:srgbClr val="FF0000"/>
                </a:solidFill>
              </a:rPr>
              <a:t>文献传递的途径：</a:t>
            </a:r>
            <a:endParaRPr lang="en-US" altLang="zh-CN" sz="2800" b="1" dirty="0" smtClean="0">
              <a:solidFill>
                <a:srgbClr val="FF0000"/>
              </a:solidFill>
            </a:endParaRPr>
          </a:p>
          <a:p>
            <a:pPr>
              <a:lnSpc>
                <a:spcPct val="150000"/>
              </a:lnSpc>
            </a:pPr>
            <a:r>
              <a:rPr lang="en-US" altLang="zh-CN" sz="2800" b="1" dirty="0" smtClean="0"/>
              <a:t>1</a:t>
            </a:r>
            <a:r>
              <a:rPr lang="zh-CN" altLang="en-US" sz="2800" b="1" dirty="0" smtClean="0"/>
              <a:t>、超星发现系统文献传递平台</a:t>
            </a:r>
            <a:endParaRPr lang="en-US" altLang="zh-CN" sz="2800" b="1" dirty="0" smtClean="0"/>
          </a:p>
          <a:p>
            <a:pPr>
              <a:lnSpc>
                <a:spcPct val="150000"/>
              </a:lnSpc>
            </a:pPr>
            <a:r>
              <a:rPr lang="en-US" altLang="zh-CN" sz="2800" b="1" dirty="0" smtClean="0"/>
              <a:t>2</a:t>
            </a:r>
            <a:r>
              <a:rPr lang="zh-CN" altLang="en-US" sz="2800" b="1" dirty="0" smtClean="0"/>
              <a:t>、图书馆文献传递系统</a:t>
            </a:r>
            <a:endParaRPr lang="en-US" altLang="zh-CN" sz="2800" b="1" dirty="0" smtClean="0"/>
          </a:p>
          <a:p>
            <a:pPr>
              <a:lnSpc>
                <a:spcPct val="150000"/>
              </a:lnSpc>
            </a:pPr>
            <a:endParaRPr lang="zh-CN" altLang="en-US" sz="2800" b="1" dirty="0"/>
          </a:p>
        </p:txBody>
      </p:sp>
    </p:spTree>
    <p:extLst>
      <p:ext uri="{BB962C8B-B14F-4D97-AF65-F5344CB8AC3E}">
        <p14:creationId xmlns:p14="http://schemas.microsoft.com/office/powerpoint/2010/main" val="41951111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图片 3"/>
          <p:cNvPicPr>
            <a:picLocks noChangeAspect="1"/>
          </p:cNvPicPr>
          <p:nvPr/>
        </p:nvPicPr>
        <p:blipFill>
          <a:blip r:embed="rId2"/>
          <a:stretch>
            <a:fillRect/>
          </a:stretch>
        </p:blipFill>
        <p:spPr>
          <a:xfrm>
            <a:off x="72008" y="872312"/>
            <a:ext cx="9036496" cy="5970146"/>
          </a:xfrm>
          <a:prstGeom prst="rect">
            <a:avLst/>
          </a:prstGeom>
        </p:spPr>
      </p:pic>
    </p:spTree>
    <p:extLst>
      <p:ext uri="{BB962C8B-B14F-4D97-AF65-F5344CB8AC3E}">
        <p14:creationId xmlns:p14="http://schemas.microsoft.com/office/powerpoint/2010/main" val="15731573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图片 2"/>
          <p:cNvPicPr>
            <a:picLocks noChangeAspect="1"/>
          </p:cNvPicPr>
          <p:nvPr/>
        </p:nvPicPr>
        <p:blipFill>
          <a:blip r:embed="rId2"/>
          <a:stretch>
            <a:fillRect/>
          </a:stretch>
        </p:blipFill>
        <p:spPr>
          <a:xfrm>
            <a:off x="988" y="44624"/>
            <a:ext cx="9375023" cy="6813376"/>
          </a:xfrm>
          <a:prstGeom prst="rect">
            <a:avLst/>
          </a:prstGeom>
        </p:spPr>
      </p:pic>
    </p:spTree>
    <p:extLst>
      <p:ext uri="{BB962C8B-B14F-4D97-AF65-F5344CB8AC3E}">
        <p14:creationId xmlns:p14="http://schemas.microsoft.com/office/powerpoint/2010/main" val="16132453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灯片编号占位符 1"/>
          <p:cNvSpPr>
            <a:spLocks noGrp="1"/>
          </p:cNvSpPr>
          <p:nvPr>
            <p:ph type="sldNum" sz="quarter" idx="4294967295"/>
          </p:nvPr>
        </p:nvSpPr>
        <p:spPr>
          <a:xfrm>
            <a:off x="8316913" y="6529388"/>
            <a:ext cx="684212" cy="328612"/>
          </a:xfrm>
          <a:prstGeom prst="rect">
            <a:avLst/>
          </a:prstGeom>
          <a:noFill/>
          <a:ln>
            <a:miter lim="800000"/>
            <a:headEnd/>
            <a:tailEnd/>
          </a:ln>
        </p:spPr>
        <p:txBody>
          <a:bodyPr/>
          <a:lstStyle/>
          <a:p>
            <a:fld id="{70960ACC-3A26-4581-9E2D-0492F9C9CBF3}" type="slidenum">
              <a:rPr lang="en-US" altLang="zh-CN" smtClean="0">
                <a:ea typeface="宋体" charset="-122"/>
              </a:rPr>
              <a:pPr/>
              <a:t>45</a:t>
            </a:fld>
            <a:endParaRPr lang="en-US" altLang="zh-CN" smtClean="0">
              <a:ea typeface="宋体" charset="-122"/>
            </a:endParaRPr>
          </a:p>
        </p:txBody>
      </p:sp>
      <p:grpSp>
        <p:nvGrpSpPr>
          <p:cNvPr id="38914" name="组合 7"/>
          <p:cNvGrpSpPr>
            <a:grpSpLocks/>
          </p:cNvGrpSpPr>
          <p:nvPr/>
        </p:nvGrpSpPr>
        <p:grpSpPr bwMode="auto">
          <a:xfrm>
            <a:off x="469900" y="928688"/>
            <a:ext cx="8316913" cy="5929312"/>
            <a:chOff x="469310" y="928670"/>
            <a:chExt cx="8317532" cy="5929330"/>
          </a:xfrm>
        </p:grpSpPr>
        <p:pic>
          <p:nvPicPr>
            <p:cNvPr id="38915" name="Picture 2"/>
            <p:cNvPicPr>
              <a:picLocks noChangeAspect="1" noChangeArrowheads="1"/>
            </p:cNvPicPr>
            <p:nvPr/>
          </p:nvPicPr>
          <p:blipFill>
            <a:blip r:embed="rId2"/>
            <a:srcRect l="19922" t="11458" r="20898" b="13541"/>
            <a:stretch>
              <a:fillRect/>
            </a:stretch>
          </p:blipFill>
          <p:spPr bwMode="auto">
            <a:xfrm>
              <a:off x="469310" y="928670"/>
              <a:ext cx="8317532" cy="5929330"/>
            </a:xfrm>
            <a:prstGeom prst="rect">
              <a:avLst/>
            </a:prstGeom>
            <a:noFill/>
            <a:ln w="9525">
              <a:noFill/>
              <a:miter lim="800000"/>
              <a:headEnd/>
              <a:tailEnd/>
            </a:ln>
          </p:spPr>
        </p:pic>
        <p:sp>
          <p:nvSpPr>
            <p:cNvPr id="7" name="矩形 6"/>
            <p:cNvSpPr/>
            <p:nvPr/>
          </p:nvSpPr>
          <p:spPr>
            <a:xfrm>
              <a:off x="7000771" y="2786051"/>
              <a:ext cx="1571742" cy="285751"/>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Tree>
    <p:extLst>
      <p:ext uri="{BB962C8B-B14F-4D97-AF65-F5344CB8AC3E}">
        <p14:creationId xmlns:p14="http://schemas.microsoft.com/office/powerpoint/2010/main" val="25705354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灯片编号占位符 1"/>
          <p:cNvSpPr>
            <a:spLocks noGrp="1"/>
          </p:cNvSpPr>
          <p:nvPr>
            <p:ph type="sldNum" sz="quarter" idx="4294967295"/>
          </p:nvPr>
        </p:nvSpPr>
        <p:spPr>
          <a:xfrm>
            <a:off x="8316913" y="6529388"/>
            <a:ext cx="684212" cy="328612"/>
          </a:xfrm>
          <a:prstGeom prst="rect">
            <a:avLst/>
          </a:prstGeom>
          <a:noFill/>
          <a:ln>
            <a:miter lim="800000"/>
            <a:headEnd/>
            <a:tailEnd/>
          </a:ln>
        </p:spPr>
        <p:txBody>
          <a:bodyPr/>
          <a:lstStyle/>
          <a:p>
            <a:fld id="{2C5D8420-7FB1-40C1-ADF7-6D5741953911}" type="slidenum">
              <a:rPr lang="en-US" altLang="zh-CN" smtClean="0">
                <a:ea typeface="宋体" charset="-122"/>
              </a:rPr>
              <a:pPr/>
              <a:t>46</a:t>
            </a:fld>
            <a:endParaRPr lang="en-US" altLang="zh-CN" smtClean="0">
              <a:ea typeface="宋体" charset="-122"/>
            </a:endParaRPr>
          </a:p>
        </p:txBody>
      </p:sp>
      <p:sp>
        <p:nvSpPr>
          <p:cNvPr id="3" name="页脚占位符 2"/>
          <p:cNvSpPr>
            <a:spLocks noGrp="1"/>
          </p:cNvSpPr>
          <p:nvPr>
            <p:ph type="ftr" sz="quarter" idx="11"/>
          </p:nvPr>
        </p:nvSpPr>
        <p:spPr/>
        <p:txBody>
          <a:bodyPr/>
          <a:lstStyle/>
          <a:p>
            <a:pPr>
              <a:defRPr/>
            </a:pPr>
            <a:r>
              <a:t>Southwest Petroleum University</a:t>
            </a:r>
            <a:endParaRPr dirty="0"/>
          </a:p>
        </p:txBody>
      </p:sp>
      <p:pic>
        <p:nvPicPr>
          <p:cNvPr id="39939" name="Picture 2"/>
          <p:cNvPicPr>
            <a:picLocks noChangeAspect="1" noChangeArrowheads="1"/>
          </p:cNvPicPr>
          <p:nvPr/>
        </p:nvPicPr>
        <p:blipFill>
          <a:blip r:embed="rId2"/>
          <a:srcRect b="35493"/>
          <a:stretch>
            <a:fillRect/>
          </a:stretch>
        </p:blipFill>
        <p:spPr bwMode="auto">
          <a:xfrm>
            <a:off x="231775" y="928688"/>
            <a:ext cx="8555038" cy="5929312"/>
          </a:xfrm>
          <a:prstGeom prst="rect">
            <a:avLst/>
          </a:prstGeom>
          <a:noFill/>
          <a:ln w="9525">
            <a:noFill/>
            <a:miter lim="800000"/>
            <a:headEnd/>
            <a:tailEnd/>
          </a:ln>
        </p:spPr>
      </p:pic>
    </p:spTree>
    <p:extLst>
      <p:ext uri="{BB962C8B-B14F-4D97-AF65-F5344CB8AC3E}">
        <p14:creationId xmlns:p14="http://schemas.microsoft.com/office/powerpoint/2010/main" val="17492395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图片 2"/>
          <p:cNvPicPr>
            <a:picLocks noChangeAspect="1"/>
          </p:cNvPicPr>
          <p:nvPr/>
        </p:nvPicPr>
        <p:blipFill>
          <a:blip r:embed="rId2"/>
          <a:stretch>
            <a:fillRect/>
          </a:stretch>
        </p:blipFill>
        <p:spPr>
          <a:xfrm>
            <a:off x="-41698" y="-26309"/>
            <a:ext cx="9217872" cy="5623403"/>
          </a:xfrm>
          <a:prstGeom prst="rect">
            <a:avLst/>
          </a:prstGeom>
        </p:spPr>
      </p:pic>
    </p:spTree>
    <p:extLst>
      <p:ext uri="{BB962C8B-B14F-4D97-AF65-F5344CB8AC3E}">
        <p14:creationId xmlns:p14="http://schemas.microsoft.com/office/powerpoint/2010/main" val="14844736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3" name="图片 2"/>
          <p:cNvPicPr>
            <a:picLocks noChangeAspect="1"/>
          </p:cNvPicPr>
          <p:nvPr/>
        </p:nvPicPr>
        <p:blipFill>
          <a:blip r:embed="rId2"/>
          <a:stretch>
            <a:fillRect/>
          </a:stretch>
        </p:blipFill>
        <p:spPr>
          <a:xfrm>
            <a:off x="107504" y="10104"/>
            <a:ext cx="8905336" cy="6847896"/>
          </a:xfrm>
          <a:prstGeom prst="rect">
            <a:avLst/>
          </a:prstGeom>
        </p:spPr>
      </p:pic>
      <p:pic>
        <p:nvPicPr>
          <p:cNvPr id="4" name="图片 3"/>
          <p:cNvPicPr>
            <a:picLocks noChangeAspect="1"/>
          </p:cNvPicPr>
          <p:nvPr/>
        </p:nvPicPr>
        <p:blipFill>
          <a:blip r:embed="rId3"/>
          <a:stretch>
            <a:fillRect/>
          </a:stretch>
        </p:blipFill>
        <p:spPr>
          <a:xfrm>
            <a:off x="182499" y="26375"/>
            <a:ext cx="8779001" cy="6805250"/>
          </a:xfrm>
          <a:prstGeom prst="rect">
            <a:avLst/>
          </a:prstGeom>
        </p:spPr>
      </p:pic>
      <p:pic>
        <p:nvPicPr>
          <p:cNvPr id="5" name="图片 4"/>
          <p:cNvPicPr>
            <a:picLocks noChangeAspect="1"/>
          </p:cNvPicPr>
          <p:nvPr/>
        </p:nvPicPr>
        <p:blipFill>
          <a:blip r:embed="rId4"/>
          <a:stretch>
            <a:fillRect/>
          </a:stretch>
        </p:blipFill>
        <p:spPr>
          <a:xfrm>
            <a:off x="312051" y="41616"/>
            <a:ext cx="8519898" cy="6774767"/>
          </a:xfrm>
          <a:prstGeom prst="rect">
            <a:avLst/>
          </a:prstGeom>
        </p:spPr>
      </p:pic>
      <p:pic>
        <p:nvPicPr>
          <p:cNvPr id="6" name="图片 5"/>
          <p:cNvPicPr>
            <a:picLocks noChangeAspect="1"/>
          </p:cNvPicPr>
          <p:nvPr/>
        </p:nvPicPr>
        <p:blipFill>
          <a:blip r:embed="rId5"/>
          <a:stretch>
            <a:fillRect/>
          </a:stretch>
        </p:blipFill>
        <p:spPr>
          <a:xfrm>
            <a:off x="623888" y="0"/>
            <a:ext cx="7560840" cy="6945973"/>
          </a:xfrm>
          <a:prstGeom prst="rect">
            <a:avLst/>
          </a:prstGeom>
        </p:spPr>
      </p:pic>
    </p:spTree>
    <p:extLst>
      <p:ext uri="{BB962C8B-B14F-4D97-AF65-F5344CB8AC3E}">
        <p14:creationId xmlns:p14="http://schemas.microsoft.com/office/powerpoint/2010/main" val="397800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Tree>
    <p:extLst>
      <p:ext uri="{BB962C8B-B14F-4D97-AF65-F5344CB8AC3E}">
        <p14:creationId xmlns:p14="http://schemas.microsoft.com/office/powerpoint/2010/main" val="7478733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矩形 4"/>
          <p:cNvSpPr>
            <a:spLocks noChangeArrowheads="1"/>
          </p:cNvSpPr>
          <p:nvPr/>
        </p:nvSpPr>
        <p:spPr bwMode="auto">
          <a:xfrm>
            <a:off x="1691680" y="2348880"/>
            <a:ext cx="5072063" cy="2976649"/>
          </a:xfrm>
          <a:prstGeom prst="rect">
            <a:avLst/>
          </a:prstGeom>
          <a:noFill/>
          <a:ln w="9525">
            <a:noFill/>
            <a:miter lim="800000"/>
            <a:headEnd/>
            <a:tailEnd/>
          </a:ln>
        </p:spPr>
        <p:txBody>
          <a:bodyPr>
            <a:spAutoFit/>
          </a:bodyPr>
          <a:lstStyle/>
          <a:p>
            <a:pPr algn="l">
              <a:lnSpc>
                <a:spcPct val="150000"/>
              </a:lnSpc>
            </a:pPr>
            <a:r>
              <a:rPr lang="en-US" altLang="zh-CN" sz="3200" b="1" dirty="0">
                <a:latin typeface="华文楷体" panose="02010600040101010101" pitchFamily="2" charset="-122"/>
                <a:ea typeface="华文楷体" panose="02010600040101010101" pitchFamily="2" charset="-122"/>
              </a:rPr>
              <a:t>1</a:t>
            </a:r>
            <a:r>
              <a:rPr lang="zh-CN" altLang="en-US" sz="3200" b="1" dirty="0">
                <a:latin typeface="华文楷体" panose="02010600040101010101" pitchFamily="2" charset="-122"/>
                <a:ea typeface="华文楷体" panose="02010600040101010101" pitchFamily="2" charset="-122"/>
              </a:rPr>
              <a:t>、</a:t>
            </a:r>
            <a:r>
              <a:rPr lang="en-US" altLang="zh-CN" sz="3200" b="1" dirty="0" smtClean="0">
                <a:latin typeface="华文楷体" panose="02010600040101010101" pitchFamily="2" charset="-122"/>
                <a:ea typeface="华文楷体" panose="02010600040101010101" pitchFamily="2" charset="-122"/>
              </a:rPr>
              <a:t>SCI</a:t>
            </a:r>
            <a:r>
              <a:rPr lang="zh-CN" altLang="en-US" sz="3200" b="1" dirty="0" smtClean="0">
                <a:latin typeface="华文楷体" panose="02010600040101010101" pitchFamily="2" charset="-122"/>
                <a:ea typeface="华文楷体" panose="02010600040101010101" pitchFamily="2" charset="-122"/>
              </a:rPr>
              <a:t>收录检索</a:t>
            </a:r>
            <a:endParaRPr lang="en-US" altLang="zh-CN" sz="3200" b="1" dirty="0">
              <a:latin typeface="华文楷体" panose="02010600040101010101" pitchFamily="2" charset="-122"/>
              <a:ea typeface="华文楷体" panose="02010600040101010101" pitchFamily="2" charset="-122"/>
            </a:endParaRPr>
          </a:p>
          <a:p>
            <a:pPr algn="l">
              <a:lnSpc>
                <a:spcPct val="150000"/>
              </a:lnSpc>
            </a:pPr>
            <a:r>
              <a:rPr lang="en-US" altLang="zh-CN" sz="3200" b="1" dirty="0">
                <a:latin typeface="华文楷体" panose="02010600040101010101" pitchFamily="2" charset="-122"/>
                <a:ea typeface="华文楷体" panose="02010600040101010101" pitchFamily="2" charset="-122"/>
              </a:rPr>
              <a:t>2</a:t>
            </a:r>
            <a:r>
              <a:rPr lang="zh-CN" altLang="en-US" sz="3200" b="1" dirty="0" smtClean="0">
                <a:latin typeface="华文楷体" panose="02010600040101010101" pitchFamily="2" charset="-122"/>
                <a:ea typeface="华文楷体" panose="02010600040101010101" pitchFamily="2" charset="-122"/>
              </a:rPr>
              <a:t>、</a:t>
            </a:r>
            <a:r>
              <a:rPr lang="en-US" altLang="zh-CN" sz="3200" b="1" dirty="0" smtClean="0">
                <a:latin typeface="华文楷体" panose="02010600040101010101" pitchFamily="2" charset="-122"/>
                <a:ea typeface="华文楷体" panose="02010600040101010101" pitchFamily="2" charset="-122"/>
              </a:rPr>
              <a:t>EI</a:t>
            </a:r>
            <a:r>
              <a:rPr lang="zh-CN" altLang="en-US" sz="3200" b="1" dirty="0" smtClean="0">
                <a:latin typeface="华文楷体" panose="02010600040101010101" pitchFamily="2" charset="-122"/>
                <a:ea typeface="华文楷体" panose="02010600040101010101" pitchFamily="2" charset="-122"/>
              </a:rPr>
              <a:t>收录检索</a:t>
            </a:r>
            <a:endParaRPr lang="en-US" altLang="zh-CN" sz="3200" b="1" dirty="0" smtClean="0">
              <a:latin typeface="华文楷体" panose="02010600040101010101" pitchFamily="2" charset="-122"/>
              <a:ea typeface="华文楷体" panose="02010600040101010101" pitchFamily="2" charset="-122"/>
            </a:endParaRPr>
          </a:p>
          <a:p>
            <a:pPr algn="l">
              <a:lnSpc>
                <a:spcPct val="150000"/>
              </a:lnSpc>
            </a:pPr>
            <a:r>
              <a:rPr lang="en-US" altLang="zh-CN" sz="3200" b="1" dirty="0" smtClean="0">
                <a:latin typeface="华文楷体" panose="02010600040101010101" pitchFamily="2" charset="-122"/>
                <a:ea typeface="华文楷体" panose="02010600040101010101" pitchFamily="2" charset="-122"/>
              </a:rPr>
              <a:t>3</a:t>
            </a:r>
            <a:r>
              <a:rPr lang="zh-CN" altLang="en-US" sz="3200" b="1" dirty="0" smtClean="0">
                <a:latin typeface="华文楷体" panose="02010600040101010101" pitchFamily="2" charset="-122"/>
                <a:ea typeface="华文楷体" panose="02010600040101010101" pitchFamily="2" charset="-122"/>
              </a:rPr>
              <a:t>、</a:t>
            </a:r>
            <a:r>
              <a:rPr lang="en-US" altLang="zh-CN" sz="3200" b="1" dirty="0" smtClean="0">
                <a:latin typeface="华文楷体" panose="02010600040101010101" pitchFamily="2" charset="-122"/>
                <a:ea typeface="华文楷体" panose="02010600040101010101" pitchFamily="2" charset="-122"/>
              </a:rPr>
              <a:t>CSCD</a:t>
            </a:r>
            <a:r>
              <a:rPr lang="zh-CN" altLang="en-US" sz="3200" b="1" dirty="0" smtClean="0">
                <a:latin typeface="华文楷体" panose="02010600040101010101" pitchFamily="2" charset="-122"/>
                <a:ea typeface="华文楷体" panose="02010600040101010101" pitchFamily="2" charset="-122"/>
              </a:rPr>
              <a:t>收录检索</a:t>
            </a:r>
            <a:endParaRPr lang="zh-CN" altLang="en-US" sz="3200" b="1" dirty="0">
              <a:latin typeface="华文楷体" panose="02010600040101010101" pitchFamily="2" charset="-122"/>
              <a:ea typeface="华文楷体" panose="02010600040101010101" pitchFamily="2" charset="-122"/>
            </a:endParaRPr>
          </a:p>
          <a:p>
            <a:pPr algn="l">
              <a:lnSpc>
                <a:spcPct val="150000"/>
              </a:lnSpc>
            </a:pPr>
            <a:endParaRPr lang="zh-CN" altLang="en-US" sz="3200" dirty="0">
              <a:latin typeface="华文楷体" panose="02010600040101010101" pitchFamily="2" charset="-122"/>
              <a:ea typeface="华文楷体" panose="02010600040101010101" pitchFamily="2" charset="-122"/>
            </a:endParaRPr>
          </a:p>
        </p:txBody>
      </p:sp>
      <p:sp>
        <p:nvSpPr>
          <p:cNvPr id="2" name="矩形 1"/>
          <p:cNvSpPr/>
          <p:nvPr/>
        </p:nvSpPr>
        <p:spPr>
          <a:xfrm>
            <a:off x="879339" y="1556792"/>
            <a:ext cx="6264696" cy="1200329"/>
          </a:xfrm>
          <a:prstGeom prst="rect">
            <a:avLst/>
          </a:prstGeom>
        </p:spPr>
        <p:txBody>
          <a:bodyPr wrap="square">
            <a:spAutoFit/>
          </a:bodyPr>
          <a:lstStyle/>
          <a:p>
            <a:r>
              <a:rPr lang="zh-CN" altLang="en-US" sz="3600" b="1" dirty="0" smtClean="0">
                <a:solidFill>
                  <a:srgbClr val="FF0000"/>
                </a:solidFill>
                <a:latin typeface="华文楷体" panose="02010600040101010101" pitchFamily="2" charset="-122"/>
                <a:ea typeface="华文楷体" panose="02010600040101010101" pitchFamily="2" charset="-122"/>
              </a:rPr>
              <a:t>三、如何</a:t>
            </a:r>
            <a:r>
              <a:rPr lang="zh-CN" altLang="en-US" sz="3600" b="1" dirty="0">
                <a:solidFill>
                  <a:srgbClr val="FF0000"/>
                </a:solidFill>
                <a:latin typeface="华文楷体" panose="02010600040101010101" pitchFamily="2" charset="-122"/>
                <a:ea typeface="华文楷体" panose="02010600040101010101" pitchFamily="2" charset="-122"/>
              </a:rPr>
              <a:t>查</a:t>
            </a:r>
            <a:r>
              <a:rPr lang="en-US" altLang="zh-CN" sz="3600" b="1" dirty="0">
                <a:solidFill>
                  <a:srgbClr val="FF0000"/>
                </a:solidFill>
                <a:latin typeface="华文楷体" panose="02010600040101010101" pitchFamily="2" charset="-122"/>
                <a:ea typeface="华文楷体" panose="02010600040101010101" pitchFamily="2" charset="-122"/>
              </a:rPr>
              <a:t>SCI</a:t>
            </a:r>
            <a:r>
              <a:rPr lang="zh-CN" altLang="en-US" sz="3600" b="1" dirty="0">
                <a:solidFill>
                  <a:srgbClr val="FF0000"/>
                </a:solidFill>
                <a:latin typeface="华文楷体" panose="02010600040101010101" pitchFamily="2" charset="-122"/>
                <a:ea typeface="华文楷体" panose="02010600040101010101" pitchFamily="2" charset="-122"/>
              </a:rPr>
              <a:t>、</a:t>
            </a:r>
            <a:r>
              <a:rPr lang="en-US" altLang="zh-CN" sz="3600" b="1" dirty="0">
                <a:solidFill>
                  <a:srgbClr val="FF0000"/>
                </a:solidFill>
                <a:latin typeface="华文楷体" panose="02010600040101010101" pitchFamily="2" charset="-122"/>
                <a:ea typeface="华文楷体" panose="02010600040101010101" pitchFamily="2" charset="-122"/>
              </a:rPr>
              <a:t>EI</a:t>
            </a:r>
            <a:r>
              <a:rPr lang="zh-CN" altLang="en-US" sz="3600" b="1" dirty="0">
                <a:solidFill>
                  <a:srgbClr val="FF0000"/>
                </a:solidFill>
                <a:latin typeface="华文楷体" panose="02010600040101010101" pitchFamily="2" charset="-122"/>
                <a:ea typeface="华文楷体" panose="02010600040101010101" pitchFamily="2" charset="-122"/>
              </a:rPr>
              <a:t>收录</a:t>
            </a:r>
            <a:r>
              <a:rPr lang="en-US" altLang="zh-CN" sz="3600" b="1" dirty="0">
                <a:solidFill>
                  <a:srgbClr val="FF0000"/>
                </a:solidFill>
                <a:latin typeface="华文楷体" panose="02010600040101010101" pitchFamily="2" charset="-122"/>
                <a:ea typeface="华文楷体" panose="02010600040101010101" pitchFamily="2" charset="-122"/>
              </a:rPr>
              <a:t/>
            </a:r>
            <a:br>
              <a:rPr lang="en-US" altLang="zh-CN" sz="3600" b="1" dirty="0">
                <a:solidFill>
                  <a:srgbClr val="FF0000"/>
                </a:solidFill>
                <a:latin typeface="华文楷体" panose="02010600040101010101" pitchFamily="2" charset="-122"/>
                <a:ea typeface="华文楷体" panose="02010600040101010101" pitchFamily="2" charset="-122"/>
              </a:rPr>
            </a:br>
            <a:endParaRPr lang="zh-CN" altLang="en-US" sz="3600" b="1" dirty="0">
              <a:solidFill>
                <a:srgbClr val="FF0000"/>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281915243"/>
      </p:ext>
    </p:extLst>
  </p:cSld>
  <p:clrMapOvr>
    <a:masterClrMapping/>
  </p:clrMapOvr>
  <p:transition>
    <p:cu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3" name="Picture 2"/>
          <p:cNvPicPr>
            <a:picLocks noChangeAspect="1" noChangeArrowheads="1"/>
          </p:cNvPicPr>
          <p:nvPr/>
        </p:nvPicPr>
        <p:blipFill>
          <a:blip r:embed="rId2"/>
          <a:srcRect t="2316" b="6467"/>
          <a:stretch>
            <a:fillRect/>
          </a:stretch>
        </p:blipFill>
        <p:spPr bwMode="auto">
          <a:xfrm>
            <a:off x="971550" y="1125538"/>
            <a:ext cx="7391400" cy="5688012"/>
          </a:xfrm>
          <a:prstGeom prst="rect">
            <a:avLst/>
          </a:prstGeom>
          <a:noFill/>
          <a:ln w="9525">
            <a:noFill/>
            <a:miter lim="800000"/>
            <a:headEnd/>
            <a:tailEnd/>
          </a:ln>
        </p:spPr>
      </p:pic>
      <p:sp>
        <p:nvSpPr>
          <p:cNvPr id="92165" name="Rectangle 5"/>
          <p:cNvSpPr>
            <a:spLocks noChangeArrowheads="1"/>
          </p:cNvSpPr>
          <p:nvPr/>
        </p:nvSpPr>
        <p:spPr bwMode="auto">
          <a:xfrm>
            <a:off x="2411413" y="333375"/>
            <a:ext cx="4248150" cy="579438"/>
          </a:xfrm>
          <a:prstGeom prst="rect">
            <a:avLst/>
          </a:prstGeom>
          <a:noFill/>
          <a:ln w="9525">
            <a:noFill/>
            <a:miter lim="800000"/>
            <a:headEnd/>
            <a:tailEnd/>
          </a:ln>
          <a:effectLst/>
        </p:spPr>
        <p:txBody>
          <a:bodyPr>
            <a:spAutoFit/>
          </a:bodyPr>
          <a:lstStyle/>
          <a:p>
            <a:pPr algn="ctr"/>
            <a:r>
              <a:rPr lang="en-US" altLang="zh-CN" sz="3200" b="1" dirty="0">
                <a:solidFill>
                  <a:srgbClr val="FF0000"/>
                </a:solidFill>
              </a:rPr>
              <a:t>1</a:t>
            </a:r>
            <a:r>
              <a:rPr lang="zh-CN" altLang="en-US" sz="3200" b="1" dirty="0">
                <a:solidFill>
                  <a:srgbClr val="FF0000"/>
                </a:solidFill>
              </a:rPr>
              <a:t>、</a:t>
            </a:r>
            <a:r>
              <a:rPr lang="en-US" altLang="zh-CN" sz="3200" b="1" dirty="0">
                <a:solidFill>
                  <a:srgbClr val="FF0000"/>
                </a:solidFill>
              </a:rPr>
              <a:t>SCI</a:t>
            </a:r>
            <a:r>
              <a:rPr lang="zh-CN" altLang="en-US" sz="3200" b="1" dirty="0">
                <a:solidFill>
                  <a:srgbClr val="FF0000"/>
                </a:solidFill>
              </a:rPr>
              <a:t>检索</a:t>
            </a:r>
          </a:p>
        </p:txBody>
      </p:sp>
    </p:spTree>
    <p:extLst>
      <p:ext uri="{BB962C8B-B14F-4D97-AF65-F5344CB8AC3E}">
        <p14:creationId xmlns:p14="http://schemas.microsoft.com/office/powerpoint/2010/main" val="1231884116"/>
      </p:ext>
    </p:extLst>
  </p:cSld>
  <p:clrMapOvr>
    <a:masterClrMapping/>
  </p:clrMapOvr>
  <p:transition>
    <p:cu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98425"/>
            <a:ext cx="9144000" cy="6661150"/>
          </a:xfrm>
          <a:prstGeom prst="rect">
            <a:avLst/>
          </a:prstGeom>
          <a:noFill/>
          <a:ln w="9525">
            <a:noFill/>
            <a:miter lim="800000"/>
            <a:headEnd/>
            <a:tailEnd/>
          </a:ln>
        </p:spPr>
      </p:pic>
      <p:sp>
        <p:nvSpPr>
          <p:cNvPr id="3" name="Rounded Rectangle 9"/>
          <p:cNvSpPr/>
          <p:nvPr/>
        </p:nvSpPr>
        <p:spPr>
          <a:xfrm>
            <a:off x="2268538" y="3897313"/>
            <a:ext cx="5075237" cy="503237"/>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Tree>
    <p:extLst>
      <p:ext uri="{BB962C8B-B14F-4D97-AF65-F5344CB8AC3E}">
        <p14:creationId xmlns:p14="http://schemas.microsoft.com/office/powerpoint/2010/main" val="2147340945"/>
      </p:ext>
    </p:extLst>
  </p:cSld>
  <p:clrMapOvr>
    <a:masterClrMapping/>
  </p:clrMapOvr>
  <p:transition>
    <p:cu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2"/>
          <p:cNvPicPr>
            <a:picLocks noChangeAspect="1" noChangeArrowheads="1"/>
          </p:cNvPicPr>
          <p:nvPr/>
        </p:nvPicPr>
        <p:blipFill>
          <a:blip r:embed="rId2"/>
          <a:srcRect/>
          <a:stretch>
            <a:fillRect/>
          </a:stretch>
        </p:blipFill>
        <p:spPr bwMode="auto">
          <a:xfrm>
            <a:off x="107950" y="981075"/>
            <a:ext cx="8916988" cy="5815013"/>
          </a:xfrm>
          <a:prstGeom prst="rect">
            <a:avLst/>
          </a:prstGeom>
          <a:noFill/>
          <a:ln w="9525">
            <a:noFill/>
            <a:miter lim="800000"/>
            <a:headEnd/>
            <a:tailEnd/>
          </a:ln>
        </p:spPr>
      </p:pic>
      <p:sp>
        <p:nvSpPr>
          <p:cNvPr id="3" name="矩形 2"/>
          <p:cNvSpPr/>
          <p:nvPr/>
        </p:nvSpPr>
        <p:spPr bwMode="auto">
          <a:xfrm>
            <a:off x="1928794" y="2786058"/>
            <a:ext cx="2714644" cy="285752"/>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Tree>
    <p:extLst>
      <p:ext uri="{BB962C8B-B14F-4D97-AF65-F5344CB8AC3E}">
        <p14:creationId xmlns:p14="http://schemas.microsoft.com/office/powerpoint/2010/main" val="3783799098"/>
      </p:ext>
    </p:extLst>
  </p:cSld>
  <p:clrMapOvr>
    <a:masterClrMapping/>
  </p:clrMapOvr>
  <p:transition advTm="15772">
    <p:cu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6"/>
          <p:cNvPicPr>
            <a:picLocks noChangeAspect="1"/>
          </p:cNvPicPr>
          <p:nvPr/>
        </p:nvPicPr>
        <p:blipFill>
          <a:blip r:embed="rId3"/>
          <a:srcRect r="23172"/>
          <a:stretch>
            <a:fillRect/>
          </a:stretch>
        </p:blipFill>
        <p:spPr bwMode="auto">
          <a:xfrm>
            <a:off x="174625" y="26988"/>
            <a:ext cx="8108950" cy="6804025"/>
          </a:xfrm>
          <a:prstGeom prst="rect">
            <a:avLst/>
          </a:prstGeom>
          <a:noFill/>
          <a:ln w="9525">
            <a:noFill/>
            <a:miter lim="800000"/>
            <a:headEnd/>
            <a:tailEnd/>
          </a:ln>
        </p:spPr>
      </p:pic>
      <p:sp>
        <p:nvSpPr>
          <p:cNvPr id="9" name="Title 1"/>
          <p:cNvSpPr txBox="1">
            <a:spLocks/>
          </p:cNvSpPr>
          <p:nvPr/>
        </p:nvSpPr>
        <p:spPr bwMode="auto">
          <a:xfrm>
            <a:off x="3429000" y="228600"/>
            <a:ext cx="2819400" cy="331788"/>
          </a:xfrm>
          <a:prstGeom prst="rect">
            <a:avLst/>
          </a:prstGeom>
          <a:noFill/>
          <a:ln w="9525">
            <a:noFill/>
            <a:miter lim="800000"/>
            <a:headEnd/>
            <a:tailEnd/>
          </a:ln>
        </p:spPr>
        <p:txBody>
          <a:bodyPr lIns="0" tIns="0" rIns="0" bIns="0" anchor="b"/>
          <a:lstStyle/>
          <a:p>
            <a:pPr algn="l" eaLnBrk="0" fontAlgn="auto" hangingPunct="0">
              <a:lnSpc>
                <a:spcPct val="90000"/>
              </a:lnSpc>
              <a:spcBef>
                <a:spcPts val="0"/>
              </a:spcBef>
              <a:spcAft>
                <a:spcPts val="0"/>
              </a:spcAft>
              <a:defRPr/>
            </a:pPr>
            <a:r>
              <a:rPr lang="en-US" altLang="zh-CN" b="1" kern="0" dirty="0">
                <a:solidFill>
                  <a:schemeClr val="bg1"/>
                </a:solidFill>
                <a:latin typeface="+mj-lt"/>
                <a:ea typeface="+mj-ea"/>
                <a:cs typeface="+mj-cs"/>
              </a:rPr>
              <a:t>Web of Science</a:t>
            </a:r>
            <a:r>
              <a:rPr lang="zh-CN" altLang="en-US" b="1" kern="0" dirty="0">
                <a:solidFill>
                  <a:schemeClr val="bg1"/>
                </a:solidFill>
                <a:latin typeface="+mj-lt"/>
                <a:ea typeface="+mj-ea"/>
                <a:cs typeface="+mj-cs"/>
              </a:rPr>
              <a:t>核心合集</a:t>
            </a:r>
            <a:endParaRPr lang="en-US" b="1" kern="0" dirty="0">
              <a:solidFill>
                <a:schemeClr val="bg1"/>
              </a:solidFill>
              <a:latin typeface="+mj-lt"/>
              <a:ea typeface="+mj-ea"/>
              <a:cs typeface="+mj-cs"/>
            </a:endParaRPr>
          </a:p>
        </p:txBody>
      </p:sp>
      <p:sp>
        <p:nvSpPr>
          <p:cNvPr id="10" name="Rounded Rectangle 9"/>
          <p:cNvSpPr/>
          <p:nvPr/>
        </p:nvSpPr>
        <p:spPr>
          <a:xfrm>
            <a:off x="381000" y="3536950"/>
            <a:ext cx="4568825" cy="3241675"/>
          </a:xfrm>
          <a:prstGeom prst="roundRect">
            <a:avLst>
              <a:gd name="adj" fmla="val 7374"/>
            </a:avLst>
          </a:prstGeom>
          <a:noFill/>
          <a:ln>
            <a:solidFill>
              <a:srgbClr val="F96F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12" name="Rounded Rectangle 11"/>
          <p:cNvSpPr/>
          <p:nvPr/>
        </p:nvSpPr>
        <p:spPr>
          <a:xfrm>
            <a:off x="1143000" y="1052513"/>
            <a:ext cx="2119313" cy="304800"/>
          </a:xfrm>
          <a:prstGeom prst="roundRect">
            <a:avLst>
              <a:gd name="adj" fmla="val 20417"/>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13" name="Rounded Rectangle 12"/>
          <p:cNvSpPr/>
          <p:nvPr/>
        </p:nvSpPr>
        <p:spPr>
          <a:xfrm>
            <a:off x="3708400" y="2663825"/>
            <a:ext cx="1009650" cy="228600"/>
          </a:xfrm>
          <a:prstGeom prst="roundRect">
            <a:avLst>
              <a:gd name="adj" fmla="val 7374"/>
            </a:avLst>
          </a:prstGeom>
          <a:noFill/>
          <a:ln>
            <a:solidFill>
              <a:srgbClr val="F96F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8" name="矩形 9"/>
          <p:cNvSpPr>
            <a:spLocks noChangeArrowheads="1"/>
          </p:cNvSpPr>
          <p:nvPr/>
        </p:nvSpPr>
        <p:spPr bwMode="auto">
          <a:xfrm>
            <a:off x="3347865" y="4041067"/>
            <a:ext cx="5673240" cy="830997"/>
          </a:xfrm>
          <a:prstGeom prst="rect">
            <a:avLst/>
          </a:prstGeom>
          <a:solidFill>
            <a:srgbClr val="F96F07"/>
          </a:solidFill>
          <a:ln>
            <a:noFill/>
          </a:ln>
        </p:spPr>
        <p:style>
          <a:lnRef idx="0">
            <a:schemeClr val="accent5"/>
          </a:lnRef>
          <a:fillRef idx="3">
            <a:schemeClr val="accent5"/>
          </a:fillRef>
          <a:effectRef idx="3">
            <a:schemeClr val="accent5"/>
          </a:effectRef>
          <a:fontRef idx="minor">
            <a:schemeClr val="lt1"/>
          </a:fontRef>
        </p:style>
        <p:txBody>
          <a:bodyPr>
            <a:spAutoFit/>
          </a:bodyPr>
          <a:lstStyle/>
          <a:p>
            <a:pPr algn="l" eaLnBrk="0" fontAlgn="auto" hangingPunct="0">
              <a:spcBef>
                <a:spcPts val="0"/>
              </a:spcBef>
              <a:spcAft>
                <a:spcPts val="0"/>
              </a:spcAft>
              <a:defRPr/>
            </a:pPr>
            <a:r>
              <a:rPr lang="zh-CN" altLang="en-US" sz="2400" dirty="0">
                <a:solidFill>
                  <a:schemeClr val="bg1"/>
                </a:solidFill>
                <a:latin typeface="华文仿宋" pitchFamily="2" charset="-122"/>
                <a:ea typeface="华文仿宋" pitchFamily="2" charset="-122"/>
              </a:rPr>
              <a:t>如果利用</a:t>
            </a:r>
            <a:r>
              <a:rPr lang="en-US" altLang="zh-CN" sz="2400" dirty="0">
                <a:solidFill>
                  <a:schemeClr val="bg1"/>
                </a:solidFill>
                <a:latin typeface="华文仿宋" pitchFamily="2" charset="-122"/>
                <a:ea typeface="华文仿宋" pitchFamily="2" charset="-122"/>
              </a:rPr>
              <a:t>SCIE</a:t>
            </a:r>
            <a:r>
              <a:rPr lang="zh-CN" altLang="en-US" sz="2400" dirty="0">
                <a:solidFill>
                  <a:schemeClr val="bg1"/>
                </a:solidFill>
                <a:latin typeface="华文仿宋" pitchFamily="2" charset="-122"/>
                <a:ea typeface="华文仿宋" pitchFamily="2" charset="-122"/>
              </a:rPr>
              <a:t>选刊的话，检索时务必只选择</a:t>
            </a:r>
            <a:r>
              <a:rPr lang="en-US" altLang="zh-CN" sz="2400" dirty="0">
                <a:solidFill>
                  <a:schemeClr val="bg1"/>
                </a:solidFill>
                <a:latin typeface="华文仿宋" pitchFamily="2" charset="-122"/>
                <a:ea typeface="华文仿宋" pitchFamily="2" charset="-122"/>
              </a:rPr>
              <a:t>SCIE</a:t>
            </a:r>
          </a:p>
        </p:txBody>
      </p:sp>
      <p:sp>
        <p:nvSpPr>
          <p:cNvPr id="15" name="Left Arrow 10"/>
          <p:cNvSpPr/>
          <p:nvPr/>
        </p:nvSpPr>
        <p:spPr>
          <a:xfrm rot="20457824">
            <a:off x="4065588" y="4926013"/>
            <a:ext cx="1131887" cy="304800"/>
          </a:xfrm>
          <a:prstGeom prst="leftArrow">
            <a:avLst/>
          </a:prstGeom>
          <a:solidFill>
            <a:srgbClr val="F96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16" name="Rounded Rectangle 12"/>
          <p:cNvSpPr/>
          <p:nvPr/>
        </p:nvSpPr>
        <p:spPr>
          <a:xfrm>
            <a:off x="503238" y="5178425"/>
            <a:ext cx="3543300" cy="228600"/>
          </a:xfrm>
          <a:prstGeom prst="roundRect">
            <a:avLst>
              <a:gd name="adj" fmla="val 7374"/>
            </a:avLst>
          </a:prstGeom>
          <a:noFill/>
          <a:ln>
            <a:solidFill>
              <a:srgbClr val="F96F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17" name="矩形 9"/>
          <p:cNvSpPr>
            <a:spLocks noChangeArrowheads="1"/>
          </p:cNvSpPr>
          <p:nvPr/>
        </p:nvSpPr>
        <p:spPr bwMode="auto">
          <a:xfrm>
            <a:off x="4734394" y="5337212"/>
            <a:ext cx="4266098" cy="1200329"/>
          </a:xfrm>
          <a:prstGeom prst="rect">
            <a:avLst/>
          </a:prstGeom>
          <a:solidFill>
            <a:srgbClr val="F96F07"/>
          </a:solidFill>
          <a:ln>
            <a:noFill/>
          </a:ln>
        </p:spPr>
        <p:style>
          <a:lnRef idx="0">
            <a:schemeClr val="accent5"/>
          </a:lnRef>
          <a:fillRef idx="3">
            <a:schemeClr val="accent5"/>
          </a:fillRef>
          <a:effectRef idx="3">
            <a:schemeClr val="accent5"/>
          </a:effectRef>
          <a:fontRef idx="minor">
            <a:schemeClr val="lt1"/>
          </a:fontRef>
        </p:style>
        <p:txBody>
          <a:bodyPr>
            <a:spAutoFit/>
          </a:bodyPr>
          <a:lstStyle/>
          <a:p>
            <a:pPr algn="l" eaLnBrk="0" fontAlgn="auto" hangingPunct="0">
              <a:spcBef>
                <a:spcPts val="0"/>
              </a:spcBef>
              <a:spcAft>
                <a:spcPts val="0"/>
              </a:spcAft>
              <a:defRPr/>
            </a:pPr>
            <a:r>
              <a:rPr lang="zh-CN" altLang="en-US" sz="2400" dirty="0">
                <a:solidFill>
                  <a:schemeClr val="bg1"/>
                </a:solidFill>
                <a:latin typeface="华文仿宋" pitchFamily="2" charset="-122"/>
                <a:ea typeface="华文仿宋" pitchFamily="2" charset="-122"/>
              </a:rPr>
              <a:t>请注意：</a:t>
            </a:r>
            <a:endParaRPr lang="en-US" altLang="zh-CN" sz="2400" dirty="0">
              <a:solidFill>
                <a:schemeClr val="bg1"/>
              </a:solidFill>
              <a:latin typeface="华文仿宋" pitchFamily="2" charset="-122"/>
              <a:ea typeface="华文仿宋" pitchFamily="2" charset="-122"/>
            </a:endParaRPr>
          </a:p>
          <a:p>
            <a:pPr algn="l" eaLnBrk="0" fontAlgn="auto" hangingPunct="0">
              <a:spcBef>
                <a:spcPts val="0"/>
              </a:spcBef>
              <a:spcAft>
                <a:spcPts val="0"/>
              </a:spcAft>
              <a:defRPr/>
            </a:pPr>
            <a:r>
              <a:rPr lang="zh-CN" altLang="en-US" sz="2400" dirty="0">
                <a:solidFill>
                  <a:schemeClr val="bg1"/>
                </a:solidFill>
                <a:latin typeface="华文仿宋" pitchFamily="2" charset="-122"/>
                <a:ea typeface="华文仿宋" pitchFamily="2" charset="-122"/>
              </a:rPr>
              <a:t>学校购买的数据只能查询</a:t>
            </a:r>
            <a:r>
              <a:rPr lang="en-US" altLang="zh-CN" sz="2400" dirty="0">
                <a:solidFill>
                  <a:schemeClr val="bg1"/>
                </a:solidFill>
                <a:latin typeface="华文仿宋" pitchFamily="2" charset="-122"/>
                <a:ea typeface="华文仿宋" pitchFamily="2" charset="-122"/>
              </a:rPr>
              <a:t>08</a:t>
            </a:r>
            <a:r>
              <a:rPr lang="zh-CN" altLang="en-US" sz="2400" dirty="0">
                <a:solidFill>
                  <a:schemeClr val="bg1"/>
                </a:solidFill>
                <a:latin typeface="华文仿宋" pitchFamily="2" charset="-122"/>
                <a:ea typeface="华文仿宋" pitchFamily="2" charset="-122"/>
              </a:rPr>
              <a:t>年至今的</a:t>
            </a:r>
            <a:endParaRPr lang="en-US" altLang="zh-CN" sz="2400" dirty="0">
              <a:solidFill>
                <a:schemeClr val="bg1"/>
              </a:solidFill>
              <a:latin typeface="华文仿宋" pitchFamily="2" charset="-122"/>
              <a:ea typeface="华文仿宋" pitchFamily="2" charset="-122"/>
            </a:endParaRPr>
          </a:p>
        </p:txBody>
      </p:sp>
    </p:spTree>
    <p:extLst>
      <p:ext uri="{BB962C8B-B14F-4D97-AF65-F5344CB8AC3E}">
        <p14:creationId xmlns:p14="http://schemas.microsoft.com/office/powerpoint/2010/main" val="815783736"/>
      </p:ext>
    </p:extLst>
  </p:cSld>
  <p:clrMapOvr>
    <a:masterClrMapping/>
  </p:clrMapOvr>
  <p:transition>
    <p:cu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标题 1"/>
          <p:cNvSpPr>
            <a:spLocks noGrp="1"/>
          </p:cNvSpPr>
          <p:nvPr>
            <p:ph type="title" idx="4294967295"/>
          </p:nvPr>
        </p:nvSpPr>
        <p:spPr>
          <a:xfrm>
            <a:off x="457200" y="274638"/>
            <a:ext cx="8229600" cy="1143000"/>
          </a:xfrm>
          <a:prstGeom prst="rect">
            <a:avLst/>
          </a:prstGeom>
        </p:spPr>
        <p:txBody>
          <a:bodyPr/>
          <a:lstStyle/>
          <a:p>
            <a:endParaRPr lang="zh-CN" altLang="en-US"/>
          </a:p>
        </p:txBody>
      </p:sp>
      <p:sp>
        <p:nvSpPr>
          <p:cNvPr id="97282" name="内容占位符 2"/>
          <p:cNvSpPr>
            <a:spLocks noGrp="1"/>
          </p:cNvSpPr>
          <p:nvPr>
            <p:ph idx="4294967295"/>
          </p:nvPr>
        </p:nvSpPr>
        <p:spPr>
          <a:xfrm>
            <a:off x="539750" y="1268412"/>
            <a:ext cx="8229600" cy="5112915"/>
          </a:xfrm>
          <a:prstGeom prst="rect">
            <a:avLst/>
          </a:prstGeom>
        </p:spPr>
        <p:txBody>
          <a:bodyPr/>
          <a:lstStyle/>
          <a:p>
            <a:endParaRPr lang="zh-CN" altLang="en-US"/>
          </a:p>
        </p:txBody>
      </p:sp>
      <p:pic>
        <p:nvPicPr>
          <p:cNvPr id="97283" name="Picture 3"/>
          <p:cNvPicPr>
            <a:picLocks noChangeAspect="1" noChangeArrowheads="1"/>
          </p:cNvPicPr>
          <p:nvPr/>
        </p:nvPicPr>
        <p:blipFill>
          <a:blip r:embed="rId2"/>
          <a:srcRect/>
          <a:stretch>
            <a:fillRect/>
          </a:stretch>
        </p:blipFill>
        <p:spPr bwMode="auto">
          <a:xfrm>
            <a:off x="304800" y="577850"/>
            <a:ext cx="8534400" cy="5702300"/>
          </a:xfrm>
          <a:prstGeom prst="rect">
            <a:avLst/>
          </a:prstGeom>
          <a:noFill/>
          <a:ln w="9525">
            <a:noFill/>
            <a:miter lim="800000"/>
            <a:headEnd/>
            <a:tailEnd/>
          </a:ln>
        </p:spPr>
      </p:pic>
    </p:spTree>
    <p:extLst>
      <p:ext uri="{BB962C8B-B14F-4D97-AF65-F5344CB8AC3E}">
        <p14:creationId xmlns:p14="http://schemas.microsoft.com/office/powerpoint/2010/main" val="1513446352"/>
      </p:ext>
    </p:extLst>
  </p:cSld>
  <p:clrMapOvr>
    <a:masterClrMapping/>
  </p:clrMapOvr>
  <p:transition>
    <p:cut/>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323850" y="1341438"/>
            <a:ext cx="8604250" cy="755650"/>
          </a:xfrm>
          <a:prstGeom prst="rect">
            <a:avLst/>
          </a:prstGeom>
          <a:solidFill>
            <a:srgbClr val="F96F07"/>
          </a:solidFill>
        </p:spPr>
        <p:txBody>
          <a:bodyPr anchor="ctr"/>
          <a:lstStyle>
            <a:lvl1pPr algn="ctr" rtl="0" fontAlgn="base">
              <a:spcBef>
                <a:spcPct val="0"/>
              </a:spcBef>
              <a:spcAft>
                <a:spcPct val="0"/>
              </a:spcAft>
              <a:defRPr sz="2400" b="1">
                <a:solidFill>
                  <a:srgbClr val="0000FF"/>
                </a:solidFill>
                <a:latin typeface="+mj-lt"/>
                <a:ea typeface="+mj-ea"/>
                <a:cs typeface="+mj-cs"/>
              </a:defRPr>
            </a:lvl1pPr>
            <a:lvl2pPr algn="ctr" rtl="0" fontAlgn="base">
              <a:spcBef>
                <a:spcPct val="0"/>
              </a:spcBef>
              <a:spcAft>
                <a:spcPct val="0"/>
              </a:spcAft>
              <a:defRPr sz="2400" b="1">
                <a:solidFill>
                  <a:srgbClr val="0000FF"/>
                </a:solidFill>
                <a:latin typeface="Arial" charset="0"/>
                <a:ea typeface="黑体" pitchFamily="2" charset="-122"/>
              </a:defRPr>
            </a:lvl2pPr>
            <a:lvl3pPr algn="ctr" rtl="0" fontAlgn="base">
              <a:spcBef>
                <a:spcPct val="0"/>
              </a:spcBef>
              <a:spcAft>
                <a:spcPct val="0"/>
              </a:spcAft>
              <a:defRPr sz="2400" b="1">
                <a:solidFill>
                  <a:srgbClr val="0000FF"/>
                </a:solidFill>
                <a:latin typeface="Arial" charset="0"/>
                <a:ea typeface="黑体" pitchFamily="2" charset="-122"/>
              </a:defRPr>
            </a:lvl3pPr>
            <a:lvl4pPr algn="ctr" rtl="0" fontAlgn="base">
              <a:spcBef>
                <a:spcPct val="0"/>
              </a:spcBef>
              <a:spcAft>
                <a:spcPct val="0"/>
              </a:spcAft>
              <a:defRPr sz="2400" b="1">
                <a:solidFill>
                  <a:srgbClr val="0000FF"/>
                </a:solidFill>
                <a:latin typeface="Arial" charset="0"/>
                <a:ea typeface="黑体" pitchFamily="2" charset="-122"/>
              </a:defRPr>
            </a:lvl4pPr>
            <a:lvl5pPr algn="ctr" rtl="0" fontAlgn="base">
              <a:spcBef>
                <a:spcPct val="0"/>
              </a:spcBef>
              <a:spcAft>
                <a:spcPct val="0"/>
              </a:spcAft>
              <a:defRPr sz="2400" b="1">
                <a:solidFill>
                  <a:srgbClr val="0000FF"/>
                </a:solidFill>
                <a:latin typeface="Arial" charset="0"/>
                <a:ea typeface="黑体" pitchFamily="2" charset="-122"/>
              </a:defRPr>
            </a:lvl5pPr>
            <a:lvl6pPr marL="457200" algn="ctr" rtl="0" fontAlgn="base">
              <a:spcBef>
                <a:spcPct val="0"/>
              </a:spcBef>
              <a:spcAft>
                <a:spcPct val="0"/>
              </a:spcAft>
              <a:defRPr sz="2400" b="1">
                <a:solidFill>
                  <a:srgbClr val="0000FF"/>
                </a:solidFill>
                <a:latin typeface="Arial" charset="0"/>
                <a:ea typeface="黑体" pitchFamily="2" charset="-122"/>
              </a:defRPr>
            </a:lvl6pPr>
            <a:lvl7pPr marL="914400" algn="ctr" rtl="0" fontAlgn="base">
              <a:spcBef>
                <a:spcPct val="0"/>
              </a:spcBef>
              <a:spcAft>
                <a:spcPct val="0"/>
              </a:spcAft>
              <a:defRPr sz="2400" b="1">
                <a:solidFill>
                  <a:srgbClr val="0000FF"/>
                </a:solidFill>
                <a:latin typeface="Arial" charset="0"/>
                <a:ea typeface="黑体" pitchFamily="2" charset="-122"/>
              </a:defRPr>
            </a:lvl7pPr>
            <a:lvl8pPr marL="1371600" algn="ctr" rtl="0" fontAlgn="base">
              <a:spcBef>
                <a:spcPct val="0"/>
              </a:spcBef>
              <a:spcAft>
                <a:spcPct val="0"/>
              </a:spcAft>
              <a:defRPr sz="2400" b="1">
                <a:solidFill>
                  <a:srgbClr val="0000FF"/>
                </a:solidFill>
                <a:latin typeface="Arial" charset="0"/>
                <a:ea typeface="黑体" pitchFamily="2" charset="-122"/>
              </a:defRPr>
            </a:lvl8pPr>
            <a:lvl9pPr marL="1828800" algn="ctr" rtl="0" fontAlgn="base">
              <a:spcBef>
                <a:spcPct val="0"/>
              </a:spcBef>
              <a:spcAft>
                <a:spcPct val="0"/>
              </a:spcAft>
              <a:defRPr sz="2400" b="1">
                <a:solidFill>
                  <a:srgbClr val="0000FF"/>
                </a:solidFill>
                <a:latin typeface="Arial" charset="0"/>
                <a:ea typeface="黑体" pitchFamily="2" charset="-122"/>
              </a:defRPr>
            </a:lvl9pPr>
          </a:lstStyle>
          <a:p>
            <a:pPr>
              <a:defRPr/>
            </a:pPr>
            <a:r>
              <a:rPr lang="en-US" altLang="zh-CN" sz="3600" kern="0" dirty="0" smtClean="0">
                <a:solidFill>
                  <a:schemeClr val="bg1"/>
                </a:solidFill>
              </a:rPr>
              <a:t>1</a:t>
            </a:r>
            <a:r>
              <a:rPr lang="zh-CN" altLang="en-US" sz="3600" kern="0" dirty="0" smtClean="0">
                <a:solidFill>
                  <a:schemeClr val="bg1"/>
                </a:solidFill>
              </a:rPr>
              <a:t>、学校地址检索式（仅适用于</a:t>
            </a:r>
            <a:r>
              <a:rPr lang="en-US" altLang="zh-CN" sz="3600" kern="0" dirty="0" smtClean="0">
                <a:solidFill>
                  <a:schemeClr val="bg1"/>
                </a:solidFill>
              </a:rPr>
              <a:t>SCI</a:t>
            </a:r>
            <a:r>
              <a:rPr lang="zh-CN" altLang="en-US" sz="3600" kern="0" dirty="0" smtClean="0">
                <a:solidFill>
                  <a:schemeClr val="bg1"/>
                </a:solidFill>
              </a:rPr>
              <a:t>数据库）</a:t>
            </a:r>
            <a:endParaRPr lang="zh-CN" altLang="en-US" sz="3600" kern="0" dirty="0">
              <a:solidFill>
                <a:schemeClr val="bg1"/>
              </a:solidFill>
            </a:endParaRPr>
          </a:p>
        </p:txBody>
      </p:sp>
      <p:sp>
        <p:nvSpPr>
          <p:cNvPr id="2" name="矩形 1"/>
          <p:cNvSpPr/>
          <p:nvPr/>
        </p:nvSpPr>
        <p:spPr>
          <a:xfrm>
            <a:off x="714375" y="3112403"/>
            <a:ext cx="7956550" cy="1815882"/>
          </a:xfrm>
          <a:prstGeom prst="rect">
            <a:avLst/>
          </a:prstGeom>
        </p:spPr>
        <p:txBody>
          <a:bodyPr anchor="ctr">
            <a:spAutoFit/>
          </a:bodyPr>
          <a:lstStyle/>
          <a:p>
            <a:pPr marL="514350" indent="-514350" algn="just" fontAlgn="auto">
              <a:lnSpc>
                <a:spcPct val="150000"/>
              </a:lnSpc>
              <a:spcBef>
                <a:spcPts val="0"/>
              </a:spcBef>
              <a:spcAft>
                <a:spcPts val="0"/>
              </a:spcAft>
              <a:buFont typeface="+mj-ea"/>
              <a:buAutoNum type="circleNumDbPlain"/>
              <a:defRPr/>
            </a:pPr>
            <a:r>
              <a:rPr lang="en-US" altLang="zh-CN" sz="2800" b="1" dirty="0" err="1">
                <a:solidFill>
                  <a:srgbClr val="F96F07"/>
                </a:solidFill>
                <a:latin typeface="+mn-lt"/>
                <a:ea typeface="+mn-ea"/>
              </a:rPr>
              <a:t>Sw</a:t>
            </a:r>
            <a:r>
              <a:rPr lang="en-US" altLang="zh-CN" sz="2800" b="1" dirty="0">
                <a:solidFill>
                  <a:srgbClr val="F96F07"/>
                </a:solidFill>
                <a:latin typeface="+mn-lt"/>
                <a:ea typeface="+mn-ea"/>
              </a:rPr>
              <a:t> </a:t>
            </a:r>
            <a:r>
              <a:rPr lang="en-US" altLang="zh-CN" sz="2800" b="1" dirty="0" err="1">
                <a:solidFill>
                  <a:srgbClr val="F96F07"/>
                </a:solidFill>
                <a:latin typeface="+mn-lt"/>
                <a:ea typeface="+mn-ea"/>
              </a:rPr>
              <a:t>petr</a:t>
            </a:r>
            <a:r>
              <a:rPr lang="en-US" altLang="zh-CN" sz="2800" b="1" dirty="0">
                <a:solidFill>
                  <a:srgbClr val="F96F07"/>
                </a:solidFill>
                <a:latin typeface="+mn-lt"/>
                <a:ea typeface="+mn-ea"/>
              </a:rPr>
              <a:t> </a:t>
            </a:r>
            <a:r>
              <a:rPr lang="en-US" altLang="zh-CN" sz="2800" b="1" dirty="0" err="1">
                <a:solidFill>
                  <a:srgbClr val="F96F07"/>
                </a:solidFill>
                <a:latin typeface="+mn-lt"/>
                <a:ea typeface="+mn-ea"/>
              </a:rPr>
              <a:t>univ</a:t>
            </a:r>
            <a:r>
              <a:rPr lang="en-US" altLang="zh-CN" sz="2800" b="1" dirty="0">
                <a:solidFill>
                  <a:srgbClr val="F96F07"/>
                </a:solidFill>
                <a:latin typeface="+mn-lt"/>
                <a:ea typeface="+mn-ea"/>
              </a:rPr>
              <a:t> OR  south west </a:t>
            </a:r>
            <a:r>
              <a:rPr lang="en-US" altLang="zh-CN" sz="2800" b="1" dirty="0" err="1">
                <a:solidFill>
                  <a:srgbClr val="F96F07"/>
                </a:solidFill>
                <a:latin typeface="+mn-lt"/>
                <a:ea typeface="+mn-ea"/>
              </a:rPr>
              <a:t>petr</a:t>
            </a:r>
            <a:r>
              <a:rPr lang="en-US" altLang="zh-CN" sz="2800" b="1" dirty="0">
                <a:solidFill>
                  <a:srgbClr val="F96F07"/>
                </a:solidFill>
                <a:latin typeface="+mn-lt"/>
                <a:ea typeface="+mn-ea"/>
              </a:rPr>
              <a:t> </a:t>
            </a:r>
            <a:r>
              <a:rPr lang="en-US" altLang="zh-CN" sz="2800" b="1" dirty="0" err="1">
                <a:solidFill>
                  <a:srgbClr val="F96F07"/>
                </a:solidFill>
                <a:latin typeface="+mn-lt"/>
                <a:ea typeface="+mn-ea"/>
              </a:rPr>
              <a:t>univ</a:t>
            </a:r>
            <a:endParaRPr lang="en-US" altLang="zh-CN" sz="2800" b="1" dirty="0">
              <a:solidFill>
                <a:srgbClr val="F96F07"/>
              </a:solidFill>
              <a:latin typeface="+mn-lt"/>
              <a:ea typeface="+mn-ea"/>
            </a:endParaRPr>
          </a:p>
          <a:p>
            <a:pPr algn="just" fontAlgn="auto">
              <a:spcBef>
                <a:spcPts val="0"/>
              </a:spcBef>
              <a:spcAft>
                <a:spcPts val="0"/>
              </a:spcAft>
              <a:defRPr/>
            </a:pPr>
            <a:endParaRPr lang="en-US" altLang="zh-CN" sz="2800" b="1" dirty="0">
              <a:solidFill>
                <a:srgbClr val="F96F07"/>
              </a:solidFill>
              <a:latin typeface="+mn-lt"/>
              <a:ea typeface="+mn-ea"/>
            </a:endParaRPr>
          </a:p>
          <a:p>
            <a:pPr algn="just" fontAlgn="auto">
              <a:lnSpc>
                <a:spcPct val="150000"/>
              </a:lnSpc>
              <a:spcBef>
                <a:spcPts val="0"/>
              </a:spcBef>
              <a:spcAft>
                <a:spcPts val="0"/>
              </a:spcAft>
              <a:defRPr/>
            </a:pPr>
            <a:endParaRPr lang="zh-CN" altLang="zh-CN" sz="2800" b="1" dirty="0">
              <a:solidFill>
                <a:srgbClr val="F96F07"/>
              </a:solidFill>
              <a:latin typeface="+mn-lt"/>
              <a:ea typeface="+mn-ea"/>
            </a:endParaRPr>
          </a:p>
        </p:txBody>
      </p:sp>
    </p:spTree>
    <p:extLst>
      <p:ext uri="{BB962C8B-B14F-4D97-AF65-F5344CB8AC3E}">
        <p14:creationId xmlns:p14="http://schemas.microsoft.com/office/powerpoint/2010/main" val="4093633530"/>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323850" y="1089025"/>
            <a:ext cx="3852863" cy="755650"/>
          </a:xfrm>
          <a:prstGeom prst="rect">
            <a:avLst/>
          </a:prstGeom>
          <a:solidFill>
            <a:srgbClr val="F96F07"/>
          </a:solidFill>
        </p:spPr>
        <p:txBody>
          <a:bodyPr anchor="ctr"/>
          <a:lstStyle>
            <a:lvl1pPr algn="ctr" rtl="0" fontAlgn="base">
              <a:spcBef>
                <a:spcPct val="0"/>
              </a:spcBef>
              <a:spcAft>
                <a:spcPct val="0"/>
              </a:spcAft>
              <a:defRPr sz="2400" b="1">
                <a:solidFill>
                  <a:srgbClr val="0000FF"/>
                </a:solidFill>
                <a:latin typeface="+mj-lt"/>
                <a:ea typeface="+mj-ea"/>
                <a:cs typeface="+mj-cs"/>
              </a:defRPr>
            </a:lvl1pPr>
            <a:lvl2pPr algn="ctr" rtl="0" fontAlgn="base">
              <a:spcBef>
                <a:spcPct val="0"/>
              </a:spcBef>
              <a:spcAft>
                <a:spcPct val="0"/>
              </a:spcAft>
              <a:defRPr sz="2400" b="1">
                <a:solidFill>
                  <a:srgbClr val="0000FF"/>
                </a:solidFill>
                <a:latin typeface="Arial" charset="0"/>
                <a:ea typeface="黑体" pitchFamily="2" charset="-122"/>
              </a:defRPr>
            </a:lvl2pPr>
            <a:lvl3pPr algn="ctr" rtl="0" fontAlgn="base">
              <a:spcBef>
                <a:spcPct val="0"/>
              </a:spcBef>
              <a:spcAft>
                <a:spcPct val="0"/>
              </a:spcAft>
              <a:defRPr sz="2400" b="1">
                <a:solidFill>
                  <a:srgbClr val="0000FF"/>
                </a:solidFill>
                <a:latin typeface="Arial" charset="0"/>
                <a:ea typeface="黑体" pitchFamily="2" charset="-122"/>
              </a:defRPr>
            </a:lvl3pPr>
            <a:lvl4pPr algn="ctr" rtl="0" fontAlgn="base">
              <a:spcBef>
                <a:spcPct val="0"/>
              </a:spcBef>
              <a:spcAft>
                <a:spcPct val="0"/>
              </a:spcAft>
              <a:defRPr sz="2400" b="1">
                <a:solidFill>
                  <a:srgbClr val="0000FF"/>
                </a:solidFill>
                <a:latin typeface="Arial" charset="0"/>
                <a:ea typeface="黑体" pitchFamily="2" charset="-122"/>
              </a:defRPr>
            </a:lvl4pPr>
            <a:lvl5pPr algn="ctr" rtl="0" fontAlgn="base">
              <a:spcBef>
                <a:spcPct val="0"/>
              </a:spcBef>
              <a:spcAft>
                <a:spcPct val="0"/>
              </a:spcAft>
              <a:defRPr sz="2400" b="1">
                <a:solidFill>
                  <a:srgbClr val="0000FF"/>
                </a:solidFill>
                <a:latin typeface="Arial" charset="0"/>
                <a:ea typeface="黑体" pitchFamily="2" charset="-122"/>
              </a:defRPr>
            </a:lvl5pPr>
            <a:lvl6pPr marL="457200" algn="ctr" rtl="0" fontAlgn="base">
              <a:spcBef>
                <a:spcPct val="0"/>
              </a:spcBef>
              <a:spcAft>
                <a:spcPct val="0"/>
              </a:spcAft>
              <a:defRPr sz="2400" b="1">
                <a:solidFill>
                  <a:srgbClr val="0000FF"/>
                </a:solidFill>
                <a:latin typeface="Arial" charset="0"/>
                <a:ea typeface="黑体" pitchFamily="2" charset="-122"/>
              </a:defRPr>
            </a:lvl6pPr>
            <a:lvl7pPr marL="914400" algn="ctr" rtl="0" fontAlgn="base">
              <a:spcBef>
                <a:spcPct val="0"/>
              </a:spcBef>
              <a:spcAft>
                <a:spcPct val="0"/>
              </a:spcAft>
              <a:defRPr sz="2400" b="1">
                <a:solidFill>
                  <a:srgbClr val="0000FF"/>
                </a:solidFill>
                <a:latin typeface="Arial" charset="0"/>
                <a:ea typeface="黑体" pitchFamily="2" charset="-122"/>
              </a:defRPr>
            </a:lvl7pPr>
            <a:lvl8pPr marL="1371600" algn="ctr" rtl="0" fontAlgn="base">
              <a:spcBef>
                <a:spcPct val="0"/>
              </a:spcBef>
              <a:spcAft>
                <a:spcPct val="0"/>
              </a:spcAft>
              <a:defRPr sz="2400" b="1">
                <a:solidFill>
                  <a:srgbClr val="0000FF"/>
                </a:solidFill>
                <a:latin typeface="Arial" charset="0"/>
                <a:ea typeface="黑体" pitchFamily="2" charset="-122"/>
              </a:defRPr>
            </a:lvl8pPr>
            <a:lvl9pPr marL="1828800" algn="ctr" rtl="0" fontAlgn="base">
              <a:spcBef>
                <a:spcPct val="0"/>
              </a:spcBef>
              <a:spcAft>
                <a:spcPct val="0"/>
              </a:spcAft>
              <a:defRPr sz="2400" b="1">
                <a:solidFill>
                  <a:srgbClr val="0000FF"/>
                </a:solidFill>
                <a:latin typeface="Arial" charset="0"/>
                <a:ea typeface="黑体" pitchFamily="2" charset="-122"/>
              </a:defRPr>
            </a:lvl9pPr>
          </a:lstStyle>
          <a:p>
            <a:pPr>
              <a:defRPr/>
            </a:pPr>
            <a:r>
              <a:rPr lang="en-US" altLang="zh-CN" sz="3600" kern="0" dirty="0" smtClean="0">
                <a:solidFill>
                  <a:schemeClr val="bg1"/>
                </a:solidFill>
              </a:rPr>
              <a:t>2.</a:t>
            </a:r>
            <a:r>
              <a:rPr lang="zh-CN" altLang="en-US" sz="3600" kern="0" dirty="0" smtClean="0">
                <a:solidFill>
                  <a:schemeClr val="bg1"/>
                </a:solidFill>
              </a:rPr>
              <a:t>作者姓名检索</a:t>
            </a:r>
            <a:endParaRPr lang="zh-CN" altLang="en-US" sz="3600" kern="0" dirty="0">
              <a:solidFill>
                <a:schemeClr val="bg1"/>
              </a:solidFill>
            </a:endParaRPr>
          </a:p>
        </p:txBody>
      </p:sp>
      <p:sp>
        <p:nvSpPr>
          <p:cNvPr id="4" name="矩形 3"/>
          <p:cNvSpPr/>
          <p:nvPr/>
        </p:nvSpPr>
        <p:spPr>
          <a:xfrm>
            <a:off x="611188" y="2251075"/>
            <a:ext cx="7956550" cy="2657475"/>
          </a:xfrm>
          <a:prstGeom prst="rect">
            <a:avLst/>
          </a:prstGeom>
        </p:spPr>
        <p:txBody>
          <a:bodyPr anchor="ctr">
            <a:spAutoFit/>
          </a:bodyPr>
          <a:lstStyle/>
          <a:p>
            <a:pPr algn="just">
              <a:lnSpc>
                <a:spcPct val="150000"/>
              </a:lnSpc>
            </a:pPr>
            <a:r>
              <a:rPr lang="zh-CN" altLang="en-US" sz="2800" b="1" dirty="0">
                <a:solidFill>
                  <a:srgbClr val="F96F07"/>
                </a:solidFill>
                <a:latin typeface="Calibri" pitchFamily="34" charset="0"/>
              </a:rPr>
              <a:t>作者姓名的不同表达形式：</a:t>
            </a:r>
            <a:endParaRPr lang="en-US" altLang="zh-CN" sz="2800" b="1" dirty="0">
              <a:solidFill>
                <a:srgbClr val="F96F07"/>
              </a:solidFill>
              <a:latin typeface="Calibri" pitchFamily="34" charset="0"/>
            </a:endParaRPr>
          </a:p>
          <a:p>
            <a:pPr algn="just">
              <a:lnSpc>
                <a:spcPct val="150000"/>
              </a:lnSpc>
              <a:buFontTx/>
              <a:buAutoNum type="circleNumDbPlain"/>
            </a:pPr>
            <a:r>
              <a:rPr lang="en-US" altLang="zh-CN" sz="2800" b="1" dirty="0" err="1">
                <a:solidFill>
                  <a:srgbClr val="F96F07"/>
                </a:solidFill>
                <a:latin typeface="Calibri" pitchFamily="34" charset="0"/>
              </a:rPr>
              <a:t>zhao</a:t>
            </a:r>
            <a:r>
              <a:rPr lang="en-US" altLang="zh-CN" sz="2800" b="1" dirty="0">
                <a:solidFill>
                  <a:srgbClr val="F96F07"/>
                </a:solidFill>
                <a:latin typeface="Calibri" pitchFamily="34" charset="0"/>
              </a:rPr>
              <a:t>, </a:t>
            </a:r>
            <a:r>
              <a:rPr lang="en-US" altLang="zh-CN" sz="2800" b="1" dirty="0" err="1">
                <a:solidFill>
                  <a:srgbClr val="F96F07"/>
                </a:solidFill>
                <a:latin typeface="Calibri" pitchFamily="34" charset="0"/>
              </a:rPr>
              <a:t>jinzhou</a:t>
            </a:r>
            <a:r>
              <a:rPr lang="en-US" altLang="zh-CN" sz="2800" b="1" dirty="0">
                <a:solidFill>
                  <a:srgbClr val="F96F07"/>
                </a:solidFill>
                <a:latin typeface="Calibri" pitchFamily="34" charset="0"/>
              </a:rPr>
              <a:t> or </a:t>
            </a:r>
            <a:r>
              <a:rPr lang="en-US" altLang="zh-CN" sz="2800" b="1" dirty="0" err="1">
                <a:solidFill>
                  <a:srgbClr val="F96F07"/>
                </a:solidFill>
                <a:latin typeface="Calibri" pitchFamily="34" charset="0"/>
              </a:rPr>
              <a:t>zhao</a:t>
            </a:r>
            <a:r>
              <a:rPr lang="en-US" altLang="zh-CN" sz="2800" b="1" dirty="0">
                <a:solidFill>
                  <a:srgbClr val="F96F07"/>
                </a:solidFill>
                <a:latin typeface="Calibri" pitchFamily="34" charset="0"/>
              </a:rPr>
              <a:t>, </a:t>
            </a:r>
            <a:r>
              <a:rPr lang="en-US" altLang="zh-CN" sz="2800" b="1" dirty="0" err="1">
                <a:solidFill>
                  <a:srgbClr val="F96F07"/>
                </a:solidFill>
                <a:latin typeface="Calibri" pitchFamily="34" charset="0"/>
              </a:rPr>
              <a:t>jin-zhou</a:t>
            </a:r>
            <a:r>
              <a:rPr lang="en-US" altLang="zh-CN" sz="2800" b="1" dirty="0">
                <a:solidFill>
                  <a:srgbClr val="F96F07"/>
                </a:solidFill>
                <a:latin typeface="Calibri" pitchFamily="34" charset="0"/>
              </a:rPr>
              <a:t> or </a:t>
            </a:r>
            <a:r>
              <a:rPr lang="en-US" altLang="zh-CN" sz="2800" b="1" dirty="0" err="1">
                <a:solidFill>
                  <a:srgbClr val="F96F07"/>
                </a:solidFill>
                <a:latin typeface="Calibri" pitchFamily="34" charset="0"/>
              </a:rPr>
              <a:t>zhao</a:t>
            </a:r>
            <a:r>
              <a:rPr lang="en-US" altLang="zh-CN" sz="2800" b="1" dirty="0">
                <a:solidFill>
                  <a:srgbClr val="F96F07"/>
                </a:solidFill>
                <a:latin typeface="Calibri" pitchFamily="34" charset="0"/>
              </a:rPr>
              <a:t>, j-z or </a:t>
            </a:r>
            <a:r>
              <a:rPr lang="en-US" altLang="zh-CN" sz="2800" b="1" dirty="0" err="1">
                <a:solidFill>
                  <a:srgbClr val="F96F07"/>
                </a:solidFill>
                <a:latin typeface="Calibri" pitchFamily="34" charset="0"/>
              </a:rPr>
              <a:t>zhao</a:t>
            </a:r>
            <a:r>
              <a:rPr lang="en-US" altLang="zh-CN" sz="2800" b="1" dirty="0">
                <a:solidFill>
                  <a:srgbClr val="F96F07"/>
                </a:solidFill>
                <a:latin typeface="Calibri" pitchFamily="34" charset="0"/>
              </a:rPr>
              <a:t>, j. z. or </a:t>
            </a:r>
            <a:r>
              <a:rPr lang="en-US" altLang="zh-CN" sz="2800" b="1" dirty="0" err="1">
                <a:solidFill>
                  <a:srgbClr val="F96F07"/>
                </a:solidFill>
                <a:latin typeface="Calibri" pitchFamily="34" charset="0"/>
              </a:rPr>
              <a:t>jinzhou</a:t>
            </a:r>
            <a:r>
              <a:rPr lang="en-US" altLang="zh-CN" sz="2800" b="1" dirty="0">
                <a:solidFill>
                  <a:srgbClr val="F96F07"/>
                </a:solidFill>
                <a:latin typeface="Calibri" pitchFamily="34" charset="0"/>
              </a:rPr>
              <a:t> ,</a:t>
            </a:r>
            <a:r>
              <a:rPr lang="en-US" altLang="zh-CN" sz="2800" b="1" dirty="0" err="1">
                <a:solidFill>
                  <a:srgbClr val="F96F07"/>
                </a:solidFill>
                <a:latin typeface="Calibri" pitchFamily="34" charset="0"/>
              </a:rPr>
              <a:t>zhao</a:t>
            </a:r>
            <a:r>
              <a:rPr lang="en-US" altLang="zh-CN" sz="2800" b="1" dirty="0">
                <a:solidFill>
                  <a:srgbClr val="FF0000"/>
                </a:solidFill>
                <a:latin typeface="Calibri" pitchFamily="34" charset="0"/>
              </a:rPr>
              <a:t>……</a:t>
            </a:r>
          </a:p>
          <a:p>
            <a:pPr algn="just">
              <a:lnSpc>
                <a:spcPct val="150000"/>
              </a:lnSpc>
              <a:buFontTx/>
              <a:buAutoNum type="circleNumDbPlain"/>
            </a:pPr>
            <a:r>
              <a:rPr lang="en-US" altLang="zh-CN" sz="2800" b="1" dirty="0">
                <a:solidFill>
                  <a:srgbClr val="F96F07"/>
                </a:solidFill>
                <a:latin typeface="Calibri" pitchFamily="34" charset="0"/>
              </a:rPr>
              <a:t>li, </a:t>
            </a:r>
            <a:r>
              <a:rPr lang="en-US" altLang="zh-CN" sz="2800" b="1" dirty="0" err="1">
                <a:solidFill>
                  <a:srgbClr val="F96F07"/>
                </a:solidFill>
                <a:latin typeface="Calibri" pitchFamily="34" charset="0"/>
              </a:rPr>
              <a:t>ming</a:t>
            </a:r>
            <a:r>
              <a:rPr lang="en-US" altLang="zh-CN" sz="2800" b="1" dirty="0">
                <a:solidFill>
                  <a:srgbClr val="F96F07"/>
                </a:solidFill>
                <a:latin typeface="Calibri" pitchFamily="34" charset="0"/>
              </a:rPr>
              <a:t> or  li, m. or </a:t>
            </a:r>
            <a:r>
              <a:rPr lang="en-US" altLang="zh-CN" sz="2800" b="1" dirty="0" err="1">
                <a:solidFill>
                  <a:srgbClr val="F96F07"/>
                </a:solidFill>
                <a:latin typeface="Calibri" pitchFamily="34" charset="0"/>
              </a:rPr>
              <a:t>ming</a:t>
            </a:r>
            <a:r>
              <a:rPr lang="en-US" altLang="zh-CN" sz="2800" b="1" dirty="0">
                <a:solidFill>
                  <a:srgbClr val="F96F07"/>
                </a:solidFill>
                <a:latin typeface="Calibri" pitchFamily="34" charset="0"/>
              </a:rPr>
              <a:t>, li or m. li</a:t>
            </a:r>
            <a:endParaRPr lang="zh-CN" altLang="zh-CN" sz="2800" b="1" dirty="0">
              <a:solidFill>
                <a:srgbClr val="F96F07"/>
              </a:solidFill>
              <a:latin typeface="Calibri" pitchFamily="34" charset="0"/>
            </a:endParaRPr>
          </a:p>
        </p:txBody>
      </p:sp>
      <p:sp>
        <p:nvSpPr>
          <p:cNvPr id="6" name="圆角矩形 5"/>
          <p:cNvSpPr>
            <a:spLocks noChangeArrowheads="1"/>
          </p:cNvSpPr>
          <p:nvPr/>
        </p:nvSpPr>
        <p:spPr bwMode="auto">
          <a:xfrm>
            <a:off x="809625" y="5373688"/>
            <a:ext cx="7362825" cy="719137"/>
          </a:xfrm>
          <a:prstGeom prst="roundRect">
            <a:avLst>
              <a:gd name="adj" fmla="val 16667"/>
            </a:avLst>
          </a:prstGeom>
          <a:noFill/>
          <a:ln w="28575" algn="ctr">
            <a:solidFill>
              <a:srgbClr val="FF0000"/>
            </a:solidFill>
            <a:round/>
            <a:headEnd/>
            <a:tailEnd/>
          </a:ln>
        </p:spPr>
        <p:txBody>
          <a:bodyPr anchor="ctr" anchorCtr="1"/>
          <a:lstStyle/>
          <a:p>
            <a:pPr algn="l">
              <a:spcBef>
                <a:spcPct val="20000"/>
              </a:spcBef>
              <a:buClr>
                <a:srgbClr val="FF0000"/>
              </a:buClr>
            </a:pPr>
            <a:r>
              <a:rPr lang="zh-CN" altLang="en-US" sz="2400" b="1" dirty="0">
                <a:solidFill>
                  <a:srgbClr val="FF0000"/>
                </a:solidFill>
                <a:latin typeface="Calibri" pitchFamily="34" charset="0"/>
              </a:rPr>
              <a:t>作者姓名需结合机构检索，避免不同单位同名的</a:t>
            </a:r>
            <a:r>
              <a:rPr lang="zh-CN" altLang="en-US" sz="2400" b="1" dirty="0" smtClean="0">
                <a:solidFill>
                  <a:srgbClr val="FF0000"/>
                </a:solidFill>
                <a:latin typeface="Calibri" pitchFamily="34" charset="0"/>
              </a:rPr>
              <a:t>情况</a:t>
            </a:r>
            <a:r>
              <a:rPr lang="en-US" altLang="zh-CN" sz="2400" b="1" dirty="0" smtClean="0">
                <a:solidFill>
                  <a:srgbClr val="FF0000"/>
                </a:solidFill>
                <a:latin typeface="Calibri" pitchFamily="34" charset="0"/>
              </a:rPr>
              <a:t>,</a:t>
            </a:r>
            <a:r>
              <a:rPr lang="zh-CN" altLang="en-US" sz="2400" b="1" dirty="0" smtClean="0">
                <a:solidFill>
                  <a:srgbClr val="FF0000"/>
                </a:solidFill>
                <a:latin typeface="Calibri" pitchFamily="34" charset="0"/>
              </a:rPr>
              <a:t>然后核对检索结果。</a:t>
            </a:r>
            <a:endParaRPr lang="zh-CN" altLang="zh-CN" sz="2400" b="1" dirty="0">
              <a:solidFill>
                <a:srgbClr val="FF0000"/>
              </a:solidFill>
              <a:latin typeface="Calibri" pitchFamily="34" charset="0"/>
            </a:endParaRPr>
          </a:p>
        </p:txBody>
      </p:sp>
    </p:spTree>
    <p:extLst>
      <p:ext uri="{BB962C8B-B14F-4D97-AF65-F5344CB8AC3E}">
        <p14:creationId xmlns:p14="http://schemas.microsoft.com/office/powerpoint/2010/main" val="3037738371"/>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up)">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wipe(up)">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wipe(up)">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323850" y="1089025"/>
            <a:ext cx="3852863" cy="755650"/>
          </a:xfrm>
          <a:prstGeom prst="rect">
            <a:avLst/>
          </a:prstGeom>
          <a:solidFill>
            <a:srgbClr val="F96F07"/>
          </a:solidFill>
        </p:spPr>
        <p:txBody>
          <a:bodyPr anchor="ctr"/>
          <a:lstStyle>
            <a:lvl1pPr algn="ctr" rtl="0" fontAlgn="base">
              <a:spcBef>
                <a:spcPct val="0"/>
              </a:spcBef>
              <a:spcAft>
                <a:spcPct val="0"/>
              </a:spcAft>
              <a:defRPr sz="2400" b="1">
                <a:solidFill>
                  <a:srgbClr val="0000FF"/>
                </a:solidFill>
                <a:latin typeface="+mj-lt"/>
                <a:ea typeface="+mj-ea"/>
                <a:cs typeface="+mj-cs"/>
              </a:defRPr>
            </a:lvl1pPr>
            <a:lvl2pPr algn="ctr" rtl="0" fontAlgn="base">
              <a:spcBef>
                <a:spcPct val="0"/>
              </a:spcBef>
              <a:spcAft>
                <a:spcPct val="0"/>
              </a:spcAft>
              <a:defRPr sz="2400" b="1">
                <a:solidFill>
                  <a:srgbClr val="0000FF"/>
                </a:solidFill>
                <a:latin typeface="Arial" charset="0"/>
                <a:ea typeface="黑体" pitchFamily="2" charset="-122"/>
              </a:defRPr>
            </a:lvl2pPr>
            <a:lvl3pPr algn="ctr" rtl="0" fontAlgn="base">
              <a:spcBef>
                <a:spcPct val="0"/>
              </a:spcBef>
              <a:spcAft>
                <a:spcPct val="0"/>
              </a:spcAft>
              <a:defRPr sz="2400" b="1">
                <a:solidFill>
                  <a:srgbClr val="0000FF"/>
                </a:solidFill>
                <a:latin typeface="Arial" charset="0"/>
                <a:ea typeface="黑体" pitchFamily="2" charset="-122"/>
              </a:defRPr>
            </a:lvl3pPr>
            <a:lvl4pPr algn="ctr" rtl="0" fontAlgn="base">
              <a:spcBef>
                <a:spcPct val="0"/>
              </a:spcBef>
              <a:spcAft>
                <a:spcPct val="0"/>
              </a:spcAft>
              <a:defRPr sz="2400" b="1">
                <a:solidFill>
                  <a:srgbClr val="0000FF"/>
                </a:solidFill>
                <a:latin typeface="Arial" charset="0"/>
                <a:ea typeface="黑体" pitchFamily="2" charset="-122"/>
              </a:defRPr>
            </a:lvl4pPr>
            <a:lvl5pPr algn="ctr" rtl="0" fontAlgn="base">
              <a:spcBef>
                <a:spcPct val="0"/>
              </a:spcBef>
              <a:spcAft>
                <a:spcPct val="0"/>
              </a:spcAft>
              <a:defRPr sz="2400" b="1">
                <a:solidFill>
                  <a:srgbClr val="0000FF"/>
                </a:solidFill>
                <a:latin typeface="Arial" charset="0"/>
                <a:ea typeface="黑体" pitchFamily="2" charset="-122"/>
              </a:defRPr>
            </a:lvl5pPr>
            <a:lvl6pPr marL="457200" algn="ctr" rtl="0" fontAlgn="base">
              <a:spcBef>
                <a:spcPct val="0"/>
              </a:spcBef>
              <a:spcAft>
                <a:spcPct val="0"/>
              </a:spcAft>
              <a:defRPr sz="2400" b="1">
                <a:solidFill>
                  <a:srgbClr val="0000FF"/>
                </a:solidFill>
                <a:latin typeface="Arial" charset="0"/>
                <a:ea typeface="黑体" pitchFamily="2" charset="-122"/>
              </a:defRPr>
            </a:lvl6pPr>
            <a:lvl7pPr marL="914400" algn="ctr" rtl="0" fontAlgn="base">
              <a:spcBef>
                <a:spcPct val="0"/>
              </a:spcBef>
              <a:spcAft>
                <a:spcPct val="0"/>
              </a:spcAft>
              <a:defRPr sz="2400" b="1">
                <a:solidFill>
                  <a:srgbClr val="0000FF"/>
                </a:solidFill>
                <a:latin typeface="Arial" charset="0"/>
                <a:ea typeface="黑体" pitchFamily="2" charset="-122"/>
              </a:defRPr>
            </a:lvl7pPr>
            <a:lvl8pPr marL="1371600" algn="ctr" rtl="0" fontAlgn="base">
              <a:spcBef>
                <a:spcPct val="0"/>
              </a:spcBef>
              <a:spcAft>
                <a:spcPct val="0"/>
              </a:spcAft>
              <a:defRPr sz="2400" b="1">
                <a:solidFill>
                  <a:srgbClr val="0000FF"/>
                </a:solidFill>
                <a:latin typeface="Arial" charset="0"/>
                <a:ea typeface="黑体" pitchFamily="2" charset="-122"/>
              </a:defRPr>
            </a:lvl8pPr>
            <a:lvl9pPr marL="1828800" algn="ctr" rtl="0" fontAlgn="base">
              <a:spcBef>
                <a:spcPct val="0"/>
              </a:spcBef>
              <a:spcAft>
                <a:spcPct val="0"/>
              </a:spcAft>
              <a:defRPr sz="2400" b="1">
                <a:solidFill>
                  <a:srgbClr val="0000FF"/>
                </a:solidFill>
                <a:latin typeface="Arial" charset="0"/>
                <a:ea typeface="黑体" pitchFamily="2" charset="-122"/>
              </a:defRPr>
            </a:lvl9pPr>
          </a:lstStyle>
          <a:p>
            <a:pPr>
              <a:defRPr/>
            </a:pPr>
            <a:r>
              <a:rPr lang="en-US" altLang="zh-CN" sz="3600" kern="0" dirty="0" smtClean="0">
                <a:solidFill>
                  <a:schemeClr val="bg1"/>
                </a:solidFill>
              </a:rPr>
              <a:t>2.</a:t>
            </a:r>
            <a:r>
              <a:rPr lang="zh-CN" altLang="en-US" sz="3600" kern="0" dirty="0" smtClean="0">
                <a:solidFill>
                  <a:schemeClr val="bg1"/>
                </a:solidFill>
              </a:rPr>
              <a:t>作者姓名检索</a:t>
            </a:r>
            <a:endParaRPr lang="zh-CN" altLang="en-US" sz="3600" kern="0" dirty="0">
              <a:solidFill>
                <a:schemeClr val="bg1"/>
              </a:solidFill>
            </a:endParaRPr>
          </a:p>
        </p:txBody>
      </p:sp>
      <p:sp>
        <p:nvSpPr>
          <p:cNvPr id="4" name="矩形 3"/>
          <p:cNvSpPr/>
          <p:nvPr/>
        </p:nvSpPr>
        <p:spPr>
          <a:xfrm>
            <a:off x="611188" y="2251075"/>
            <a:ext cx="7956550" cy="2657475"/>
          </a:xfrm>
          <a:prstGeom prst="rect">
            <a:avLst/>
          </a:prstGeom>
        </p:spPr>
        <p:txBody>
          <a:bodyPr anchor="ctr">
            <a:spAutoFit/>
          </a:bodyPr>
          <a:lstStyle/>
          <a:p>
            <a:pPr algn="just">
              <a:lnSpc>
                <a:spcPct val="150000"/>
              </a:lnSpc>
            </a:pPr>
            <a:r>
              <a:rPr lang="zh-CN" altLang="en-US" sz="2800" b="1" dirty="0">
                <a:solidFill>
                  <a:srgbClr val="F96F07"/>
                </a:solidFill>
                <a:latin typeface="Calibri" pitchFamily="34" charset="0"/>
              </a:rPr>
              <a:t>作者姓名的不同表达形式：</a:t>
            </a:r>
            <a:endParaRPr lang="en-US" altLang="zh-CN" sz="2800" b="1" dirty="0">
              <a:solidFill>
                <a:srgbClr val="F96F07"/>
              </a:solidFill>
              <a:latin typeface="Calibri" pitchFamily="34" charset="0"/>
            </a:endParaRPr>
          </a:p>
          <a:p>
            <a:pPr algn="just">
              <a:lnSpc>
                <a:spcPct val="150000"/>
              </a:lnSpc>
              <a:buFontTx/>
              <a:buAutoNum type="circleNumDbPlain"/>
            </a:pPr>
            <a:r>
              <a:rPr lang="en-US" altLang="zh-CN" sz="2800" b="1" dirty="0" err="1">
                <a:solidFill>
                  <a:srgbClr val="F96F07"/>
                </a:solidFill>
                <a:latin typeface="Calibri" pitchFamily="34" charset="0"/>
              </a:rPr>
              <a:t>zhao</a:t>
            </a:r>
            <a:r>
              <a:rPr lang="en-US" altLang="zh-CN" sz="2800" b="1" dirty="0">
                <a:solidFill>
                  <a:srgbClr val="F96F07"/>
                </a:solidFill>
                <a:latin typeface="Calibri" pitchFamily="34" charset="0"/>
              </a:rPr>
              <a:t>, </a:t>
            </a:r>
            <a:r>
              <a:rPr lang="en-US" altLang="zh-CN" sz="2800" b="1" dirty="0" err="1">
                <a:solidFill>
                  <a:srgbClr val="F96F07"/>
                </a:solidFill>
                <a:latin typeface="Calibri" pitchFamily="34" charset="0"/>
              </a:rPr>
              <a:t>jinzhou</a:t>
            </a:r>
            <a:r>
              <a:rPr lang="en-US" altLang="zh-CN" sz="2800" b="1" dirty="0">
                <a:solidFill>
                  <a:srgbClr val="F96F07"/>
                </a:solidFill>
                <a:latin typeface="Calibri" pitchFamily="34" charset="0"/>
              </a:rPr>
              <a:t> or </a:t>
            </a:r>
            <a:r>
              <a:rPr lang="en-US" altLang="zh-CN" sz="2800" b="1" dirty="0" err="1">
                <a:solidFill>
                  <a:srgbClr val="F96F07"/>
                </a:solidFill>
                <a:latin typeface="Calibri" pitchFamily="34" charset="0"/>
              </a:rPr>
              <a:t>zhao</a:t>
            </a:r>
            <a:r>
              <a:rPr lang="en-US" altLang="zh-CN" sz="2800" b="1" dirty="0">
                <a:solidFill>
                  <a:srgbClr val="F96F07"/>
                </a:solidFill>
                <a:latin typeface="Calibri" pitchFamily="34" charset="0"/>
              </a:rPr>
              <a:t>, </a:t>
            </a:r>
            <a:r>
              <a:rPr lang="en-US" altLang="zh-CN" sz="2800" b="1" dirty="0" err="1">
                <a:solidFill>
                  <a:srgbClr val="F96F07"/>
                </a:solidFill>
                <a:latin typeface="Calibri" pitchFamily="34" charset="0"/>
              </a:rPr>
              <a:t>jin-zhou</a:t>
            </a:r>
            <a:r>
              <a:rPr lang="en-US" altLang="zh-CN" sz="2800" b="1" dirty="0">
                <a:solidFill>
                  <a:srgbClr val="F96F07"/>
                </a:solidFill>
                <a:latin typeface="Calibri" pitchFamily="34" charset="0"/>
              </a:rPr>
              <a:t> or </a:t>
            </a:r>
            <a:r>
              <a:rPr lang="en-US" altLang="zh-CN" sz="2800" b="1" dirty="0" err="1">
                <a:solidFill>
                  <a:srgbClr val="F96F07"/>
                </a:solidFill>
                <a:latin typeface="Calibri" pitchFamily="34" charset="0"/>
              </a:rPr>
              <a:t>zhao</a:t>
            </a:r>
            <a:r>
              <a:rPr lang="en-US" altLang="zh-CN" sz="2800" b="1" dirty="0">
                <a:solidFill>
                  <a:srgbClr val="F96F07"/>
                </a:solidFill>
                <a:latin typeface="Calibri" pitchFamily="34" charset="0"/>
              </a:rPr>
              <a:t>, j-z or </a:t>
            </a:r>
            <a:r>
              <a:rPr lang="en-US" altLang="zh-CN" sz="2800" b="1" dirty="0" err="1">
                <a:solidFill>
                  <a:srgbClr val="F96F07"/>
                </a:solidFill>
                <a:latin typeface="Calibri" pitchFamily="34" charset="0"/>
              </a:rPr>
              <a:t>zhao</a:t>
            </a:r>
            <a:r>
              <a:rPr lang="en-US" altLang="zh-CN" sz="2800" b="1" dirty="0">
                <a:solidFill>
                  <a:srgbClr val="F96F07"/>
                </a:solidFill>
                <a:latin typeface="Calibri" pitchFamily="34" charset="0"/>
              </a:rPr>
              <a:t>, j. z. or </a:t>
            </a:r>
            <a:r>
              <a:rPr lang="en-US" altLang="zh-CN" sz="2800" b="1" dirty="0" err="1">
                <a:solidFill>
                  <a:srgbClr val="F96F07"/>
                </a:solidFill>
                <a:latin typeface="Calibri" pitchFamily="34" charset="0"/>
              </a:rPr>
              <a:t>jinzhou</a:t>
            </a:r>
            <a:r>
              <a:rPr lang="en-US" altLang="zh-CN" sz="2800" b="1" dirty="0">
                <a:solidFill>
                  <a:srgbClr val="F96F07"/>
                </a:solidFill>
                <a:latin typeface="Calibri" pitchFamily="34" charset="0"/>
              </a:rPr>
              <a:t> ,</a:t>
            </a:r>
            <a:r>
              <a:rPr lang="en-US" altLang="zh-CN" sz="2800" b="1" dirty="0" err="1">
                <a:solidFill>
                  <a:srgbClr val="F96F07"/>
                </a:solidFill>
                <a:latin typeface="Calibri" pitchFamily="34" charset="0"/>
              </a:rPr>
              <a:t>zhao</a:t>
            </a:r>
            <a:r>
              <a:rPr lang="en-US" altLang="zh-CN" sz="2800" b="1" dirty="0">
                <a:solidFill>
                  <a:srgbClr val="FF0000"/>
                </a:solidFill>
                <a:latin typeface="Calibri" pitchFamily="34" charset="0"/>
              </a:rPr>
              <a:t>……</a:t>
            </a:r>
          </a:p>
          <a:p>
            <a:pPr algn="just">
              <a:lnSpc>
                <a:spcPct val="150000"/>
              </a:lnSpc>
              <a:buFontTx/>
              <a:buAutoNum type="circleNumDbPlain"/>
            </a:pPr>
            <a:r>
              <a:rPr lang="en-US" altLang="zh-CN" sz="2800" b="1" dirty="0">
                <a:solidFill>
                  <a:srgbClr val="F96F07"/>
                </a:solidFill>
                <a:latin typeface="Calibri" pitchFamily="34" charset="0"/>
              </a:rPr>
              <a:t>li, </a:t>
            </a:r>
            <a:r>
              <a:rPr lang="en-US" altLang="zh-CN" sz="2800" b="1" dirty="0" err="1">
                <a:solidFill>
                  <a:srgbClr val="F96F07"/>
                </a:solidFill>
                <a:latin typeface="Calibri" pitchFamily="34" charset="0"/>
              </a:rPr>
              <a:t>ming</a:t>
            </a:r>
            <a:r>
              <a:rPr lang="en-US" altLang="zh-CN" sz="2800" b="1" dirty="0">
                <a:solidFill>
                  <a:srgbClr val="F96F07"/>
                </a:solidFill>
                <a:latin typeface="Calibri" pitchFamily="34" charset="0"/>
              </a:rPr>
              <a:t> or  li, m. or </a:t>
            </a:r>
            <a:r>
              <a:rPr lang="en-US" altLang="zh-CN" sz="2800" b="1" dirty="0" err="1">
                <a:solidFill>
                  <a:srgbClr val="F96F07"/>
                </a:solidFill>
                <a:latin typeface="Calibri" pitchFamily="34" charset="0"/>
              </a:rPr>
              <a:t>ming</a:t>
            </a:r>
            <a:r>
              <a:rPr lang="en-US" altLang="zh-CN" sz="2800" b="1" dirty="0">
                <a:solidFill>
                  <a:srgbClr val="F96F07"/>
                </a:solidFill>
                <a:latin typeface="Calibri" pitchFamily="34" charset="0"/>
              </a:rPr>
              <a:t>, li or m. li</a:t>
            </a:r>
            <a:endParaRPr lang="zh-CN" altLang="zh-CN" sz="2800" b="1" dirty="0">
              <a:solidFill>
                <a:srgbClr val="F96F07"/>
              </a:solidFill>
              <a:latin typeface="Calibri" pitchFamily="34" charset="0"/>
            </a:endParaRPr>
          </a:p>
        </p:txBody>
      </p:sp>
      <p:sp>
        <p:nvSpPr>
          <p:cNvPr id="6" name="圆角矩形 5"/>
          <p:cNvSpPr>
            <a:spLocks noChangeArrowheads="1"/>
          </p:cNvSpPr>
          <p:nvPr/>
        </p:nvSpPr>
        <p:spPr bwMode="auto">
          <a:xfrm>
            <a:off x="809625" y="5373688"/>
            <a:ext cx="7362825" cy="719137"/>
          </a:xfrm>
          <a:prstGeom prst="roundRect">
            <a:avLst>
              <a:gd name="adj" fmla="val 16667"/>
            </a:avLst>
          </a:prstGeom>
          <a:noFill/>
          <a:ln w="28575" algn="ctr">
            <a:solidFill>
              <a:srgbClr val="FF0000"/>
            </a:solidFill>
            <a:round/>
            <a:headEnd/>
            <a:tailEnd/>
          </a:ln>
        </p:spPr>
        <p:txBody>
          <a:bodyPr anchor="ctr" anchorCtr="1"/>
          <a:lstStyle/>
          <a:p>
            <a:pPr algn="l">
              <a:spcBef>
                <a:spcPct val="20000"/>
              </a:spcBef>
              <a:buClr>
                <a:srgbClr val="FF0000"/>
              </a:buClr>
            </a:pPr>
            <a:r>
              <a:rPr lang="zh-CN" altLang="en-US" sz="2400" b="1" dirty="0">
                <a:solidFill>
                  <a:srgbClr val="FF0000"/>
                </a:solidFill>
                <a:latin typeface="Calibri" pitchFamily="34" charset="0"/>
              </a:rPr>
              <a:t>作者姓名需结合机构检索，避免不同单位同名的</a:t>
            </a:r>
            <a:r>
              <a:rPr lang="zh-CN" altLang="en-US" sz="2400" b="1" dirty="0" smtClean="0">
                <a:solidFill>
                  <a:srgbClr val="FF0000"/>
                </a:solidFill>
                <a:latin typeface="Calibri" pitchFamily="34" charset="0"/>
              </a:rPr>
              <a:t>情况</a:t>
            </a:r>
            <a:r>
              <a:rPr lang="en-US" altLang="zh-CN" sz="2400" b="1" dirty="0" smtClean="0">
                <a:solidFill>
                  <a:srgbClr val="FF0000"/>
                </a:solidFill>
                <a:latin typeface="Calibri" pitchFamily="34" charset="0"/>
              </a:rPr>
              <a:t>,</a:t>
            </a:r>
            <a:r>
              <a:rPr lang="zh-CN" altLang="en-US" sz="2400" b="1" dirty="0" smtClean="0">
                <a:solidFill>
                  <a:srgbClr val="FF0000"/>
                </a:solidFill>
                <a:latin typeface="Calibri" pitchFamily="34" charset="0"/>
              </a:rPr>
              <a:t>然后核对检索结果。</a:t>
            </a:r>
            <a:endParaRPr lang="zh-CN" altLang="zh-CN" sz="2400" b="1" dirty="0">
              <a:solidFill>
                <a:srgbClr val="FF0000"/>
              </a:solidFill>
              <a:latin typeface="Calibri" pitchFamily="34" charset="0"/>
            </a:endParaRPr>
          </a:p>
        </p:txBody>
      </p:sp>
    </p:spTree>
    <p:extLst>
      <p:ext uri="{BB962C8B-B14F-4D97-AF65-F5344CB8AC3E}">
        <p14:creationId xmlns:p14="http://schemas.microsoft.com/office/powerpoint/2010/main" val="3531623158"/>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up)">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wipe(up)">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wipe(up)">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395288" y="944563"/>
            <a:ext cx="3852862" cy="755650"/>
          </a:xfrm>
          <a:prstGeom prst="rect">
            <a:avLst/>
          </a:prstGeom>
          <a:solidFill>
            <a:srgbClr val="F96F07"/>
          </a:solidFill>
        </p:spPr>
        <p:txBody>
          <a:bodyPr anchor="ctr"/>
          <a:lstStyle>
            <a:lvl1pPr algn="ctr" rtl="0" fontAlgn="base">
              <a:spcBef>
                <a:spcPct val="0"/>
              </a:spcBef>
              <a:spcAft>
                <a:spcPct val="0"/>
              </a:spcAft>
              <a:defRPr sz="2400" b="1">
                <a:solidFill>
                  <a:srgbClr val="0000FF"/>
                </a:solidFill>
                <a:latin typeface="+mj-lt"/>
                <a:ea typeface="+mj-ea"/>
                <a:cs typeface="+mj-cs"/>
              </a:defRPr>
            </a:lvl1pPr>
            <a:lvl2pPr algn="ctr" rtl="0" fontAlgn="base">
              <a:spcBef>
                <a:spcPct val="0"/>
              </a:spcBef>
              <a:spcAft>
                <a:spcPct val="0"/>
              </a:spcAft>
              <a:defRPr sz="2400" b="1">
                <a:solidFill>
                  <a:srgbClr val="0000FF"/>
                </a:solidFill>
                <a:latin typeface="Arial" charset="0"/>
                <a:ea typeface="黑体" pitchFamily="2" charset="-122"/>
              </a:defRPr>
            </a:lvl2pPr>
            <a:lvl3pPr algn="ctr" rtl="0" fontAlgn="base">
              <a:spcBef>
                <a:spcPct val="0"/>
              </a:spcBef>
              <a:spcAft>
                <a:spcPct val="0"/>
              </a:spcAft>
              <a:defRPr sz="2400" b="1">
                <a:solidFill>
                  <a:srgbClr val="0000FF"/>
                </a:solidFill>
                <a:latin typeface="Arial" charset="0"/>
                <a:ea typeface="黑体" pitchFamily="2" charset="-122"/>
              </a:defRPr>
            </a:lvl3pPr>
            <a:lvl4pPr algn="ctr" rtl="0" fontAlgn="base">
              <a:spcBef>
                <a:spcPct val="0"/>
              </a:spcBef>
              <a:spcAft>
                <a:spcPct val="0"/>
              </a:spcAft>
              <a:defRPr sz="2400" b="1">
                <a:solidFill>
                  <a:srgbClr val="0000FF"/>
                </a:solidFill>
                <a:latin typeface="Arial" charset="0"/>
                <a:ea typeface="黑体" pitchFamily="2" charset="-122"/>
              </a:defRPr>
            </a:lvl4pPr>
            <a:lvl5pPr algn="ctr" rtl="0" fontAlgn="base">
              <a:spcBef>
                <a:spcPct val="0"/>
              </a:spcBef>
              <a:spcAft>
                <a:spcPct val="0"/>
              </a:spcAft>
              <a:defRPr sz="2400" b="1">
                <a:solidFill>
                  <a:srgbClr val="0000FF"/>
                </a:solidFill>
                <a:latin typeface="Arial" charset="0"/>
                <a:ea typeface="黑体" pitchFamily="2" charset="-122"/>
              </a:defRPr>
            </a:lvl5pPr>
            <a:lvl6pPr marL="457200" algn="ctr" rtl="0" fontAlgn="base">
              <a:spcBef>
                <a:spcPct val="0"/>
              </a:spcBef>
              <a:spcAft>
                <a:spcPct val="0"/>
              </a:spcAft>
              <a:defRPr sz="2400" b="1">
                <a:solidFill>
                  <a:srgbClr val="0000FF"/>
                </a:solidFill>
                <a:latin typeface="Arial" charset="0"/>
                <a:ea typeface="黑体" pitchFamily="2" charset="-122"/>
              </a:defRPr>
            </a:lvl6pPr>
            <a:lvl7pPr marL="914400" algn="ctr" rtl="0" fontAlgn="base">
              <a:spcBef>
                <a:spcPct val="0"/>
              </a:spcBef>
              <a:spcAft>
                <a:spcPct val="0"/>
              </a:spcAft>
              <a:defRPr sz="2400" b="1">
                <a:solidFill>
                  <a:srgbClr val="0000FF"/>
                </a:solidFill>
                <a:latin typeface="Arial" charset="0"/>
                <a:ea typeface="黑体" pitchFamily="2" charset="-122"/>
              </a:defRPr>
            </a:lvl7pPr>
            <a:lvl8pPr marL="1371600" algn="ctr" rtl="0" fontAlgn="base">
              <a:spcBef>
                <a:spcPct val="0"/>
              </a:spcBef>
              <a:spcAft>
                <a:spcPct val="0"/>
              </a:spcAft>
              <a:defRPr sz="2400" b="1">
                <a:solidFill>
                  <a:srgbClr val="0000FF"/>
                </a:solidFill>
                <a:latin typeface="Arial" charset="0"/>
                <a:ea typeface="黑体" pitchFamily="2" charset="-122"/>
              </a:defRPr>
            </a:lvl8pPr>
            <a:lvl9pPr marL="1828800" algn="ctr" rtl="0" fontAlgn="base">
              <a:spcBef>
                <a:spcPct val="0"/>
              </a:spcBef>
              <a:spcAft>
                <a:spcPct val="0"/>
              </a:spcAft>
              <a:defRPr sz="2400" b="1">
                <a:solidFill>
                  <a:srgbClr val="0000FF"/>
                </a:solidFill>
                <a:latin typeface="Arial" charset="0"/>
                <a:ea typeface="黑体" pitchFamily="2" charset="-122"/>
              </a:defRPr>
            </a:lvl9pPr>
          </a:lstStyle>
          <a:p>
            <a:pPr>
              <a:defRPr/>
            </a:pPr>
            <a:r>
              <a:rPr lang="en-US" altLang="zh-CN" sz="3600" kern="0" dirty="0" smtClean="0">
                <a:solidFill>
                  <a:schemeClr val="bg1"/>
                </a:solidFill>
              </a:rPr>
              <a:t>3.</a:t>
            </a:r>
            <a:r>
              <a:rPr lang="zh-CN" altLang="en-US" sz="3600" kern="0" dirty="0" smtClean="0">
                <a:solidFill>
                  <a:schemeClr val="bg1"/>
                </a:solidFill>
              </a:rPr>
              <a:t>文章标题检索</a:t>
            </a:r>
            <a:endParaRPr lang="zh-CN" altLang="en-US" sz="3600" kern="0" dirty="0">
              <a:solidFill>
                <a:schemeClr val="bg1"/>
              </a:solidFill>
            </a:endParaRPr>
          </a:p>
        </p:txBody>
      </p:sp>
      <p:sp>
        <p:nvSpPr>
          <p:cNvPr id="4" name="矩形 3"/>
          <p:cNvSpPr>
            <a:spLocks noChangeArrowheads="1"/>
          </p:cNvSpPr>
          <p:nvPr/>
        </p:nvSpPr>
        <p:spPr bwMode="auto">
          <a:xfrm>
            <a:off x="611188" y="1558925"/>
            <a:ext cx="7956550" cy="1006475"/>
          </a:xfrm>
          <a:prstGeom prst="rect">
            <a:avLst/>
          </a:prstGeom>
          <a:noFill/>
          <a:ln w="9525">
            <a:noFill/>
            <a:miter lim="800000"/>
            <a:headEnd/>
            <a:tailEnd/>
          </a:ln>
        </p:spPr>
        <p:txBody>
          <a:bodyPr anchor="ctr">
            <a:spAutoFit/>
          </a:bodyPr>
          <a:lstStyle/>
          <a:p>
            <a:pPr algn="just">
              <a:lnSpc>
                <a:spcPct val="150000"/>
              </a:lnSpc>
            </a:pPr>
            <a:r>
              <a:rPr lang="en-US" altLang="zh-CN" sz="2000">
                <a:solidFill>
                  <a:srgbClr val="F96F07"/>
                </a:solidFill>
                <a:latin typeface="Calibri" pitchFamily="34" charset="0"/>
              </a:rPr>
              <a:t>Preparation of highly dispersed W/ZrO2-Al2O3 hydrodesulfurization catalysts at high WO3 loading via a microwave hydrothermal method</a:t>
            </a:r>
          </a:p>
        </p:txBody>
      </p:sp>
      <p:pic>
        <p:nvPicPr>
          <p:cNvPr id="10242" name="Picture 2"/>
          <p:cNvPicPr>
            <a:picLocks noChangeAspect="1" noChangeArrowheads="1"/>
          </p:cNvPicPr>
          <p:nvPr/>
        </p:nvPicPr>
        <p:blipFill>
          <a:blip r:embed="rId2"/>
          <a:srcRect t="19099"/>
          <a:stretch>
            <a:fillRect/>
          </a:stretch>
        </p:blipFill>
        <p:spPr bwMode="auto">
          <a:xfrm>
            <a:off x="576263" y="2546350"/>
            <a:ext cx="7991475" cy="3835400"/>
          </a:xfrm>
          <a:prstGeom prst="rect">
            <a:avLst/>
          </a:prstGeom>
          <a:noFill/>
          <a:ln w="9525">
            <a:solidFill>
              <a:schemeClr val="tx1"/>
            </a:solidFill>
            <a:miter lim="800000"/>
            <a:headEnd/>
            <a:tailEnd/>
          </a:ln>
        </p:spPr>
      </p:pic>
      <p:sp>
        <p:nvSpPr>
          <p:cNvPr id="6" name="Rounded Rectangle 9"/>
          <p:cNvSpPr/>
          <p:nvPr/>
        </p:nvSpPr>
        <p:spPr>
          <a:xfrm>
            <a:off x="827088" y="2732088"/>
            <a:ext cx="7740650" cy="612775"/>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7" name="Rounded Rectangle 9"/>
          <p:cNvSpPr/>
          <p:nvPr/>
        </p:nvSpPr>
        <p:spPr>
          <a:xfrm>
            <a:off x="831850" y="5468938"/>
            <a:ext cx="7740650" cy="763587"/>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Tree>
    <p:extLst>
      <p:ext uri="{BB962C8B-B14F-4D97-AF65-F5344CB8AC3E}">
        <p14:creationId xmlns:p14="http://schemas.microsoft.com/office/powerpoint/2010/main" val="2353584118"/>
      </p:ext>
    </p:extLst>
  </p:cSld>
  <p:clrMapOvr>
    <a:masterClrMapping/>
  </p:clrMapOvr>
  <p:transition>
    <p:cut/>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42938" y="1643063"/>
            <a:ext cx="7956550" cy="3324225"/>
          </a:xfrm>
          <a:prstGeom prst="rect">
            <a:avLst/>
          </a:prstGeom>
        </p:spPr>
        <p:txBody>
          <a:bodyPr anchor="ctr">
            <a:spAutoFit/>
          </a:bodyPr>
          <a:lstStyle/>
          <a:p>
            <a:pPr marL="514350" indent="-514350" algn="just" fontAlgn="auto">
              <a:lnSpc>
                <a:spcPct val="150000"/>
              </a:lnSpc>
              <a:spcBef>
                <a:spcPts val="0"/>
              </a:spcBef>
              <a:spcAft>
                <a:spcPts val="0"/>
              </a:spcAft>
              <a:buFont typeface="+mj-ea"/>
              <a:buAutoNum type="circleNumDbPlain"/>
              <a:defRPr/>
            </a:pPr>
            <a:r>
              <a:rPr lang="zh-CN" altLang="en-US" sz="2800" b="1" dirty="0">
                <a:latin typeface="Times New Roman" pitchFamily="18" charset="0"/>
                <a:ea typeface="+mn-ea"/>
                <a:cs typeface="Times New Roman" pitchFamily="18" charset="0"/>
              </a:rPr>
              <a:t>若输入标题无法检索到相关结果，可以截取标题部分字段</a:t>
            </a:r>
            <a:r>
              <a:rPr lang="en-US" altLang="zh-CN" sz="2800" b="1" dirty="0">
                <a:latin typeface="Times New Roman" pitchFamily="18" charset="0"/>
                <a:ea typeface="+mn-ea"/>
                <a:cs typeface="Times New Roman" pitchFamily="18" charset="0"/>
              </a:rPr>
              <a:t>(</a:t>
            </a:r>
            <a:r>
              <a:rPr lang="zh-CN" altLang="en-US" sz="2800" b="1" dirty="0">
                <a:latin typeface="Times New Roman" pitchFamily="18" charset="0"/>
                <a:ea typeface="+mn-ea"/>
                <a:cs typeface="Times New Roman" pitchFamily="18" charset="0"/>
              </a:rPr>
              <a:t>可结合其它字段）检索</a:t>
            </a:r>
            <a:endParaRPr lang="zh-CN" altLang="zh-CN" sz="2800" b="1" dirty="0">
              <a:latin typeface="Times New Roman" pitchFamily="18" charset="0"/>
              <a:ea typeface="+mn-ea"/>
              <a:cs typeface="Times New Roman" pitchFamily="18" charset="0"/>
            </a:endParaRPr>
          </a:p>
          <a:p>
            <a:pPr algn="just" fontAlgn="auto">
              <a:lnSpc>
                <a:spcPct val="150000"/>
              </a:lnSpc>
              <a:spcBef>
                <a:spcPts val="0"/>
              </a:spcBef>
              <a:spcAft>
                <a:spcPts val="0"/>
              </a:spcAft>
              <a:defRPr/>
            </a:pPr>
            <a:r>
              <a:rPr lang="en-US" altLang="zh-CN" sz="2800" dirty="0">
                <a:latin typeface="Times New Roman" pitchFamily="18" charset="0"/>
                <a:ea typeface="+mn-ea"/>
                <a:cs typeface="Times New Roman" pitchFamily="18" charset="0"/>
              </a:rPr>
              <a:t>Preparation of highly dispersed </a:t>
            </a:r>
            <a:r>
              <a:rPr lang="en-US" altLang="zh-CN" sz="2800" dirty="0">
                <a:solidFill>
                  <a:srgbClr val="FF0000"/>
                </a:solidFill>
                <a:latin typeface="Times New Roman" pitchFamily="18" charset="0"/>
                <a:ea typeface="+mn-ea"/>
                <a:cs typeface="Times New Roman" pitchFamily="18" charset="0"/>
              </a:rPr>
              <a:t>W/ZrO2-Al2O3 </a:t>
            </a:r>
            <a:r>
              <a:rPr lang="en-US" altLang="zh-CN" sz="2800" dirty="0" err="1">
                <a:latin typeface="Times New Roman" pitchFamily="18" charset="0"/>
                <a:ea typeface="+mn-ea"/>
                <a:cs typeface="Times New Roman" pitchFamily="18" charset="0"/>
              </a:rPr>
              <a:t>hydrodesulfurization</a:t>
            </a:r>
            <a:r>
              <a:rPr lang="en-US" altLang="zh-CN" sz="2800" dirty="0">
                <a:latin typeface="Times New Roman" pitchFamily="18" charset="0"/>
                <a:ea typeface="+mn-ea"/>
                <a:cs typeface="Times New Roman" pitchFamily="18" charset="0"/>
              </a:rPr>
              <a:t> catalysts at high </a:t>
            </a:r>
            <a:r>
              <a:rPr lang="en-US" altLang="zh-CN" sz="2800" dirty="0">
                <a:solidFill>
                  <a:srgbClr val="FF0000"/>
                </a:solidFill>
                <a:latin typeface="Times New Roman" pitchFamily="18" charset="0"/>
                <a:ea typeface="+mn-ea"/>
                <a:cs typeface="Times New Roman" pitchFamily="18" charset="0"/>
              </a:rPr>
              <a:t>WO3</a:t>
            </a:r>
            <a:r>
              <a:rPr lang="en-US" altLang="zh-CN" sz="2800" dirty="0">
                <a:latin typeface="Times New Roman" pitchFamily="18" charset="0"/>
                <a:ea typeface="+mn-ea"/>
                <a:cs typeface="Times New Roman" pitchFamily="18" charset="0"/>
              </a:rPr>
              <a:t> loading via a microwave hydrothermal method</a:t>
            </a:r>
          </a:p>
        </p:txBody>
      </p:sp>
      <p:sp>
        <p:nvSpPr>
          <p:cNvPr id="101382" name="Rectangle 6"/>
          <p:cNvSpPr>
            <a:spLocks noChangeArrowheads="1"/>
          </p:cNvSpPr>
          <p:nvPr/>
        </p:nvSpPr>
        <p:spPr bwMode="auto">
          <a:xfrm>
            <a:off x="2916238" y="1125538"/>
            <a:ext cx="3398837" cy="519112"/>
          </a:xfrm>
          <a:prstGeom prst="rect">
            <a:avLst/>
          </a:prstGeom>
          <a:noFill/>
          <a:ln w="9525">
            <a:noFill/>
            <a:miter lim="800000"/>
            <a:headEnd/>
            <a:tailEnd/>
          </a:ln>
          <a:effectLst/>
        </p:spPr>
        <p:txBody>
          <a:bodyPr wrap="none">
            <a:spAutoFit/>
          </a:bodyPr>
          <a:lstStyle/>
          <a:p>
            <a:pPr algn="l"/>
            <a:r>
              <a:rPr lang="zh-CN" altLang="en-US" sz="2800" b="1">
                <a:solidFill>
                  <a:srgbClr val="FF0000"/>
                </a:solidFill>
                <a:ea typeface="黑体" pitchFamily="2" charset="-122"/>
              </a:rPr>
              <a:t>一些特殊情况的处理</a:t>
            </a:r>
          </a:p>
        </p:txBody>
      </p:sp>
    </p:spTree>
    <p:extLst>
      <p:ext uri="{BB962C8B-B14F-4D97-AF65-F5344CB8AC3E}">
        <p14:creationId xmlns:p14="http://schemas.microsoft.com/office/powerpoint/2010/main" val="206087236"/>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b="36543"/>
          <a:stretch>
            <a:fillRect/>
          </a:stretch>
        </p:blipFill>
        <p:spPr bwMode="auto">
          <a:xfrm>
            <a:off x="357158" y="2343180"/>
            <a:ext cx="8432800" cy="3368680"/>
          </a:xfrm>
          <a:prstGeom prst="rect">
            <a:avLst/>
          </a:prstGeom>
          <a:noFill/>
          <a:ln w="9525">
            <a:noFill/>
            <a:miter lim="800000"/>
            <a:headEnd/>
            <a:tailEnd/>
          </a:ln>
          <a:effectLst/>
        </p:spPr>
      </p:pic>
      <p:sp>
        <p:nvSpPr>
          <p:cNvPr id="5" name="TextBox 4"/>
          <p:cNvSpPr txBox="1"/>
          <p:nvPr/>
        </p:nvSpPr>
        <p:spPr>
          <a:xfrm>
            <a:off x="928662" y="1268760"/>
            <a:ext cx="7861296" cy="954107"/>
          </a:xfrm>
          <a:prstGeom prst="rect">
            <a:avLst/>
          </a:prstGeom>
          <a:noFill/>
        </p:spPr>
        <p:txBody>
          <a:bodyPr wrap="square" rtlCol="0">
            <a:spAutoFit/>
          </a:bodyPr>
          <a:lstStyle/>
          <a:p>
            <a:r>
              <a:rPr lang="zh-CN" altLang="en-US" sz="2800" b="1" dirty="0" smtClean="0"/>
              <a:t>中文标题需从万方或者</a:t>
            </a:r>
            <a:r>
              <a:rPr lang="en-US" altLang="zh-CN" sz="2800" b="1" dirty="0" smtClean="0"/>
              <a:t>CNKI</a:t>
            </a:r>
            <a:r>
              <a:rPr lang="zh-CN" altLang="en-US" sz="2800" b="1" dirty="0" smtClean="0"/>
              <a:t>、维普中查出相应的英文标题进行检索</a:t>
            </a:r>
            <a:endParaRPr lang="zh-CN" altLang="en-US" sz="2800" b="1" dirty="0"/>
          </a:p>
        </p:txBody>
      </p:sp>
    </p:spTree>
    <p:extLst>
      <p:ext uri="{BB962C8B-B14F-4D97-AF65-F5344CB8AC3E}">
        <p14:creationId xmlns:p14="http://schemas.microsoft.com/office/powerpoint/2010/main" val="46935961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8313" y="764704"/>
            <a:ext cx="7956550" cy="3140075"/>
          </a:xfrm>
          <a:prstGeom prst="rect">
            <a:avLst/>
          </a:prstGeom>
        </p:spPr>
        <p:txBody>
          <a:bodyPr anchor="ctr">
            <a:spAutoFit/>
          </a:bodyPr>
          <a:lstStyle/>
          <a:p>
            <a:pPr marL="457200" indent="-457200" algn="just" fontAlgn="auto">
              <a:lnSpc>
                <a:spcPct val="150000"/>
              </a:lnSpc>
              <a:spcBef>
                <a:spcPts val="0"/>
              </a:spcBef>
              <a:spcAft>
                <a:spcPts val="0"/>
              </a:spcAft>
              <a:buFont typeface="+mj-ea"/>
              <a:buAutoNum type="circleNumDbPlain" startAt="2"/>
              <a:defRPr/>
            </a:pPr>
            <a:r>
              <a:rPr lang="zh-CN" altLang="en-US" sz="2800" b="1" dirty="0">
                <a:solidFill>
                  <a:srgbClr val="FF0000"/>
                </a:solidFill>
                <a:latin typeface="+mn-lt"/>
                <a:ea typeface="+mn-ea"/>
              </a:rPr>
              <a:t>多字段组合</a:t>
            </a:r>
            <a:endParaRPr lang="en-US" altLang="zh-CN" sz="2800" b="1" dirty="0">
              <a:solidFill>
                <a:srgbClr val="FF0000"/>
              </a:solidFill>
              <a:latin typeface="+mn-lt"/>
              <a:ea typeface="+mn-ea"/>
            </a:endParaRPr>
          </a:p>
          <a:p>
            <a:pPr marL="457200" indent="-457200" algn="just" fontAlgn="auto">
              <a:lnSpc>
                <a:spcPct val="150000"/>
              </a:lnSpc>
              <a:spcBef>
                <a:spcPts val="0"/>
              </a:spcBef>
              <a:spcAft>
                <a:spcPts val="0"/>
              </a:spcAft>
              <a:defRPr/>
            </a:pPr>
            <a:r>
              <a:rPr lang="zh-CN" altLang="en-US" sz="2800" b="1" dirty="0">
                <a:solidFill>
                  <a:srgbClr val="FF0000"/>
                </a:solidFill>
                <a:latin typeface="+mn-lt"/>
                <a:ea typeface="+mn-ea"/>
              </a:rPr>
              <a:t>如：结合期刊名称、年、卷、期、页码等信息；</a:t>
            </a:r>
            <a:endParaRPr lang="en-US" altLang="zh-CN" sz="2800" b="1" dirty="0">
              <a:solidFill>
                <a:srgbClr val="FF0000"/>
              </a:solidFill>
              <a:latin typeface="+mn-lt"/>
              <a:ea typeface="+mn-ea"/>
            </a:endParaRPr>
          </a:p>
          <a:p>
            <a:pPr marL="457200" indent="-457200" algn="just" fontAlgn="auto">
              <a:lnSpc>
                <a:spcPct val="150000"/>
              </a:lnSpc>
              <a:spcBef>
                <a:spcPts val="0"/>
              </a:spcBef>
              <a:spcAft>
                <a:spcPts val="0"/>
              </a:spcAft>
              <a:defRPr/>
            </a:pPr>
            <a:r>
              <a:rPr lang="zh-CN" altLang="en-US" sz="2800" b="1" dirty="0">
                <a:solidFill>
                  <a:srgbClr val="FF0000"/>
                </a:solidFill>
                <a:latin typeface="+mn-lt"/>
                <a:ea typeface="+mn-ea"/>
              </a:rPr>
              <a:t>结合作者、作者单位信息</a:t>
            </a:r>
            <a:endParaRPr lang="en-US" altLang="zh-CN" sz="2800" b="1" dirty="0">
              <a:solidFill>
                <a:srgbClr val="FF0000"/>
              </a:solidFill>
              <a:latin typeface="+mn-lt"/>
              <a:ea typeface="+mn-ea"/>
            </a:endParaRPr>
          </a:p>
          <a:p>
            <a:pPr algn="just" fontAlgn="auto">
              <a:lnSpc>
                <a:spcPct val="150000"/>
              </a:lnSpc>
              <a:spcBef>
                <a:spcPts val="0"/>
              </a:spcBef>
              <a:spcAft>
                <a:spcPts val="0"/>
              </a:spcAft>
              <a:defRPr/>
            </a:pPr>
            <a:r>
              <a:rPr lang="zh-CN" altLang="en-US" sz="2400" b="1" dirty="0">
                <a:latin typeface="+mn-lt"/>
                <a:ea typeface="+mn-ea"/>
              </a:rPr>
              <a:t>例：</a:t>
            </a:r>
            <a:r>
              <a:rPr lang="en-US" altLang="zh-CN" sz="2400" b="1" dirty="0">
                <a:latin typeface="+mn-lt"/>
                <a:ea typeface="+mn-ea"/>
              </a:rPr>
              <a:t>ENVIRONMENTAL EARTH SCIENCES</a:t>
            </a:r>
            <a:r>
              <a:rPr lang="zh-CN" altLang="en-US" sz="2400" b="1" dirty="0">
                <a:latin typeface="+mn-lt"/>
                <a:ea typeface="+mn-ea"/>
              </a:rPr>
              <a:t>；</a:t>
            </a:r>
            <a:endParaRPr lang="en-US" altLang="zh-CN" sz="2400" b="1" dirty="0">
              <a:latin typeface="+mn-lt"/>
              <a:ea typeface="+mn-ea"/>
            </a:endParaRPr>
          </a:p>
          <a:p>
            <a:pPr algn="just" fontAlgn="auto">
              <a:lnSpc>
                <a:spcPct val="150000"/>
              </a:lnSpc>
              <a:spcBef>
                <a:spcPts val="0"/>
              </a:spcBef>
              <a:spcAft>
                <a:spcPts val="0"/>
              </a:spcAft>
              <a:defRPr/>
            </a:pPr>
            <a:r>
              <a:rPr lang="zh-CN" altLang="en-US" sz="2400" b="1" dirty="0">
                <a:latin typeface="+mn-lt"/>
                <a:ea typeface="+mn-ea"/>
              </a:rPr>
              <a:t>        卷</a:t>
            </a:r>
            <a:r>
              <a:rPr lang="en-US" altLang="zh-CN" sz="2400" b="1" dirty="0">
                <a:latin typeface="+mn-lt"/>
                <a:ea typeface="+mn-ea"/>
              </a:rPr>
              <a:t>: 73   </a:t>
            </a:r>
            <a:r>
              <a:rPr lang="zh-CN" altLang="en-US" sz="2400" b="1" dirty="0">
                <a:latin typeface="+mn-lt"/>
                <a:ea typeface="+mn-ea"/>
              </a:rPr>
              <a:t>期</a:t>
            </a:r>
            <a:r>
              <a:rPr lang="en-US" altLang="zh-CN" sz="2400" b="1" dirty="0">
                <a:latin typeface="+mn-lt"/>
                <a:ea typeface="+mn-ea"/>
              </a:rPr>
              <a:t>: 10   </a:t>
            </a:r>
            <a:r>
              <a:rPr lang="zh-CN" altLang="en-US" sz="2400" b="1" dirty="0">
                <a:latin typeface="+mn-lt"/>
                <a:ea typeface="+mn-ea"/>
              </a:rPr>
              <a:t>页</a:t>
            </a:r>
            <a:r>
              <a:rPr lang="en-US" altLang="zh-CN" sz="2400" b="1" dirty="0">
                <a:latin typeface="+mn-lt"/>
                <a:ea typeface="+mn-ea"/>
              </a:rPr>
              <a:t>: 5867-5875   </a:t>
            </a:r>
            <a:r>
              <a:rPr lang="zh-CN" altLang="en-US" sz="2400" b="1" dirty="0">
                <a:latin typeface="+mn-lt"/>
                <a:ea typeface="+mn-ea"/>
              </a:rPr>
              <a:t>出版年</a:t>
            </a:r>
            <a:r>
              <a:rPr lang="en-US" altLang="zh-CN" sz="2400" b="1" dirty="0">
                <a:latin typeface="+mn-lt"/>
                <a:ea typeface="+mn-ea"/>
              </a:rPr>
              <a:t>: MAY 2015</a:t>
            </a:r>
          </a:p>
        </p:txBody>
      </p:sp>
      <p:pic>
        <p:nvPicPr>
          <p:cNvPr id="2050" name="Picture 2"/>
          <p:cNvPicPr>
            <a:picLocks noChangeAspect="1" noChangeArrowheads="1"/>
          </p:cNvPicPr>
          <p:nvPr/>
        </p:nvPicPr>
        <p:blipFill>
          <a:blip r:embed="rId2"/>
          <a:srcRect b="24298"/>
          <a:stretch>
            <a:fillRect/>
          </a:stretch>
        </p:blipFill>
        <p:spPr bwMode="auto">
          <a:xfrm>
            <a:off x="647700" y="3501008"/>
            <a:ext cx="7777163" cy="3198813"/>
          </a:xfrm>
          <a:prstGeom prst="rect">
            <a:avLst/>
          </a:prstGeom>
          <a:noFill/>
          <a:ln w="9525">
            <a:noFill/>
            <a:miter lim="800000"/>
            <a:headEnd/>
            <a:tailEnd/>
          </a:ln>
        </p:spPr>
      </p:pic>
    </p:spTree>
    <p:extLst>
      <p:ext uri="{BB962C8B-B14F-4D97-AF65-F5344CB8AC3E}">
        <p14:creationId xmlns:p14="http://schemas.microsoft.com/office/powerpoint/2010/main" val="1258282315"/>
      </p:ext>
    </p:extLst>
  </p:cSld>
  <p:clrMapOvr>
    <a:masterClrMapping/>
  </p:clrMapOvr>
  <p:transition>
    <p:cut/>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2"/>
          <a:srcRect/>
          <a:stretch>
            <a:fillRect/>
          </a:stretch>
        </p:blipFill>
        <p:spPr bwMode="auto">
          <a:xfrm>
            <a:off x="323850" y="1060450"/>
            <a:ext cx="8612188" cy="5797550"/>
          </a:xfrm>
          <a:prstGeom prst="rect">
            <a:avLst/>
          </a:prstGeom>
          <a:noFill/>
          <a:ln w="9525">
            <a:noFill/>
            <a:miter lim="800000"/>
            <a:headEnd/>
            <a:tailEnd/>
          </a:ln>
        </p:spPr>
      </p:pic>
    </p:spTree>
    <p:extLst>
      <p:ext uri="{BB962C8B-B14F-4D97-AF65-F5344CB8AC3E}">
        <p14:creationId xmlns:p14="http://schemas.microsoft.com/office/powerpoint/2010/main" val="1249840146"/>
      </p:ext>
    </p:extLst>
  </p:cSld>
  <p:clrMapOvr>
    <a:masterClrMapping/>
  </p:clrMapOvr>
  <p:transition>
    <p:cut/>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2"/>
          <a:srcRect/>
          <a:stretch>
            <a:fillRect/>
          </a:stretch>
        </p:blipFill>
        <p:spPr bwMode="auto">
          <a:xfrm>
            <a:off x="323850" y="1060450"/>
            <a:ext cx="8612188" cy="5797550"/>
          </a:xfrm>
          <a:prstGeom prst="rect">
            <a:avLst/>
          </a:prstGeom>
          <a:noFill/>
          <a:ln w="9525">
            <a:noFill/>
            <a:miter lim="800000"/>
            <a:headEnd/>
            <a:tailEnd/>
          </a:ln>
        </p:spPr>
      </p:pic>
    </p:spTree>
    <p:extLst>
      <p:ext uri="{BB962C8B-B14F-4D97-AF65-F5344CB8AC3E}">
        <p14:creationId xmlns:p14="http://schemas.microsoft.com/office/powerpoint/2010/main" val="3423421170"/>
      </p:ext>
    </p:extLst>
  </p:cSld>
  <p:clrMapOvr>
    <a:masterClrMapping/>
  </p:clrMapOvr>
  <p:transition>
    <p:cu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2"/>
          <a:srcRect b="8463"/>
          <a:stretch>
            <a:fillRect/>
          </a:stretch>
        </p:blipFill>
        <p:spPr bwMode="auto">
          <a:xfrm>
            <a:off x="142875" y="1071563"/>
            <a:ext cx="8858250" cy="5237162"/>
          </a:xfrm>
          <a:prstGeom prst="rect">
            <a:avLst/>
          </a:prstGeom>
          <a:noFill/>
          <a:ln w="9525">
            <a:noFill/>
            <a:miter lim="800000"/>
            <a:headEnd/>
            <a:tailEnd/>
          </a:ln>
        </p:spPr>
      </p:pic>
    </p:spTree>
    <p:extLst>
      <p:ext uri="{BB962C8B-B14F-4D97-AF65-F5344CB8AC3E}">
        <p14:creationId xmlns:p14="http://schemas.microsoft.com/office/powerpoint/2010/main" val="2485688234"/>
      </p:ext>
    </p:extLst>
  </p:cSld>
  <p:clrMapOvr>
    <a:masterClrMapping/>
  </p:clrMapOvr>
  <p:transition>
    <p:cu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4"/>
          <p:cNvPicPr>
            <a:picLocks noChangeAspect="1" noChangeArrowheads="1"/>
          </p:cNvPicPr>
          <p:nvPr/>
        </p:nvPicPr>
        <p:blipFill>
          <a:blip r:embed="rId2"/>
          <a:srcRect b="14177"/>
          <a:stretch>
            <a:fillRect/>
          </a:stretch>
        </p:blipFill>
        <p:spPr bwMode="auto">
          <a:xfrm>
            <a:off x="327025" y="1508125"/>
            <a:ext cx="8721725" cy="5016500"/>
          </a:xfrm>
          <a:prstGeom prst="rect">
            <a:avLst/>
          </a:prstGeom>
          <a:noFill/>
          <a:ln w="9525">
            <a:noFill/>
            <a:miter lim="800000"/>
            <a:headEnd/>
            <a:tailEnd/>
          </a:ln>
        </p:spPr>
      </p:pic>
      <p:sp>
        <p:nvSpPr>
          <p:cNvPr id="105476" name="Rectangle 4"/>
          <p:cNvSpPr>
            <a:spLocks noChangeArrowheads="1"/>
          </p:cNvSpPr>
          <p:nvPr/>
        </p:nvSpPr>
        <p:spPr bwMode="auto">
          <a:xfrm>
            <a:off x="2308225" y="257175"/>
            <a:ext cx="3943350" cy="579438"/>
          </a:xfrm>
          <a:prstGeom prst="rect">
            <a:avLst/>
          </a:prstGeom>
          <a:noFill/>
          <a:ln w="9525">
            <a:noFill/>
            <a:miter lim="800000"/>
            <a:headEnd/>
            <a:tailEnd/>
          </a:ln>
          <a:effectLst/>
        </p:spPr>
        <p:txBody>
          <a:bodyPr wrap="none">
            <a:spAutoFit/>
          </a:bodyPr>
          <a:lstStyle/>
          <a:p>
            <a:r>
              <a:rPr lang="en-US" altLang="zh-CN" sz="3200" b="1">
                <a:solidFill>
                  <a:srgbClr val="FF0000"/>
                </a:solidFill>
              </a:rPr>
              <a:t>2</a:t>
            </a:r>
            <a:r>
              <a:rPr lang="zh-CN" altLang="en-US" sz="3200" b="1">
                <a:solidFill>
                  <a:srgbClr val="FF0000"/>
                </a:solidFill>
              </a:rPr>
              <a:t>、</a:t>
            </a:r>
            <a:r>
              <a:rPr lang="en-US" altLang="zh-CN" sz="3200" b="1">
                <a:solidFill>
                  <a:srgbClr val="FF0000"/>
                </a:solidFill>
              </a:rPr>
              <a:t>SCI</a:t>
            </a:r>
            <a:r>
              <a:rPr lang="zh-CN" altLang="en-US" sz="3200" b="1">
                <a:solidFill>
                  <a:srgbClr val="FF0000"/>
                </a:solidFill>
              </a:rPr>
              <a:t>题录信息下载</a:t>
            </a:r>
          </a:p>
        </p:txBody>
      </p:sp>
    </p:spTree>
    <p:extLst>
      <p:ext uri="{BB962C8B-B14F-4D97-AF65-F5344CB8AC3E}">
        <p14:creationId xmlns:p14="http://schemas.microsoft.com/office/powerpoint/2010/main" val="2873461908"/>
      </p:ext>
    </p:extLst>
  </p:cSld>
  <p:clrMapOvr>
    <a:masterClrMapping/>
  </p:clrMapOvr>
  <p:transition>
    <p:cut/>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标题 1"/>
          <p:cNvSpPr>
            <a:spLocks noGrp="1"/>
          </p:cNvSpPr>
          <p:nvPr>
            <p:ph type="title" idx="4294967295"/>
          </p:nvPr>
        </p:nvSpPr>
        <p:spPr>
          <a:xfrm>
            <a:off x="1655763" y="80963"/>
            <a:ext cx="5976937" cy="827087"/>
          </a:xfrm>
          <a:prstGeom prst="rect">
            <a:avLst/>
          </a:prstGeom>
        </p:spPr>
        <p:txBody>
          <a:bodyPr/>
          <a:lstStyle/>
          <a:p>
            <a:endParaRPr lang="zh-CN" altLang="en-US" sz="3200">
              <a:solidFill>
                <a:srgbClr val="F96F07"/>
              </a:solidFill>
            </a:endParaRPr>
          </a:p>
        </p:txBody>
      </p:sp>
      <p:pic>
        <p:nvPicPr>
          <p:cNvPr id="106498" name="Picture 2"/>
          <p:cNvPicPr>
            <a:picLocks noChangeAspect="1" noChangeArrowheads="1"/>
          </p:cNvPicPr>
          <p:nvPr/>
        </p:nvPicPr>
        <p:blipFill>
          <a:blip r:embed="rId2"/>
          <a:srcRect/>
          <a:stretch>
            <a:fillRect/>
          </a:stretch>
        </p:blipFill>
        <p:spPr bwMode="auto">
          <a:xfrm>
            <a:off x="149225" y="558800"/>
            <a:ext cx="8845550" cy="5740400"/>
          </a:xfrm>
          <a:prstGeom prst="rect">
            <a:avLst/>
          </a:prstGeom>
          <a:noFill/>
          <a:ln w="9525">
            <a:noFill/>
            <a:miter lim="800000"/>
            <a:headEnd/>
            <a:tailEnd/>
          </a:ln>
        </p:spPr>
      </p:pic>
    </p:spTree>
    <p:extLst>
      <p:ext uri="{BB962C8B-B14F-4D97-AF65-F5344CB8AC3E}">
        <p14:creationId xmlns:p14="http://schemas.microsoft.com/office/powerpoint/2010/main" val="3537117571"/>
      </p:ext>
    </p:extLst>
  </p:cSld>
  <p:clrMapOvr>
    <a:masterClrMapping/>
  </p:clrMapOvr>
  <p:transition>
    <p:cut/>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标题 1"/>
          <p:cNvSpPr>
            <a:spLocks noGrp="1"/>
          </p:cNvSpPr>
          <p:nvPr>
            <p:ph type="title" idx="4294967295"/>
          </p:nvPr>
        </p:nvSpPr>
        <p:spPr>
          <a:xfrm>
            <a:off x="1655763" y="80963"/>
            <a:ext cx="5976937" cy="827087"/>
          </a:xfrm>
          <a:prstGeom prst="rect">
            <a:avLst/>
          </a:prstGeom>
        </p:spPr>
        <p:txBody>
          <a:bodyPr/>
          <a:lstStyle/>
          <a:p>
            <a:endParaRPr lang="zh-CN" altLang="en-US" sz="3200">
              <a:solidFill>
                <a:srgbClr val="F96F07"/>
              </a:solidFill>
            </a:endParaRPr>
          </a:p>
        </p:txBody>
      </p:sp>
      <p:pic>
        <p:nvPicPr>
          <p:cNvPr id="107522" name="Picture 2"/>
          <p:cNvPicPr>
            <a:picLocks noChangeAspect="1" noChangeArrowheads="1"/>
          </p:cNvPicPr>
          <p:nvPr/>
        </p:nvPicPr>
        <p:blipFill>
          <a:blip r:embed="rId2"/>
          <a:srcRect/>
          <a:stretch>
            <a:fillRect/>
          </a:stretch>
        </p:blipFill>
        <p:spPr bwMode="auto">
          <a:xfrm>
            <a:off x="63500" y="71438"/>
            <a:ext cx="9017000" cy="2616200"/>
          </a:xfrm>
          <a:prstGeom prst="rect">
            <a:avLst/>
          </a:prstGeom>
          <a:noFill/>
          <a:ln w="9525">
            <a:noFill/>
            <a:miter lim="800000"/>
            <a:headEnd/>
            <a:tailEnd/>
          </a:ln>
        </p:spPr>
      </p:pic>
      <p:pic>
        <p:nvPicPr>
          <p:cNvPr id="107523" name="Picture 4"/>
          <p:cNvPicPr>
            <a:picLocks noChangeAspect="1" noChangeArrowheads="1"/>
          </p:cNvPicPr>
          <p:nvPr/>
        </p:nvPicPr>
        <p:blipFill>
          <a:blip r:embed="rId3"/>
          <a:srcRect l="2290"/>
          <a:stretch>
            <a:fillRect/>
          </a:stretch>
        </p:blipFill>
        <p:spPr bwMode="auto">
          <a:xfrm>
            <a:off x="73025" y="2714625"/>
            <a:ext cx="9070975" cy="2368550"/>
          </a:xfrm>
          <a:prstGeom prst="rect">
            <a:avLst/>
          </a:prstGeom>
          <a:noFill/>
          <a:ln w="9525">
            <a:noFill/>
            <a:miter lim="800000"/>
            <a:headEnd/>
            <a:tailEnd/>
          </a:ln>
        </p:spPr>
      </p:pic>
      <p:pic>
        <p:nvPicPr>
          <p:cNvPr id="107524" name="Picture 5"/>
          <p:cNvPicPr>
            <a:picLocks noChangeAspect="1" noChangeArrowheads="1"/>
          </p:cNvPicPr>
          <p:nvPr/>
        </p:nvPicPr>
        <p:blipFill>
          <a:blip r:embed="rId4"/>
          <a:srcRect/>
          <a:stretch>
            <a:fillRect/>
          </a:stretch>
        </p:blipFill>
        <p:spPr bwMode="auto">
          <a:xfrm>
            <a:off x="6350" y="5021263"/>
            <a:ext cx="9131300" cy="1765300"/>
          </a:xfrm>
          <a:prstGeom prst="rect">
            <a:avLst/>
          </a:prstGeom>
          <a:noFill/>
          <a:ln w="9525">
            <a:noFill/>
            <a:miter lim="800000"/>
            <a:headEnd/>
            <a:tailEnd/>
          </a:ln>
        </p:spPr>
      </p:pic>
    </p:spTree>
    <p:extLst>
      <p:ext uri="{BB962C8B-B14F-4D97-AF65-F5344CB8AC3E}">
        <p14:creationId xmlns:p14="http://schemas.microsoft.com/office/powerpoint/2010/main" val="353346328"/>
      </p:ext>
    </p:extLst>
  </p:cSld>
  <p:clrMapOvr>
    <a:masterClrMapping/>
  </p:clrMapOvr>
  <p:transition>
    <p:cut/>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标题 1"/>
          <p:cNvSpPr>
            <a:spLocks noGrp="1"/>
          </p:cNvSpPr>
          <p:nvPr>
            <p:ph type="title" idx="4294967295"/>
          </p:nvPr>
        </p:nvSpPr>
        <p:spPr>
          <a:xfrm>
            <a:off x="1655763" y="80963"/>
            <a:ext cx="5976937" cy="827087"/>
          </a:xfrm>
          <a:prstGeom prst="rect">
            <a:avLst/>
          </a:prstGeom>
        </p:spPr>
        <p:txBody>
          <a:bodyPr/>
          <a:lstStyle/>
          <a:p>
            <a:endParaRPr lang="zh-CN" altLang="en-US" sz="3200">
              <a:solidFill>
                <a:srgbClr val="F96F07"/>
              </a:solidFill>
            </a:endParaRPr>
          </a:p>
        </p:txBody>
      </p:sp>
      <p:pic>
        <p:nvPicPr>
          <p:cNvPr id="108546" name="Picture 2"/>
          <p:cNvPicPr>
            <a:picLocks noChangeAspect="1" noChangeArrowheads="1"/>
          </p:cNvPicPr>
          <p:nvPr/>
        </p:nvPicPr>
        <p:blipFill>
          <a:blip r:embed="rId2"/>
          <a:srcRect/>
          <a:stretch>
            <a:fillRect/>
          </a:stretch>
        </p:blipFill>
        <p:spPr bwMode="auto">
          <a:xfrm>
            <a:off x="330200" y="428625"/>
            <a:ext cx="8666163" cy="5876925"/>
          </a:xfrm>
          <a:prstGeom prst="rect">
            <a:avLst/>
          </a:prstGeom>
          <a:noFill/>
          <a:ln w="9525">
            <a:noFill/>
            <a:miter lim="800000"/>
            <a:headEnd/>
            <a:tailEnd/>
          </a:ln>
        </p:spPr>
      </p:pic>
    </p:spTree>
    <p:extLst>
      <p:ext uri="{BB962C8B-B14F-4D97-AF65-F5344CB8AC3E}">
        <p14:creationId xmlns:p14="http://schemas.microsoft.com/office/powerpoint/2010/main" val="3157107103"/>
      </p:ext>
    </p:extLst>
  </p:cSld>
  <p:clrMapOvr>
    <a:masterClrMapping/>
  </p:clrMapOvr>
  <p:transition>
    <p:cut/>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标题 1"/>
          <p:cNvSpPr>
            <a:spLocks noGrp="1"/>
          </p:cNvSpPr>
          <p:nvPr>
            <p:ph type="title" idx="4294967295"/>
          </p:nvPr>
        </p:nvSpPr>
        <p:spPr>
          <a:xfrm>
            <a:off x="1655763" y="80963"/>
            <a:ext cx="5976937" cy="827087"/>
          </a:xfrm>
          <a:prstGeom prst="rect">
            <a:avLst/>
          </a:prstGeom>
        </p:spPr>
        <p:txBody>
          <a:bodyPr/>
          <a:lstStyle/>
          <a:p>
            <a:endParaRPr lang="zh-CN" altLang="en-US" sz="3200">
              <a:solidFill>
                <a:srgbClr val="F96F07"/>
              </a:solidFill>
            </a:endParaRPr>
          </a:p>
        </p:txBody>
      </p:sp>
      <p:pic>
        <p:nvPicPr>
          <p:cNvPr id="106498" name="Picture 2"/>
          <p:cNvPicPr>
            <a:picLocks noChangeAspect="1" noChangeArrowheads="1"/>
          </p:cNvPicPr>
          <p:nvPr/>
        </p:nvPicPr>
        <p:blipFill>
          <a:blip r:embed="rId2"/>
          <a:srcRect/>
          <a:stretch>
            <a:fillRect/>
          </a:stretch>
        </p:blipFill>
        <p:spPr bwMode="auto">
          <a:xfrm>
            <a:off x="149225" y="558800"/>
            <a:ext cx="8845550" cy="5740400"/>
          </a:xfrm>
          <a:prstGeom prst="rect">
            <a:avLst/>
          </a:prstGeom>
          <a:noFill/>
          <a:ln w="9525">
            <a:noFill/>
            <a:miter lim="800000"/>
            <a:headEnd/>
            <a:tailEnd/>
          </a:ln>
        </p:spPr>
      </p:pic>
    </p:spTree>
    <p:extLst>
      <p:ext uri="{BB962C8B-B14F-4D97-AF65-F5344CB8AC3E}">
        <p14:creationId xmlns:p14="http://schemas.microsoft.com/office/powerpoint/2010/main" val="1584985022"/>
      </p:ext>
    </p:extLst>
  </p:cSld>
  <p:clrMapOvr>
    <a:masterClrMapping/>
  </p:clrMapOvr>
  <p:transition>
    <p:cut/>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标题 1"/>
          <p:cNvSpPr>
            <a:spLocks noGrp="1"/>
          </p:cNvSpPr>
          <p:nvPr>
            <p:ph type="title" idx="4294967295"/>
          </p:nvPr>
        </p:nvSpPr>
        <p:spPr>
          <a:xfrm>
            <a:off x="1655763" y="80963"/>
            <a:ext cx="5976937" cy="827087"/>
          </a:xfrm>
          <a:prstGeom prst="rect">
            <a:avLst/>
          </a:prstGeom>
        </p:spPr>
        <p:txBody>
          <a:bodyPr/>
          <a:lstStyle/>
          <a:p>
            <a:endParaRPr lang="zh-CN" altLang="en-US" sz="3200">
              <a:solidFill>
                <a:srgbClr val="F96F07"/>
              </a:solidFill>
            </a:endParaRPr>
          </a:p>
        </p:txBody>
      </p:sp>
      <p:pic>
        <p:nvPicPr>
          <p:cNvPr id="109570" name="Picture 2"/>
          <p:cNvPicPr>
            <a:picLocks noChangeAspect="1" noChangeArrowheads="1"/>
          </p:cNvPicPr>
          <p:nvPr/>
        </p:nvPicPr>
        <p:blipFill>
          <a:blip r:embed="rId2"/>
          <a:srcRect/>
          <a:stretch>
            <a:fillRect/>
          </a:stretch>
        </p:blipFill>
        <p:spPr bwMode="auto">
          <a:xfrm>
            <a:off x="276225" y="571500"/>
            <a:ext cx="8664575" cy="5667375"/>
          </a:xfrm>
          <a:prstGeom prst="rect">
            <a:avLst/>
          </a:prstGeom>
          <a:noFill/>
          <a:ln w="9525">
            <a:noFill/>
            <a:miter lim="800000"/>
            <a:headEnd/>
            <a:tailEnd/>
          </a:ln>
        </p:spPr>
      </p:pic>
    </p:spTree>
    <p:extLst>
      <p:ext uri="{BB962C8B-B14F-4D97-AF65-F5344CB8AC3E}">
        <p14:creationId xmlns:p14="http://schemas.microsoft.com/office/powerpoint/2010/main" val="3234429772"/>
      </p:ext>
    </p:extLst>
  </p:cSld>
  <p:clrMapOvr>
    <a:masterClrMapping/>
  </p:clrMapOvr>
  <p:transition>
    <p:cut/>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标题 1"/>
          <p:cNvSpPr>
            <a:spLocks noGrp="1"/>
          </p:cNvSpPr>
          <p:nvPr>
            <p:ph type="title" idx="4294967295"/>
          </p:nvPr>
        </p:nvSpPr>
        <p:spPr>
          <a:xfrm>
            <a:off x="1655763" y="80963"/>
            <a:ext cx="5976937" cy="827087"/>
          </a:xfrm>
          <a:prstGeom prst="rect">
            <a:avLst/>
          </a:prstGeom>
        </p:spPr>
        <p:txBody>
          <a:bodyPr/>
          <a:lstStyle/>
          <a:p>
            <a:endParaRPr lang="zh-CN" altLang="en-US" sz="3200">
              <a:solidFill>
                <a:srgbClr val="F96F07"/>
              </a:solidFill>
            </a:endParaRPr>
          </a:p>
        </p:txBody>
      </p:sp>
      <p:pic>
        <p:nvPicPr>
          <p:cNvPr id="110594" name="Picture 2"/>
          <p:cNvPicPr>
            <a:picLocks noChangeAspect="1" noChangeArrowheads="1"/>
          </p:cNvPicPr>
          <p:nvPr/>
        </p:nvPicPr>
        <p:blipFill>
          <a:blip r:embed="rId2"/>
          <a:srcRect/>
          <a:stretch>
            <a:fillRect/>
          </a:stretch>
        </p:blipFill>
        <p:spPr bwMode="auto">
          <a:xfrm>
            <a:off x="714375" y="142875"/>
            <a:ext cx="8001000" cy="6521450"/>
          </a:xfrm>
          <a:prstGeom prst="rect">
            <a:avLst/>
          </a:prstGeom>
          <a:noFill/>
          <a:ln w="9525">
            <a:noFill/>
            <a:miter lim="800000"/>
            <a:headEnd/>
            <a:tailEnd/>
          </a:ln>
        </p:spPr>
      </p:pic>
    </p:spTree>
    <p:extLst>
      <p:ext uri="{BB962C8B-B14F-4D97-AF65-F5344CB8AC3E}">
        <p14:creationId xmlns:p14="http://schemas.microsoft.com/office/powerpoint/2010/main" val="4143586652"/>
      </p:ext>
    </p:extLst>
  </p:cSld>
  <p:clrMapOvr>
    <a:masterClrMapping/>
  </p:clrMapOvr>
  <p:transition>
    <p:cut/>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Picture 2"/>
          <p:cNvPicPr>
            <a:picLocks noChangeAspect="1" noChangeArrowheads="1"/>
          </p:cNvPicPr>
          <p:nvPr/>
        </p:nvPicPr>
        <p:blipFill>
          <a:blip r:embed="rId2"/>
          <a:srcRect/>
          <a:stretch>
            <a:fillRect/>
          </a:stretch>
        </p:blipFill>
        <p:spPr bwMode="auto">
          <a:xfrm>
            <a:off x="276225" y="603250"/>
            <a:ext cx="8591550" cy="5651500"/>
          </a:xfrm>
          <a:prstGeom prst="rect">
            <a:avLst/>
          </a:prstGeom>
          <a:noFill/>
          <a:ln w="9525">
            <a:noFill/>
            <a:miter lim="800000"/>
            <a:headEnd/>
            <a:tailEnd/>
          </a:ln>
        </p:spPr>
      </p:pic>
      <p:pic>
        <p:nvPicPr>
          <p:cNvPr id="111618" name="Picture 3"/>
          <p:cNvPicPr>
            <a:picLocks noChangeAspect="1" noChangeArrowheads="1"/>
          </p:cNvPicPr>
          <p:nvPr/>
        </p:nvPicPr>
        <p:blipFill>
          <a:blip r:embed="rId3"/>
          <a:srcRect/>
          <a:stretch>
            <a:fillRect/>
          </a:stretch>
        </p:blipFill>
        <p:spPr bwMode="auto">
          <a:xfrm>
            <a:off x="2786063" y="3929063"/>
            <a:ext cx="6057900" cy="2705100"/>
          </a:xfrm>
          <a:prstGeom prst="rect">
            <a:avLst/>
          </a:prstGeom>
          <a:noFill/>
          <a:ln w="9525">
            <a:noFill/>
            <a:miter lim="800000"/>
            <a:headEnd/>
            <a:tailEnd/>
          </a:ln>
        </p:spPr>
      </p:pic>
    </p:spTree>
    <p:extLst>
      <p:ext uri="{BB962C8B-B14F-4D97-AF65-F5344CB8AC3E}">
        <p14:creationId xmlns:p14="http://schemas.microsoft.com/office/powerpoint/2010/main" val="1102954448"/>
      </p:ext>
    </p:extLst>
  </p:cSld>
  <p:clrMapOvr>
    <a:masterClrMapping/>
  </p:clrMapOvr>
  <p:transition>
    <p:cut/>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标题 1"/>
          <p:cNvSpPr>
            <a:spLocks noGrp="1"/>
          </p:cNvSpPr>
          <p:nvPr>
            <p:ph type="title" idx="4294967295"/>
          </p:nvPr>
        </p:nvSpPr>
        <p:spPr>
          <a:xfrm>
            <a:off x="1655763" y="80963"/>
            <a:ext cx="5976937" cy="827087"/>
          </a:xfrm>
          <a:prstGeom prst="rect">
            <a:avLst/>
          </a:prstGeom>
        </p:spPr>
        <p:txBody>
          <a:bodyPr/>
          <a:lstStyle/>
          <a:p>
            <a:endParaRPr lang="zh-CN" altLang="en-US" sz="3200">
              <a:solidFill>
                <a:srgbClr val="F96F07"/>
              </a:solidFill>
            </a:endParaRPr>
          </a:p>
        </p:txBody>
      </p:sp>
      <p:pic>
        <p:nvPicPr>
          <p:cNvPr id="112642" name="Picture 2"/>
          <p:cNvPicPr>
            <a:picLocks noChangeAspect="1" noChangeArrowheads="1"/>
          </p:cNvPicPr>
          <p:nvPr/>
        </p:nvPicPr>
        <p:blipFill>
          <a:blip r:embed="rId2"/>
          <a:srcRect r="25668"/>
          <a:stretch>
            <a:fillRect/>
          </a:stretch>
        </p:blipFill>
        <p:spPr bwMode="auto">
          <a:xfrm>
            <a:off x="0" y="142875"/>
            <a:ext cx="9001125" cy="6527800"/>
          </a:xfrm>
          <a:prstGeom prst="rect">
            <a:avLst/>
          </a:prstGeom>
          <a:noFill/>
          <a:ln w="9525">
            <a:noFill/>
            <a:miter lim="800000"/>
            <a:headEnd/>
            <a:tailEnd/>
          </a:ln>
        </p:spPr>
      </p:pic>
      <p:sp>
        <p:nvSpPr>
          <p:cNvPr id="112643" name="TextBox 3"/>
          <p:cNvSpPr txBox="1">
            <a:spLocks noChangeArrowheads="1"/>
          </p:cNvSpPr>
          <p:nvPr/>
        </p:nvSpPr>
        <p:spPr bwMode="auto">
          <a:xfrm>
            <a:off x="1500188" y="2286000"/>
            <a:ext cx="6572250" cy="1077913"/>
          </a:xfrm>
          <a:prstGeom prst="rect">
            <a:avLst/>
          </a:prstGeom>
          <a:solidFill>
            <a:schemeClr val="bg1"/>
          </a:solidFill>
          <a:ln w="9525">
            <a:noFill/>
            <a:miter lim="800000"/>
            <a:headEnd/>
            <a:tailEnd/>
          </a:ln>
        </p:spPr>
        <p:txBody>
          <a:bodyPr>
            <a:spAutoFit/>
          </a:bodyPr>
          <a:lstStyle/>
          <a:p>
            <a:pPr algn="l"/>
            <a:r>
              <a:rPr lang="en-US" altLang="zh-CN" sz="3200" b="1">
                <a:solidFill>
                  <a:srgbClr val="FF0000"/>
                </a:solidFill>
                <a:latin typeface="Calibri" pitchFamily="34" charset="0"/>
              </a:rPr>
              <a:t>1</a:t>
            </a:r>
            <a:r>
              <a:rPr lang="zh-CN" altLang="en-US" sz="3200" b="1">
                <a:solidFill>
                  <a:srgbClr val="FF0000"/>
                </a:solidFill>
                <a:latin typeface="Calibri" pitchFamily="34" charset="0"/>
              </a:rPr>
              <a:t>、导出的文本复制到</a:t>
            </a:r>
            <a:r>
              <a:rPr lang="en-US" altLang="zh-CN" sz="3200" b="1">
                <a:solidFill>
                  <a:srgbClr val="FF0000"/>
                </a:solidFill>
                <a:latin typeface="Calibri" pitchFamily="34" charset="0"/>
              </a:rPr>
              <a:t>EXCEL</a:t>
            </a:r>
            <a:r>
              <a:rPr lang="zh-CN" altLang="en-US" sz="3200" b="1">
                <a:solidFill>
                  <a:srgbClr val="FF0000"/>
                </a:solidFill>
                <a:latin typeface="Calibri" pitchFamily="34" charset="0"/>
              </a:rPr>
              <a:t>表格中</a:t>
            </a:r>
            <a:endParaRPr lang="en-US" altLang="zh-CN" sz="3200" b="1">
              <a:solidFill>
                <a:srgbClr val="FF0000"/>
              </a:solidFill>
              <a:latin typeface="Calibri" pitchFamily="34" charset="0"/>
            </a:endParaRPr>
          </a:p>
          <a:p>
            <a:pPr algn="l"/>
            <a:r>
              <a:rPr lang="en-US" altLang="zh-CN" sz="3200" b="1">
                <a:solidFill>
                  <a:srgbClr val="FF0000"/>
                </a:solidFill>
                <a:latin typeface="Calibri" pitchFamily="34" charset="0"/>
              </a:rPr>
              <a:t>2</a:t>
            </a:r>
            <a:r>
              <a:rPr lang="zh-CN" altLang="en-US" sz="3200" b="1">
                <a:solidFill>
                  <a:srgbClr val="FF0000"/>
                </a:solidFill>
                <a:latin typeface="Calibri" pitchFamily="34" charset="0"/>
              </a:rPr>
              <a:t>、删去不需要的列</a:t>
            </a:r>
          </a:p>
        </p:txBody>
      </p:sp>
    </p:spTree>
    <p:extLst>
      <p:ext uri="{BB962C8B-B14F-4D97-AF65-F5344CB8AC3E}">
        <p14:creationId xmlns:p14="http://schemas.microsoft.com/office/powerpoint/2010/main" val="3196041672"/>
      </p:ext>
    </p:extLst>
  </p:cSld>
  <p:clrMapOvr>
    <a:masterClrMapping/>
  </p:clrMapOvr>
  <p:transition>
    <p:cut/>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5" name="Picture 3"/>
          <p:cNvPicPr>
            <a:picLocks noChangeAspect="1" noChangeArrowheads="1"/>
          </p:cNvPicPr>
          <p:nvPr/>
        </p:nvPicPr>
        <p:blipFill>
          <a:blip r:embed="rId2"/>
          <a:srcRect/>
          <a:stretch>
            <a:fillRect/>
          </a:stretch>
        </p:blipFill>
        <p:spPr bwMode="auto">
          <a:xfrm>
            <a:off x="61913" y="642938"/>
            <a:ext cx="9082087" cy="5230812"/>
          </a:xfrm>
          <a:prstGeom prst="rect">
            <a:avLst/>
          </a:prstGeom>
          <a:noFill/>
          <a:ln w="9525">
            <a:noFill/>
            <a:miter lim="800000"/>
            <a:headEnd/>
            <a:tailEnd/>
          </a:ln>
        </p:spPr>
      </p:pic>
    </p:spTree>
    <p:extLst>
      <p:ext uri="{BB962C8B-B14F-4D97-AF65-F5344CB8AC3E}">
        <p14:creationId xmlns:p14="http://schemas.microsoft.com/office/powerpoint/2010/main" val="2419038818"/>
      </p:ext>
    </p:extLst>
  </p:cSld>
  <p:clrMapOvr>
    <a:masterClrMapping/>
  </p:clrMapOvr>
  <p:transition>
    <p:cut/>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4" name="Picture 4"/>
          <p:cNvPicPr>
            <a:picLocks noChangeAspect="1" noChangeArrowheads="1"/>
          </p:cNvPicPr>
          <p:nvPr/>
        </p:nvPicPr>
        <p:blipFill>
          <a:blip r:embed="rId2"/>
          <a:srcRect/>
          <a:stretch>
            <a:fillRect/>
          </a:stretch>
        </p:blipFill>
        <p:spPr bwMode="auto">
          <a:xfrm>
            <a:off x="467544" y="899766"/>
            <a:ext cx="8218404" cy="5958234"/>
          </a:xfrm>
          <a:prstGeom prst="rect">
            <a:avLst/>
          </a:prstGeom>
          <a:noFill/>
          <a:ln w="9525">
            <a:noFill/>
            <a:miter lim="800000"/>
            <a:headEnd/>
            <a:tailEnd/>
          </a:ln>
          <a:effectLst/>
        </p:spPr>
      </p:pic>
      <p:sp>
        <p:nvSpPr>
          <p:cNvPr id="3" name="TextBox 5"/>
          <p:cNvSpPr txBox="1">
            <a:spLocks noChangeArrowheads="1"/>
          </p:cNvSpPr>
          <p:nvPr/>
        </p:nvSpPr>
        <p:spPr bwMode="auto">
          <a:xfrm>
            <a:off x="1691680" y="188640"/>
            <a:ext cx="7715250" cy="641350"/>
          </a:xfrm>
          <a:prstGeom prst="rect">
            <a:avLst/>
          </a:prstGeom>
          <a:noFill/>
          <a:ln w="9525">
            <a:noFill/>
            <a:miter lim="800000"/>
            <a:headEnd/>
            <a:tailEnd/>
          </a:ln>
        </p:spPr>
        <p:txBody>
          <a:bodyPr>
            <a:spAutoFit/>
          </a:bodyPr>
          <a:lstStyle/>
          <a:p>
            <a:pPr algn="l"/>
            <a:r>
              <a:rPr lang="en-US" altLang="zh-CN" sz="3600" b="1" dirty="0" smtClean="0">
                <a:solidFill>
                  <a:srgbClr val="FF0000"/>
                </a:solidFill>
                <a:latin typeface="Calibri" pitchFamily="34" charset="0"/>
              </a:rPr>
              <a:t>2</a:t>
            </a:r>
            <a:r>
              <a:rPr lang="zh-CN" altLang="en-US" sz="3600" b="1" dirty="0" smtClean="0">
                <a:solidFill>
                  <a:srgbClr val="FF0000"/>
                </a:solidFill>
                <a:latin typeface="Calibri" pitchFamily="34" charset="0"/>
              </a:rPr>
              <a:t>、</a:t>
            </a:r>
            <a:r>
              <a:rPr lang="en-US" altLang="zh-CN" sz="3600" b="1" dirty="0">
                <a:solidFill>
                  <a:srgbClr val="FF0000"/>
                </a:solidFill>
                <a:latin typeface="Times New Roman" pitchFamily="18" charset="0"/>
                <a:cs typeface="Times New Roman" pitchFamily="18" charset="0"/>
              </a:rPr>
              <a:t>EI</a:t>
            </a:r>
            <a:r>
              <a:rPr lang="zh-CN" altLang="en-US" sz="3600" b="1" dirty="0">
                <a:solidFill>
                  <a:srgbClr val="FF0000"/>
                </a:solidFill>
                <a:latin typeface="Calibri" pitchFamily="34" charset="0"/>
              </a:rPr>
              <a:t>（工程索引）收录检索</a:t>
            </a:r>
          </a:p>
        </p:txBody>
      </p:sp>
    </p:spTree>
    <p:extLst>
      <p:ext uri="{BB962C8B-B14F-4D97-AF65-F5344CB8AC3E}">
        <p14:creationId xmlns:p14="http://schemas.microsoft.com/office/powerpoint/2010/main" val="1205362190"/>
      </p:ext>
    </p:extLst>
  </p:cSld>
  <p:clrMapOvr>
    <a:masterClrMapping/>
  </p:clrMapOvr>
  <p:transition>
    <p:cut/>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1113" y="98425"/>
            <a:ext cx="9121775" cy="6661150"/>
          </a:xfrm>
          <a:prstGeom prst="rect">
            <a:avLst/>
          </a:prstGeom>
          <a:noFill/>
          <a:ln w="9525">
            <a:noFill/>
            <a:miter lim="800000"/>
            <a:headEnd/>
            <a:tailEnd/>
          </a:ln>
        </p:spPr>
      </p:pic>
      <p:sp>
        <p:nvSpPr>
          <p:cNvPr id="3" name="Rounded Rectangle 9"/>
          <p:cNvSpPr/>
          <p:nvPr/>
        </p:nvSpPr>
        <p:spPr>
          <a:xfrm>
            <a:off x="2268538" y="3897313"/>
            <a:ext cx="5683250" cy="317500"/>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Tree>
    <p:extLst>
      <p:ext uri="{BB962C8B-B14F-4D97-AF65-F5344CB8AC3E}">
        <p14:creationId xmlns:p14="http://schemas.microsoft.com/office/powerpoint/2010/main" val="2060149214"/>
      </p:ext>
    </p:extLst>
  </p:cSld>
  <p:clrMapOvr>
    <a:masterClrMapping/>
  </p:clrMapOvr>
  <p:transition>
    <p:cut/>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3" name="Picture 2"/>
          <p:cNvPicPr>
            <a:picLocks noChangeAspect="1" noChangeArrowheads="1"/>
          </p:cNvPicPr>
          <p:nvPr/>
        </p:nvPicPr>
        <p:blipFill>
          <a:blip r:embed="rId2"/>
          <a:srcRect/>
          <a:stretch>
            <a:fillRect/>
          </a:stretch>
        </p:blipFill>
        <p:spPr bwMode="auto">
          <a:xfrm>
            <a:off x="188913" y="1069975"/>
            <a:ext cx="8755062" cy="5815013"/>
          </a:xfrm>
          <a:prstGeom prst="rect">
            <a:avLst/>
          </a:prstGeom>
          <a:noFill/>
          <a:ln w="9525">
            <a:noFill/>
            <a:miter lim="800000"/>
            <a:headEnd/>
            <a:tailEnd/>
          </a:ln>
        </p:spPr>
      </p:pic>
    </p:spTree>
    <p:extLst>
      <p:ext uri="{BB962C8B-B14F-4D97-AF65-F5344CB8AC3E}">
        <p14:creationId xmlns:p14="http://schemas.microsoft.com/office/powerpoint/2010/main" val="1034727070"/>
      </p:ext>
    </p:extLst>
  </p:cSld>
  <p:clrMapOvr>
    <a:masterClrMapping/>
  </p:clrMapOvr>
  <p:transition advTm="15772">
    <p:cut/>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1511300" y="1592263"/>
            <a:ext cx="5976938" cy="831850"/>
          </a:xfrm>
          <a:prstGeom prst="rect">
            <a:avLst/>
          </a:prstGeom>
          <a:noFill/>
          <a:ln w="9525">
            <a:noFill/>
            <a:miter lim="800000"/>
            <a:headEnd/>
            <a:tailEnd/>
          </a:ln>
        </p:spPr>
        <p:txBody>
          <a:bodyPr anchor="ctr">
            <a:spAutoFit/>
          </a:bodyPr>
          <a:lstStyle/>
          <a:p>
            <a:pPr algn="just">
              <a:lnSpc>
                <a:spcPct val="150000"/>
              </a:lnSpc>
            </a:pPr>
            <a:r>
              <a:rPr lang="en-US" altLang="zh-CN" sz="3200" b="1">
                <a:solidFill>
                  <a:srgbClr val="F96F07"/>
                </a:solidFill>
                <a:latin typeface="Calibri" pitchFamily="34" charset="0"/>
              </a:rPr>
              <a:t>southwest petroleum university</a:t>
            </a:r>
            <a:endParaRPr lang="zh-CN" altLang="zh-CN" sz="3200" b="1">
              <a:solidFill>
                <a:srgbClr val="F96F07"/>
              </a:solidFill>
              <a:latin typeface="Calibri" pitchFamily="34" charset="0"/>
            </a:endParaRPr>
          </a:p>
        </p:txBody>
      </p:sp>
      <p:pic>
        <p:nvPicPr>
          <p:cNvPr id="6146" name="Picture 2"/>
          <p:cNvPicPr>
            <a:picLocks noChangeAspect="1" noChangeArrowheads="1"/>
          </p:cNvPicPr>
          <p:nvPr/>
        </p:nvPicPr>
        <p:blipFill>
          <a:blip r:embed="rId2"/>
          <a:srcRect l="-1003" t="12527" r="1003" b="25601"/>
          <a:stretch>
            <a:fillRect/>
          </a:stretch>
        </p:blipFill>
        <p:spPr bwMode="auto">
          <a:xfrm>
            <a:off x="-36513" y="2495550"/>
            <a:ext cx="9163051" cy="3597275"/>
          </a:xfrm>
          <a:prstGeom prst="rect">
            <a:avLst/>
          </a:prstGeom>
          <a:noFill/>
          <a:ln w="9525">
            <a:noFill/>
            <a:miter lim="800000"/>
            <a:headEnd/>
            <a:tailEnd/>
          </a:ln>
        </p:spPr>
      </p:pic>
      <p:sp>
        <p:nvSpPr>
          <p:cNvPr id="6" name="标题 1"/>
          <p:cNvSpPr txBox="1">
            <a:spLocks/>
          </p:cNvSpPr>
          <p:nvPr/>
        </p:nvSpPr>
        <p:spPr>
          <a:xfrm>
            <a:off x="395288" y="1016000"/>
            <a:ext cx="2700337" cy="612775"/>
          </a:xfrm>
          <a:prstGeom prst="rect">
            <a:avLst/>
          </a:prstGeom>
          <a:solidFill>
            <a:srgbClr val="F96F07"/>
          </a:solidFill>
        </p:spPr>
        <p:txBody>
          <a:bodyPr anchor="ctr"/>
          <a:lstStyle>
            <a:lvl1pPr algn="ctr" rtl="0" fontAlgn="base">
              <a:spcBef>
                <a:spcPct val="0"/>
              </a:spcBef>
              <a:spcAft>
                <a:spcPct val="0"/>
              </a:spcAft>
              <a:defRPr sz="2400" b="1">
                <a:solidFill>
                  <a:srgbClr val="0000FF"/>
                </a:solidFill>
                <a:latin typeface="+mj-lt"/>
                <a:ea typeface="+mj-ea"/>
                <a:cs typeface="+mj-cs"/>
              </a:defRPr>
            </a:lvl1pPr>
            <a:lvl2pPr algn="ctr" rtl="0" fontAlgn="base">
              <a:spcBef>
                <a:spcPct val="0"/>
              </a:spcBef>
              <a:spcAft>
                <a:spcPct val="0"/>
              </a:spcAft>
              <a:defRPr sz="2400" b="1">
                <a:solidFill>
                  <a:srgbClr val="0000FF"/>
                </a:solidFill>
                <a:latin typeface="Arial" charset="0"/>
                <a:ea typeface="黑体" pitchFamily="2" charset="-122"/>
              </a:defRPr>
            </a:lvl2pPr>
            <a:lvl3pPr algn="ctr" rtl="0" fontAlgn="base">
              <a:spcBef>
                <a:spcPct val="0"/>
              </a:spcBef>
              <a:spcAft>
                <a:spcPct val="0"/>
              </a:spcAft>
              <a:defRPr sz="2400" b="1">
                <a:solidFill>
                  <a:srgbClr val="0000FF"/>
                </a:solidFill>
                <a:latin typeface="Arial" charset="0"/>
                <a:ea typeface="黑体" pitchFamily="2" charset="-122"/>
              </a:defRPr>
            </a:lvl3pPr>
            <a:lvl4pPr algn="ctr" rtl="0" fontAlgn="base">
              <a:spcBef>
                <a:spcPct val="0"/>
              </a:spcBef>
              <a:spcAft>
                <a:spcPct val="0"/>
              </a:spcAft>
              <a:defRPr sz="2400" b="1">
                <a:solidFill>
                  <a:srgbClr val="0000FF"/>
                </a:solidFill>
                <a:latin typeface="Arial" charset="0"/>
                <a:ea typeface="黑体" pitchFamily="2" charset="-122"/>
              </a:defRPr>
            </a:lvl4pPr>
            <a:lvl5pPr algn="ctr" rtl="0" fontAlgn="base">
              <a:spcBef>
                <a:spcPct val="0"/>
              </a:spcBef>
              <a:spcAft>
                <a:spcPct val="0"/>
              </a:spcAft>
              <a:defRPr sz="2400" b="1">
                <a:solidFill>
                  <a:srgbClr val="0000FF"/>
                </a:solidFill>
                <a:latin typeface="Arial" charset="0"/>
                <a:ea typeface="黑体" pitchFamily="2" charset="-122"/>
              </a:defRPr>
            </a:lvl5pPr>
            <a:lvl6pPr marL="457200" algn="ctr" rtl="0" fontAlgn="base">
              <a:spcBef>
                <a:spcPct val="0"/>
              </a:spcBef>
              <a:spcAft>
                <a:spcPct val="0"/>
              </a:spcAft>
              <a:defRPr sz="2400" b="1">
                <a:solidFill>
                  <a:srgbClr val="0000FF"/>
                </a:solidFill>
                <a:latin typeface="Arial" charset="0"/>
                <a:ea typeface="黑体" pitchFamily="2" charset="-122"/>
              </a:defRPr>
            </a:lvl6pPr>
            <a:lvl7pPr marL="914400" algn="ctr" rtl="0" fontAlgn="base">
              <a:spcBef>
                <a:spcPct val="0"/>
              </a:spcBef>
              <a:spcAft>
                <a:spcPct val="0"/>
              </a:spcAft>
              <a:defRPr sz="2400" b="1">
                <a:solidFill>
                  <a:srgbClr val="0000FF"/>
                </a:solidFill>
                <a:latin typeface="Arial" charset="0"/>
                <a:ea typeface="黑体" pitchFamily="2" charset="-122"/>
              </a:defRPr>
            </a:lvl7pPr>
            <a:lvl8pPr marL="1371600" algn="ctr" rtl="0" fontAlgn="base">
              <a:spcBef>
                <a:spcPct val="0"/>
              </a:spcBef>
              <a:spcAft>
                <a:spcPct val="0"/>
              </a:spcAft>
              <a:defRPr sz="2400" b="1">
                <a:solidFill>
                  <a:srgbClr val="0000FF"/>
                </a:solidFill>
                <a:latin typeface="Arial" charset="0"/>
                <a:ea typeface="黑体" pitchFamily="2" charset="-122"/>
              </a:defRPr>
            </a:lvl8pPr>
            <a:lvl9pPr marL="1828800" algn="ctr" rtl="0" fontAlgn="base">
              <a:spcBef>
                <a:spcPct val="0"/>
              </a:spcBef>
              <a:spcAft>
                <a:spcPct val="0"/>
              </a:spcAft>
              <a:defRPr sz="2400" b="1">
                <a:solidFill>
                  <a:srgbClr val="0000FF"/>
                </a:solidFill>
                <a:latin typeface="Arial" charset="0"/>
                <a:ea typeface="黑体" pitchFamily="2" charset="-122"/>
              </a:defRPr>
            </a:lvl9pPr>
          </a:lstStyle>
          <a:p>
            <a:pPr>
              <a:defRPr/>
            </a:pPr>
            <a:r>
              <a:rPr lang="en-US" altLang="zh-CN" sz="3200" kern="0" dirty="0" smtClean="0">
                <a:solidFill>
                  <a:schemeClr val="bg1"/>
                </a:solidFill>
              </a:rPr>
              <a:t>1.</a:t>
            </a:r>
            <a:r>
              <a:rPr lang="zh-CN" altLang="en-US" sz="3200" kern="0" dirty="0" smtClean="0">
                <a:solidFill>
                  <a:schemeClr val="bg1"/>
                </a:solidFill>
              </a:rPr>
              <a:t>按机构检索</a:t>
            </a:r>
            <a:endParaRPr lang="zh-CN" altLang="en-US" sz="3200" kern="0" dirty="0">
              <a:solidFill>
                <a:schemeClr val="bg1"/>
              </a:solidFill>
            </a:endParaRPr>
          </a:p>
        </p:txBody>
      </p:sp>
      <p:pic>
        <p:nvPicPr>
          <p:cNvPr id="6147" name="Picture 3"/>
          <p:cNvPicPr>
            <a:picLocks noChangeAspect="1" noChangeArrowheads="1"/>
          </p:cNvPicPr>
          <p:nvPr/>
        </p:nvPicPr>
        <p:blipFill>
          <a:blip r:embed="rId3"/>
          <a:srcRect/>
          <a:stretch>
            <a:fillRect/>
          </a:stretch>
        </p:blipFill>
        <p:spPr bwMode="auto">
          <a:xfrm>
            <a:off x="4110038" y="2495550"/>
            <a:ext cx="4494212" cy="4237038"/>
          </a:xfrm>
          <a:prstGeom prst="rect">
            <a:avLst/>
          </a:prstGeom>
          <a:noFill/>
          <a:ln w="9525">
            <a:noFill/>
            <a:miter lim="800000"/>
            <a:headEnd/>
            <a:tailEnd/>
          </a:ln>
        </p:spPr>
      </p:pic>
      <p:sp>
        <p:nvSpPr>
          <p:cNvPr id="8" name="Rounded Rectangle 9"/>
          <p:cNvSpPr/>
          <p:nvPr/>
        </p:nvSpPr>
        <p:spPr>
          <a:xfrm>
            <a:off x="1312863" y="3470275"/>
            <a:ext cx="2574925" cy="315913"/>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10" name="Rounded Rectangle 9"/>
          <p:cNvSpPr/>
          <p:nvPr/>
        </p:nvSpPr>
        <p:spPr>
          <a:xfrm>
            <a:off x="4122738" y="3535363"/>
            <a:ext cx="2574925" cy="317500"/>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Tree>
    <p:extLst>
      <p:ext uri="{BB962C8B-B14F-4D97-AF65-F5344CB8AC3E}">
        <p14:creationId xmlns:p14="http://schemas.microsoft.com/office/powerpoint/2010/main" val="1019150444"/>
      </p:ext>
    </p:extLst>
  </p:cSld>
  <p:clrMapOvr>
    <a:masterClrMapping/>
  </p:clrMapOvr>
  <p:transition>
    <p:cut/>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标题 1"/>
          <p:cNvSpPr>
            <a:spLocks noGrp="1"/>
          </p:cNvSpPr>
          <p:nvPr>
            <p:ph type="title" idx="4294967295"/>
          </p:nvPr>
        </p:nvSpPr>
        <p:spPr>
          <a:xfrm>
            <a:off x="1655763" y="80963"/>
            <a:ext cx="5976937" cy="827087"/>
          </a:xfrm>
          <a:prstGeom prst="rect">
            <a:avLst/>
          </a:prstGeom>
        </p:spPr>
        <p:txBody>
          <a:bodyPr/>
          <a:lstStyle/>
          <a:p>
            <a:endParaRPr lang="zh-CN" altLang="en-US" sz="3200">
              <a:solidFill>
                <a:srgbClr val="F96F07"/>
              </a:solidFill>
            </a:endParaRPr>
          </a:p>
        </p:txBody>
      </p:sp>
      <p:pic>
        <p:nvPicPr>
          <p:cNvPr id="7170" name="Picture 2" descr="C:\Users\Administrator\Desktop\Engineering Village - Quick Search Results.png"/>
          <p:cNvPicPr>
            <a:picLocks noChangeAspect="1" noChangeArrowheads="1"/>
          </p:cNvPicPr>
          <p:nvPr/>
        </p:nvPicPr>
        <p:blipFill>
          <a:blip r:embed="rId2"/>
          <a:srcRect/>
          <a:stretch>
            <a:fillRect/>
          </a:stretch>
        </p:blipFill>
        <p:spPr bwMode="auto">
          <a:xfrm>
            <a:off x="-33338" y="0"/>
            <a:ext cx="9177338" cy="19215100"/>
          </a:xfrm>
          <a:prstGeom prst="rect">
            <a:avLst/>
          </a:prstGeom>
          <a:noFill/>
          <a:ln w="9525">
            <a:noFill/>
            <a:miter lim="800000"/>
            <a:headEnd/>
            <a:tailEnd/>
          </a:ln>
        </p:spPr>
      </p:pic>
    </p:spTree>
    <p:extLst>
      <p:ext uri="{BB962C8B-B14F-4D97-AF65-F5344CB8AC3E}">
        <p14:creationId xmlns:p14="http://schemas.microsoft.com/office/powerpoint/2010/main" val="3368443431"/>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up)">
                                      <p:cBhvr>
                                        <p:cTn id="7" dur="1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323850" y="1089025"/>
            <a:ext cx="3852863" cy="755650"/>
          </a:xfrm>
          <a:prstGeom prst="rect">
            <a:avLst/>
          </a:prstGeom>
          <a:solidFill>
            <a:srgbClr val="F96F07"/>
          </a:solidFill>
        </p:spPr>
        <p:txBody>
          <a:bodyPr anchor="ctr"/>
          <a:lstStyle>
            <a:lvl1pPr algn="ctr" rtl="0" fontAlgn="base">
              <a:spcBef>
                <a:spcPct val="0"/>
              </a:spcBef>
              <a:spcAft>
                <a:spcPct val="0"/>
              </a:spcAft>
              <a:defRPr sz="2400" b="1">
                <a:solidFill>
                  <a:srgbClr val="0000FF"/>
                </a:solidFill>
                <a:latin typeface="+mj-lt"/>
                <a:ea typeface="+mj-ea"/>
                <a:cs typeface="+mj-cs"/>
              </a:defRPr>
            </a:lvl1pPr>
            <a:lvl2pPr algn="ctr" rtl="0" fontAlgn="base">
              <a:spcBef>
                <a:spcPct val="0"/>
              </a:spcBef>
              <a:spcAft>
                <a:spcPct val="0"/>
              </a:spcAft>
              <a:defRPr sz="2400" b="1">
                <a:solidFill>
                  <a:srgbClr val="0000FF"/>
                </a:solidFill>
                <a:latin typeface="Arial" charset="0"/>
                <a:ea typeface="黑体" pitchFamily="2" charset="-122"/>
              </a:defRPr>
            </a:lvl2pPr>
            <a:lvl3pPr algn="ctr" rtl="0" fontAlgn="base">
              <a:spcBef>
                <a:spcPct val="0"/>
              </a:spcBef>
              <a:spcAft>
                <a:spcPct val="0"/>
              </a:spcAft>
              <a:defRPr sz="2400" b="1">
                <a:solidFill>
                  <a:srgbClr val="0000FF"/>
                </a:solidFill>
                <a:latin typeface="Arial" charset="0"/>
                <a:ea typeface="黑体" pitchFamily="2" charset="-122"/>
              </a:defRPr>
            </a:lvl3pPr>
            <a:lvl4pPr algn="ctr" rtl="0" fontAlgn="base">
              <a:spcBef>
                <a:spcPct val="0"/>
              </a:spcBef>
              <a:spcAft>
                <a:spcPct val="0"/>
              </a:spcAft>
              <a:defRPr sz="2400" b="1">
                <a:solidFill>
                  <a:srgbClr val="0000FF"/>
                </a:solidFill>
                <a:latin typeface="Arial" charset="0"/>
                <a:ea typeface="黑体" pitchFamily="2" charset="-122"/>
              </a:defRPr>
            </a:lvl4pPr>
            <a:lvl5pPr algn="ctr" rtl="0" fontAlgn="base">
              <a:spcBef>
                <a:spcPct val="0"/>
              </a:spcBef>
              <a:spcAft>
                <a:spcPct val="0"/>
              </a:spcAft>
              <a:defRPr sz="2400" b="1">
                <a:solidFill>
                  <a:srgbClr val="0000FF"/>
                </a:solidFill>
                <a:latin typeface="Arial" charset="0"/>
                <a:ea typeface="黑体" pitchFamily="2" charset="-122"/>
              </a:defRPr>
            </a:lvl5pPr>
            <a:lvl6pPr marL="457200" algn="ctr" rtl="0" fontAlgn="base">
              <a:spcBef>
                <a:spcPct val="0"/>
              </a:spcBef>
              <a:spcAft>
                <a:spcPct val="0"/>
              </a:spcAft>
              <a:defRPr sz="2400" b="1">
                <a:solidFill>
                  <a:srgbClr val="0000FF"/>
                </a:solidFill>
                <a:latin typeface="Arial" charset="0"/>
                <a:ea typeface="黑体" pitchFamily="2" charset="-122"/>
              </a:defRPr>
            </a:lvl6pPr>
            <a:lvl7pPr marL="914400" algn="ctr" rtl="0" fontAlgn="base">
              <a:spcBef>
                <a:spcPct val="0"/>
              </a:spcBef>
              <a:spcAft>
                <a:spcPct val="0"/>
              </a:spcAft>
              <a:defRPr sz="2400" b="1">
                <a:solidFill>
                  <a:srgbClr val="0000FF"/>
                </a:solidFill>
                <a:latin typeface="Arial" charset="0"/>
                <a:ea typeface="黑体" pitchFamily="2" charset="-122"/>
              </a:defRPr>
            </a:lvl7pPr>
            <a:lvl8pPr marL="1371600" algn="ctr" rtl="0" fontAlgn="base">
              <a:spcBef>
                <a:spcPct val="0"/>
              </a:spcBef>
              <a:spcAft>
                <a:spcPct val="0"/>
              </a:spcAft>
              <a:defRPr sz="2400" b="1">
                <a:solidFill>
                  <a:srgbClr val="0000FF"/>
                </a:solidFill>
                <a:latin typeface="Arial" charset="0"/>
                <a:ea typeface="黑体" pitchFamily="2" charset="-122"/>
              </a:defRPr>
            </a:lvl8pPr>
            <a:lvl9pPr marL="1828800" algn="ctr" rtl="0" fontAlgn="base">
              <a:spcBef>
                <a:spcPct val="0"/>
              </a:spcBef>
              <a:spcAft>
                <a:spcPct val="0"/>
              </a:spcAft>
              <a:defRPr sz="2400" b="1">
                <a:solidFill>
                  <a:srgbClr val="0000FF"/>
                </a:solidFill>
                <a:latin typeface="Arial" charset="0"/>
                <a:ea typeface="黑体" pitchFamily="2" charset="-122"/>
              </a:defRPr>
            </a:lvl9pPr>
          </a:lstStyle>
          <a:p>
            <a:pPr>
              <a:defRPr/>
            </a:pPr>
            <a:r>
              <a:rPr lang="en-US" altLang="zh-CN" sz="3600" kern="0" dirty="0" smtClean="0">
                <a:solidFill>
                  <a:schemeClr val="bg1"/>
                </a:solidFill>
              </a:rPr>
              <a:t>2.</a:t>
            </a:r>
            <a:r>
              <a:rPr lang="zh-CN" altLang="en-US" sz="3600" kern="0" dirty="0" smtClean="0">
                <a:solidFill>
                  <a:schemeClr val="bg1"/>
                </a:solidFill>
              </a:rPr>
              <a:t>作者姓名检索</a:t>
            </a:r>
            <a:endParaRPr lang="zh-CN" altLang="en-US" sz="3600" kern="0" dirty="0">
              <a:solidFill>
                <a:schemeClr val="bg1"/>
              </a:solidFill>
            </a:endParaRPr>
          </a:p>
        </p:txBody>
      </p:sp>
      <p:sp>
        <p:nvSpPr>
          <p:cNvPr id="4" name="矩形 3"/>
          <p:cNvSpPr/>
          <p:nvPr/>
        </p:nvSpPr>
        <p:spPr>
          <a:xfrm>
            <a:off x="611188" y="2251075"/>
            <a:ext cx="7956550" cy="2657475"/>
          </a:xfrm>
          <a:prstGeom prst="rect">
            <a:avLst/>
          </a:prstGeom>
        </p:spPr>
        <p:txBody>
          <a:bodyPr anchor="ctr">
            <a:spAutoFit/>
          </a:bodyPr>
          <a:lstStyle/>
          <a:p>
            <a:pPr algn="just">
              <a:lnSpc>
                <a:spcPct val="150000"/>
              </a:lnSpc>
            </a:pPr>
            <a:r>
              <a:rPr lang="zh-CN" altLang="en-US" sz="2800" b="1">
                <a:solidFill>
                  <a:srgbClr val="F96F07"/>
                </a:solidFill>
                <a:latin typeface="Calibri" pitchFamily="34" charset="0"/>
              </a:rPr>
              <a:t>作者姓名的不同表达形式：</a:t>
            </a:r>
            <a:endParaRPr lang="en-US" altLang="zh-CN" sz="2800" b="1">
              <a:solidFill>
                <a:srgbClr val="F96F07"/>
              </a:solidFill>
              <a:latin typeface="Calibri" pitchFamily="34" charset="0"/>
            </a:endParaRPr>
          </a:p>
          <a:p>
            <a:pPr algn="just">
              <a:lnSpc>
                <a:spcPct val="150000"/>
              </a:lnSpc>
              <a:buFontTx/>
              <a:buAutoNum type="circleNumDbPlain"/>
            </a:pPr>
            <a:r>
              <a:rPr lang="en-US" altLang="zh-CN" sz="2800" b="1">
                <a:solidFill>
                  <a:srgbClr val="F96F07"/>
                </a:solidFill>
                <a:latin typeface="Calibri" pitchFamily="34" charset="0"/>
              </a:rPr>
              <a:t>zhao, jinzhou or zhao, jin-zhou or zhao, j-z or zhao, j. z. or jinzhou ,zhao</a:t>
            </a:r>
            <a:r>
              <a:rPr lang="en-US" altLang="zh-CN" sz="2800" b="1">
                <a:solidFill>
                  <a:srgbClr val="FF0000"/>
                </a:solidFill>
                <a:latin typeface="Calibri" pitchFamily="34" charset="0"/>
              </a:rPr>
              <a:t>……</a:t>
            </a:r>
          </a:p>
          <a:p>
            <a:pPr algn="just">
              <a:lnSpc>
                <a:spcPct val="150000"/>
              </a:lnSpc>
              <a:buFontTx/>
              <a:buAutoNum type="circleNumDbPlain"/>
            </a:pPr>
            <a:r>
              <a:rPr lang="en-US" altLang="zh-CN" sz="2800" b="1">
                <a:solidFill>
                  <a:srgbClr val="F96F07"/>
                </a:solidFill>
                <a:latin typeface="Calibri" pitchFamily="34" charset="0"/>
              </a:rPr>
              <a:t>li, ming or  li, m. or ming, li or m. li</a:t>
            </a:r>
            <a:endParaRPr lang="zh-CN" altLang="zh-CN" sz="2800" b="1">
              <a:solidFill>
                <a:srgbClr val="F96F07"/>
              </a:solidFill>
              <a:latin typeface="Calibri" pitchFamily="34" charset="0"/>
            </a:endParaRPr>
          </a:p>
        </p:txBody>
      </p:sp>
      <p:sp>
        <p:nvSpPr>
          <p:cNvPr id="6" name="圆角矩形 5"/>
          <p:cNvSpPr>
            <a:spLocks noChangeArrowheads="1"/>
          </p:cNvSpPr>
          <p:nvPr/>
        </p:nvSpPr>
        <p:spPr bwMode="auto">
          <a:xfrm>
            <a:off x="809625" y="5373688"/>
            <a:ext cx="7362825" cy="719137"/>
          </a:xfrm>
          <a:prstGeom prst="roundRect">
            <a:avLst>
              <a:gd name="adj" fmla="val 16667"/>
            </a:avLst>
          </a:prstGeom>
          <a:noFill/>
          <a:ln w="28575" algn="ctr">
            <a:solidFill>
              <a:srgbClr val="FF0000"/>
            </a:solidFill>
            <a:round/>
            <a:headEnd/>
            <a:tailEnd/>
          </a:ln>
        </p:spPr>
        <p:txBody>
          <a:bodyPr anchor="ctr" anchorCtr="1"/>
          <a:lstStyle/>
          <a:p>
            <a:pPr algn="l">
              <a:spcBef>
                <a:spcPct val="20000"/>
              </a:spcBef>
              <a:buClr>
                <a:srgbClr val="FF0000"/>
              </a:buClr>
            </a:pPr>
            <a:r>
              <a:rPr lang="zh-CN" altLang="en-US" sz="2400" b="1">
                <a:solidFill>
                  <a:srgbClr val="FF0000"/>
                </a:solidFill>
                <a:latin typeface="Calibri" pitchFamily="34" charset="0"/>
              </a:rPr>
              <a:t>作者姓名需结合机构检索，避免不同单位同名的情况</a:t>
            </a:r>
            <a:endParaRPr lang="zh-CN" altLang="zh-CN" sz="2400" b="1">
              <a:solidFill>
                <a:srgbClr val="FF0000"/>
              </a:solidFill>
              <a:latin typeface="Calibri" pitchFamily="34" charset="0"/>
            </a:endParaRPr>
          </a:p>
        </p:txBody>
      </p:sp>
    </p:spTree>
    <p:extLst>
      <p:ext uri="{BB962C8B-B14F-4D97-AF65-F5344CB8AC3E}">
        <p14:creationId xmlns:p14="http://schemas.microsoft.com/office/powerpoint/2010/main" val="3392488158"/>
      </p:ext>
    </p:extLst>
  </p:cSld>
  <p:clrMapOvr>
    <a:masterClrMapping/>
  </p:clrMapOvr>
  <p:transition>
    <p:cut/>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358775" y="998538"/>
            <a:ext cx="8605838" cy="738187"/>
          </a:xfrm>
          <a:prstGeom prst="rect">
            <a:avLst/>
          </a:prstGeom>
          <a:noFill/>
          <a:ln w="9525">
            <a:noFill/>
            <a:miter lim="800000"/>
            <a:headEnd/>
            <a:tailEnd/>
          </a:ln>
        </p:spPr>
        <p:txBody>
          <a:bodyPr anchor="ctr">
            <a:spAutoFit/>
          </a:bodyPr>
          <a:lstStyle/>
          <a:p>
            <a:pPr algn="just">
              <a:lnSpc>
                <a:spcPct val="150000"/>
              </a:lnSpc>
            </a:pPr>
            <a:r>
              <a:rPr lang="zh-CN" altLang="en-US" sz="2800" b="1">
                <a:solidFill>
                  <a:srgbClr val="F96F07"/>
                </a:solidFill>
                <a:latin typeface="Calibri" pitchFamily="34" charset="0"/>
              </a:rPr>
              <a:t>作者姓名需结合机构检索，避免不同单位同名的情况</a:t>
            </a:r>
            <a:endParaRPr lang="zh-CN" altLang="zh-CN" sz="2800" b="1">
              <a:solidFill>
                <a:srgbClr val="F96F07"/>
              </a:solidFill>
              <a:latin typeface="Calibri" pitchFamily="34" charset="0"/>
            </a:endParaRPr>
          </a:p>
        </p:txBody>
      </p:sp>
      <p:pic>
        <p:nvPicPr>
          <p:cNvPr id="8194" name="Picture 2"/>
          <p:cNvPicPr>
            <a:picLocks noChangeAspect="1" noChangeArrowheads="1"/>
          </p:cNvPicPr>
          <p:nvPr/>
        </p:nvPicPr>
        <p:blipFill>
          <a:blip r:embed="rId2"/>
          <a:srcRect/>
          <a:stretch>
            <a:fillRect/>
          </a:stretch>
        </p:blipFill>
        <p:spPr bwMode="auto">
          <a:xfrm>
            <a:off x="46038" y="1952625"/>
            <a:ext cx="9063037" cy="4513263"/>
          </a:xfrm>
          <a:prstGeom prst="rect">
            <a:avLst/>
          </a:prstGeom>
          <a:noFill/>
          <a:ln w="9525">
            <a:noFill/>
            <a:miter lim="800000"/>
            <a:headEnd/>
            <a:tailEnd/>
          </a:ln>
        </p:spPr>
      </p:pic>
      <p:sp>
        <p:nvSpPr>
          <p:cNvPr id="8" name="Rounded Rectangle 9"/>
          <p:cNvSpPr/>
          <p:nvPr/>
        </p:nvSpPr>
        <p:spPr>
          <a:xfrm>
            <a:off x="1692275" y="3316288"/>
            <a:ext cx="6875463" cy="649287"/>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Tree>
    <p:extLst>
      <p:ext uri="{BB962C8B-B14F-4D97-AF65-F5344CB8AC3E}">
        <p14:creationId xmlns:p14="http://schemas.microsoft.com/office/powerpoint/2010/main" val="3102680148"/>
      </p:ext>
    </p:extLst>
  </p:cSld>
  <p:clrMapOvr>
    <a:masterClrMapping/>
  </p:clrMapOvr>
  <p:transition>
    <p:cut/>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323850" y="1089025"/>
            <a:ext cx="3852863" cy="755650"/>
          </a:xfrm>
          <a:prstGeom prst="rect">
            <a:avLst/>
          </a:prstGeom>
          <a:solidFill>
            <a:srgbClr val="F96F07"/>
          </a:solidFill>
        </p:spPr>
        <p:txBody>
          <a:bodyPr anchor="ctr"/>
          <a:lstStyle>
            <a:lvl1pPr algn="ctr" rtl="0" fontAlgn="base">
              <a:spcBef>
                <a:spcPct val="0"/>
              </a:spcBef>
              <a:spcAft>
                <a:spcPct val="0"/>
              </a:spcAft>
              <a:defRPr sz="2400" b="1">
                <a:solidFill>
                  <a:srgbClr val="0000FF"/>
                </a:solidFill>
                <a:latin typeface="+mj-lt"/>
                <a:ea typeface="+mj-ea"/>
                <a:cs typeface="+mj-cs"/>
              </a:defRPr>
            </a:lvl1pPr>
            <a:lvl2pPr algn="ctr" rtl="0" fontAlgn="base">
              <a:spcBef>
                <a:spcPct val="0"/>
              </a:spcBef>
              <a:spcAft>
                <a:spcPct val="0"/>
              </a:spcAft>
              <a:defRPr sz="2400" b="1">
                <a:solidFill>
                  <a:srgbClr val="0000FF"/>
                </a:solidFill>
                <a:latin typeface="Arial" charset="0"/>
                <a:ea typeface="黑体" pitchFamily="2" charset="-122"/>
              </a:defRPr>
            </a:lvl2pPr>
            <a:lvl3pPr algn="ctr" rtl="0" fontAlgn="base">
              <a:spcBef>
                <a:spcPct val="0"/>
              </a:spcBef>
              <a:spcAft>
                <a:spcPct val="0"/>
              </a:spcAft>
              <a:defRPr sz="2400" b="1">
                <a:solidFill>
                  <a:srgbClr val="0000FF"/>
                </a:solidFill>
                <a:latin typeface="Arial" charset="0"/>
                <a:ea typeface="黑体" pitchFamily="2" charset="-122"/>
              </a:defRPr>
            </a:lvl3pPr>
            <a:lvl4pPr algn="ctr" rtl="0" fontAlgn="base">
              <a:spcBef>
                <a:spcPct val="0"/>
              </a:spcBef>
              <a:spcAft>
                <a:spcPct val="0"/>
              </a:spcAft>
              <a:defRPr sz="2400" b="1">
                <a:solidFill>
                  <a:srgbClr val="0000FF"/>
                </a:solidFill>
                <a:latin typeface="Arial" charset="0"/>
                <a:ea typeface="黑体" pitchFamily="2" charset="-122"/>
              </a:defRPr>
            </a:lvl4pPr>
            <a:lvl5pPr algn="ctr" rtl="0" fontAlgn="base">
              <a:spcBef>
                <a:spcPct val="0"/>
              </a:spcBef>
              <a:spcAft>
                <a:spcPct val="0"/>
              </a:spcAft>
              <a:defRPr sz="2400" b="1">
                <a:solidFill>
                  <a:srgbClr val="0000FF"/>
                </a:solidFill>
                <a:latin typeface="Arial" charset="0"/>
                <a:ea typeface="黑体" pitchFamily="2" charset="-122"/>
              </a:defRPr>
            </a:lvl5pPr>
            <a:lvl6pPr marL="457200" algn="ctr" rtl="0" fontAlgn="base">
              <a:spcBef>
                <a:spcPct val="0"/>
              </a:spcBef>
              <a:spcAft>
                <a:spcPct val="0"/>
              </a:spcAft>
              <a:defRPr sz="2400" b="1">
                <a:solidFill>
                  <a:srgbClr val="0000FF"/>
                </a:solidFill>
                <a:latin typeface="Arial" charset="0"/>
                <a:ea typeface="黑体" pitchFamily="2" charset="-122"/>
              </a:defRPr>
            </a:lvl6pPr>
            <a:lvl7pPr marL="914400" algn="ctr" rtl="0" fontAlgn="base">
              <a:spcBef>
                <a:spcPct val="0"/>
              </a:spcBef>
              <a:spcAft>
                <a:spcPct val="0"/>
              </a:spcAft>
              <a:defRPr sz="2400" b="1">
                <a:solidFill>
                  <a:srgbClr val="0000FF"/>
                </a:solidFill>
                <a:latin typeface="Arial" charset="0"/>
                <a:ea typeface="黑体" pitchFamily="2" charset="-122"/>
              </a:defRPr>
            </a:lvl7pPr>
            <a:lvl8pPr marL="1371600" algn="ctr" rtl="0" fontAlgn="base">
              <a:spcBef>
                <a:spcPct val="0"/>
              </a:spcBef>
              <a:spcAft>
                <a:spcPct val="0"/>
              </a:spcAft>
              <a:defRPr sz="2400" b="1">
                <a:solidFill>
                  <a:srgbClr val="0000FF"/>
                </a:solidFill>
                <a:latin typeface="Arial" charset="0"/>
                <a:ea typeface="黑体" pitchFamily="2" charset="-122"/>
              </a:defRPr>
            </a:lvl8pPr>
            <a:lvl9pPr marL="1828800" algn="ctr" rtl="0" fontAlgn="base">
              <a:spcBef>
                <a:spcPct val="0"/>
              </a:spcBef>
              <a:spcAft>
                <a:spcPct val="0"/>
              </a:spcAft>
              <a:defRPr sz="2400" b="1">
                <a:solidFill>
                  <a:srgbClr val="0000FF"/>
                </a:solidFill>
                <a:latin typeface="Arial" charset="0"/>
                <a:ea typeface="黑体" pitchFamily="2" charset="-122"/>
              </a:defRPr>
            </a:lvl9pPr>
          </a:lstStyle>
          <a:p>
            <a:pPr>
              <a:defRPr/>
            </a:pPr>
            <a:r>
              <a:rPr lang="en-US" altLang="zh-CN" sz="3600" kern="0" dirty="0" smtClean="0">
                <a:solidFill>
                  <a:schemeClr val="bg1"/>
                </a:solidFill>
              </a:rPr>
              <a:t>3.</a:t>
            </a:r>
            <a:r>
              <a:rPr lang="zh-CN" altLang="en-US" sz="3600" kern="0" dirty="0" smtClean="0">
                <a:solidFill>
                  <a:schemeClr val="bg1"/>
                </a:solidFill>
              </a:rPr>
              <a:t>按标题检索</a:t>
            </a:r>
            <a:endParaRPr lang="zh-CN" altLang="en-US" sz="3600" kern="0" dirty="0">
              <a:solidFill>
                <a:schemeClr val="bg1"/>
              </a:solidFill>
            </a:endParaRPr>
          </a:p>
        </p:txBody>
      </p:sp>
      <p:pic>
        <p:nvPicPr>
          <p:cNvPr id="1026" name="Picture 2"/>
          <p:cNvPicPr>
            <a:picLocks noChangeAspect="1" noChangeArrowheads="1"/>
          </p:cNvPicPr>
          <p:nvPr/>
        </p:nvPicPr>
        <p:blipFill>
          <a:blip r:embed="rId2"/>
          <a:srcRect b="36543"/>
          <a:stretch>
            <a:fillRect/>
          </a:stretch>
        </p:blipFill>
        <p:spPr bwMode="auto">
          <a:xfrm>
            <a:off x="357158" y="2857496"/>
            <a:ext cx="8432800" cy="3368680"/>
          </a:xfrm>
          <a:prstGeom prst="rect">
            <a:avLst/>
          </a:prstGeom>
          <a:noFill/>
          <a:ln w="9525">
            <a:noFill/>
            <a:miter lim="800000"/>
            <a:headEnd/>
            <a:tailEnd/>
          </a:ln>
          <a:effectLst/>
        </p:spPr>
      </p:pic>
      <p:sp>
        <p:nvSpPr>
          <p:cNvPr id="5" name="TextBox 4"/>
          <p:cNvSpPr txBox="1"/>
          <p:nvPr/>
        </p:nvSpPr>
        <p:spPr>
          <a:xfrm>
            <a:off x="928662" y="2143116"/>
            <a:ext cx="7861296" cy="400110"/>
          </a:xfrm>
          <a:prstGeom prst="rect">
            <a:avLst/>
          </a:prstGeom>
          <a:noFill/>
        </p:spPr>
        <p:txBody>
          <a:bodyPr wrap="square" rtlCol="0">
            <a:spAutoFit/>
          </a:bodyPr>
          <a:lstStyle/>
          <a:p>
            <a:r>
              <a:rPr lang="zh-CN" altLang="en-US" sz="2000" b="1" dirty="0" smtClean="0"/>
              <a:t>中文标题需从万方或者</a:t>
            </a:r>
            <a:r>
              <a:rPr lang="en-US" altLang="zh-CN" sz="2000" b="1" dirty="0" smtClean="0"/>
              <a:t>CNKI</a:t>
            </a:r>
            <a:r>
              <a:rPr lang="zh-CN" altLang="en-US" sz="2000" b="1" dirty="0" smtClean="0"/>
              <a:t>、维普中查出相应的英文标题进行检索</a:t>
            </a:r>
            <a:endParaRPr lang="zh-CN" altLang="en-US" sz="2000" b="1" dirty="0"/>
          </a:p>
        </p:txBody>
      </p:sp>
    </p:spTree>
    <p:extLst>
      <p:ext uri="{BB962C8B-B14F-4D97-AF65-F5344CB8AC3E}">
        <p14:creationId xmlns:p14="http://schemas.microsoft.com/office/powerpoint/2010/main" val="283739819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标题 1"/>
          <p:cNvSpPr>
            <a:spLocks noGrp="1"/>
          </p:cNvSpPr>
          <p:nvPr>
            <p:ph type="title" idx="4294967295"/>
          </p:nvPr>
        </p:nvSpPr>
        <p:spPr>
          <a:xfrm>
            <a:off x="1655763" y="80963"/>
            <a:ext cx="5976937" cy="827087"/>
          </a:xfrm>
          <a:prstGeom prst="rect">
            <a:avLst/>
          </a:prstGeom>
        </p:spPr>
        <p:txBody>
          <a:bodyPr/>
          <a:lstStyle/>
          <a:p>
            <a:endParaRPr lang="zh-CN" altLang="en-US" sz="3200">
              <a:solidFill>
                <a:srgbClr val="F96F07"/>
              </a:solidFill>
            </a:endParaRPr>
          </a:p>
        </p:txBody>
      </p:sp>
      <p:pic>
        <p:nvPicPr>
          <p:cNvPr id="9218" name="Picture 2" descr="C:\Users\Administrator\Desktop\Engineering Village - Quick Search Results.png"/>
          <p:cNvPicPr>
            <a:picLocks noChangeAspect="1" noChangeArrowheads="1"/>
          </p:cNvPicPr>
          <p:nvPr/>
        </p:nvPicPr>
        <p:blipFill>
          <a:blip r:embed="rId2"/>
          <a:srcRect r="33540"/>
          <a:stretch>
            <a:fillRect/>
          </a:stretch>
        </p:blipFill>
        <p:spPr bwMode="auto">
          <a:xfrm>
            <a:off x="0" y="1588"/>
            <a:ext cx="9144000" cy="33596262"/>
          </a:xfrm>
          <a:prstGeom prst="rect">
            <a:avLst/>
          </a:prstGeom>
          <a:noFill/>
          <a:ln w="9525">
            <a:noFill/>
            <a:miter lim="800000"/>
            <a:headEnd/>
            <a:tailEnd/>
          </a:ln>
        </p:spPr>
      </p:pic>
    </p:spTree>
    <p:extLst>
      <p:ext uri="{BB962C8B-B14F-4D97-AF65-F5344CB8AC3E}">
        <p14:creationId xmlns:p14="http://schemas.microsoft.com/office/powerpoint/2010/main" val="3048051846"/>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up)">
                                      <p:cBhvr>
                                        <p:cTn id="7" dur="1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7" name="Picture 1" descr="C:\Users\Administrator\Documents\Tencent Files\365860134\Image\C2C\5KJOBZ{726OT@TUUP[L1K}K.jpg"/>
          <p:cNvPicPr>
            <a:picLocks noChangeAspect="1" noChangeArrowheads="1"/>
          </p:cNvPicPr>
          <p:nvPr/>
        </p:nvPicPr>
        <p:blipFill>
          <a:blip r:embed="rId2"/>
          <a:srcRect r="21080"/>
          <a:stretch>
            <a:fillRect/>
          </a:stretch>
        </p:blipFill>
        <p:spPr bwMode="auto">
          <a:xfrm>
            <a:off x="785786" y="113146"/>
            <a:ext cx="8001056" cy="6190342"/>
          </a:xfrm>
          <a:prstGeom prst="rect">
            <a:avLst/>
          </a:prstGeom>
          <a:noFill/>
        </p:spPr>
      </p:pic>
      <p:sp>
        <p:nvSpPr>
          <p:cNvPr id="3" name="矩形 2"/>
          <p:cNvSpPr/>
          <p:nvPr/>
        </p:nvSpPr>
        <p:spPr bwMode="auto">
          <a:xfrm>
            <a:off x="1428728" y="785794"/>
            <a:ext cx="2357454" cy="285752"/>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charset="-122"/>
            </a:endParaRPr>
          </a:p>
        </p:txBody>
      </p:sp>
    </p:spTree>
    <p:extLst>
      <p:ext uri="{BB962C8B-B14F-4D97-AF65-F5344CB8AC3E}">
        <p14:creationId xmlns:p14="http://schemas.microsoft.com/office/powerpoint/2010/main" val="155920824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标题 1"/>
          <p:cNvSpPr>
            <a:spLocks noGrp="1"/>
          </p:cNvSpPr>
          <p:nvPr>
            <p:ph type="title" idx="4294967295"/>
          </p:nvPr>
        </p:nvSpPr>
        <p:spPr>
          <a:xfrm>
            <a:off x="1655763" y="80963"/>
            <a:ext cx="5976937" cy="827087"/>
          </a:xfrm>
          <a:prstGeom prst="rect">
            <a:avLst/>
          </a:prstGeom>
        </p:spPr>
        <p:txBody>
          <a:bodyPr/>
          <a:lstStyle/>
          <a:p>
            <a:endParaRPr lang="zh-CN" altLang="en-US" sz="3200">
              <a:solidFill>
                <a:srgbClr val="F96F07"/>
              </a:solidFill>
            </a:endParaRPr>
          </a:p>
        </p:txBody>
      </p:sp>
      <p:sp>
        <p:nvSpPr>
          <p:cNvPr id="3" name="标题 1"/>
          <p:cNvSpPr txBox="1">
            <a:spLocks/>
          </p:cNvSpPr>
          <p:nvPr/>
        </p:nvSpPr>
        <p:spPr>
          <a:xfrm>
            <a:off x="323850" y="981075"/>
            <a:ext cx="3060700" cy="755650"/>
          </a:xfrm>
          <a:prstGeom prst="rect">
            <a:avLst/>
          </a:prstGeom>
          <a:solidFill>
            <a:srgbClr val="F96F07"/>
          </a:solidFill>
        </p:spPr>
        <p:txBody>
          <a:bodyPr anchor="ctr"/>
          <a:lstStyle/>
          <a:p>
            <a:r>
              <a:rPr lang="zh-CN" altLang="en-US" sz="3600" b="1">
                <a:solidFill>
                  <a:schemeClr val="bg1"/>
                </a:solidFill>
                <a:latin typeface="Calibri" pitchFamily="34" charset="0"/>
              </a:rPr>
              <a:t>数据导出</a:t>
            </a:r>
          </a:p>
        </p:txBody>
      </p:sp>
      <p:pic>
        <p:nvPicPr>
          <p:cNvPr id="15363" name="Picture 3"/>
          <p:cNvPicPr>
            <a:picLocks noChangeAspect="1" noChangeArrowheads="1"/>
          </p:cNvPicPr>
          <p:nvPr/>
        </p:nvPicPr>
        <p:blipFill>
          <a:blip r:embed="rId2"/>
          <a:srcRect l="-237" r="16951"/>
          <a:stretch>
            <a:fillRect/>
          </a:stretch>
        </p:blipFill>
        <p:spPr bwMode="auto">
          <a:xfrm>
            <a:off x="23813" y="1808163"/>
            <a:ext cx="9085262" cy="4902200"/>
          </a:xfrm>
          <a:prstGeom prst="rect">
            <a:avLst/>
          </a:prstGeom>
          <a:noFill/>
          <a:ln w="9525">
            <a:noFill/>
            <a:miter lim="800000"/>
            <a:headEnd/>
            <a:tailEnd/>
          </a:ln>
        </p:spPr>
      </p:pic>
      <p:sp>
        <p:nvSpPr>
          <p:cNvPr id="6" name="Rounded Rectangle 9"/>
          <p:cNvSpPr/>
          <p:nvPr/>
        </p:nvSpPr>
        <p:spPr>
          <a:xfrm>
            <a:off x="1804988" y="2944813"/>
            <a:ext cx="411162" cy="452437"/>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10" name="Rounded Rectangle 9"/>
          <p:cNvSpPr/>
          <p:nvPr/>
        </p:nvSpPr>
        <p:spPr>
          <a:xfrm>
            <a:off x="3409950" y="2781300"/>
            <a:ext cx="982663" cy="317500"/>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pic>
        <p:nvPicPr>
          <p:cNvPr id="4100" name="Picture 4"/>
          <p:cNvPicPr>
            <a:picLocks noChangeAspect="1" noChangeArrowheads="1"/>
          </p:cNvPicPr>
          <p:nvPr/>
        </p:nvPicPr>
        <p:blipFill>
          <a:blip r:embed="rId3"/>
          <a:srcRect/>
          <a:stretch>
            <a:fillRect/>
          </a:stretch>
        </p:blipFill>
        <p:spPr bwMode="auto">
          <a:xfrm>
            <a:off x="287338" y="3073400"/>
            <a:ext cx="7229475" cy="3771900"/>
          </a:xfrm>
          <a:prstGeom prst="rect">
            <a:avLst/>
          </a:prstGeom>
          <a:noFill/>
          <a:ln w="9525">
            <a:noFill/>
            <a:miter lim="800000"/>
            <a:headEnd/>
            <a:tailEnd/>
          </a:ln>
        </p:spPr>
      </p:pic>
      <p:sp>
        <p:nvSpPr>
          <p:cNvPr id="14" name="Rounded Rectangle 9"/>
          <p:cNvSpPr/>
          <p:nvPr/>
        </p:nvSpPr>
        <p:spPr>
          <a:xfrm>
            <a:off x="2592388" y="5661025"/>
            <a:ext cx="1150937" cy="465138"/>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16" name="Rounded Rectangle 9"/>
          <p:cNvSpPr/>
          <p:nvPr/>
        </p:nvSpPr>
        <p:spPr>
          <a:xfrm>
            <a:off x="5057775" y="4797425"/>
            <a:ext cx="1584325" cy="465138"/>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19" name="Rounded Rectangle 9"/>
          <p:cNvSpPr/>
          <p:nvPr/>
        </p:nvSpPr>
        <p:spPr>
          <a:xfrm>
            <a:off x="4565650" y="3397250"/>
            <a:ext cx="2076450" cy="465138"/>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2400" b="1" dirty="0">
                <a:solidFill>
                  <a:srgbClr val="FF0000"/>
                </a:solidFill>
              </a:rPr>
              <a:t>导出详细记录</a:t>
            </a:r>
            <a:endParaRPr lang="en-US" sz="2400" b="1" dirty="0">
              <a:solidFill>
                <a:srgbClr val="FF0000"/>
              </a:solidFill>
            </a:endParaRPr>
          </a:p>
        </p:txBody>
      </p:sp>
      <p:pic>
        <p:nvPicPr>
          <p:cNvPr id="20" name="Picture 5"/>
          <p:cNvPicPr>
            <a:picLocks noChangeAspect="1" noChangeArrowheads="1"/>
          </p:cNvPicPr>
          <p:nvPr/>
        </p:nvPicPr>
        <p:blipFill>
          <a:blip r:embed="rId4"/>
          <a:srcRect/>
          <a:stretch>
            <a:fillRect/>
          </a:stretch>
        </p:blipFill>
        <p:spPr bwMode="auto">
          <a:xfrm>
            <a:off x="395288" y="250825"/>
            <a:ext cx="8562975" cy="6607175"/>
          </a:xfrm>
          <a:prstGeom prst="rect">
            <a:avLst/>
          </a:prstGeom>
          <a:noFill/>
          <a:ln w="9525">
            <a:noFill/>
            <a:miter lim="800000"/>
            <a:headEnd/>
            <a:tailEnd/>
          </a:ln>
        </p:spPr>
      </p:pic>
    </p:spTree>
    <p:extLst>
      <p:ext uri="{BB962C8B-B14F-4D97-AF65-F5344CB8AC3E}">
        <p14:creationId xmlns:p14="http://schemas.microsoft.com/office/powerpoint/2010/main" val="2664853502"/>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up)">
                                      <p:cBhvr>
                                        <p:cTn id="7" dur="500"/>
                                        <p:tgtEl>
                                          <p:spTgt spid="1536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100"/>
                                        </p:tgtEl>
                                        <p:attrNameLst>
                                          <p:attrName>style.visibility</p:attrName>
                                        </p:attrNameLst>
                                      </p:cBhvr>
                                      <p:to>
                                        <p:strVal val="visible"/>
                                      </p:to>
                                    </p:set>
                                    <p:animEffect transition="in" filter="wipe(up)">
                                      <p:cBhvr>
                                        <p:cTn id="22" dur="500"/>
                                        <p:tgtEl>
                                          <p:spTgt spid="410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up)">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6" grpId="0" animBg="1"/>
      <p:bldP spid="19"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2"/>
          <p:cNvPicPr>
            <a:picLocks noChangeAspect="1" noChangeArrowheads="1"/>
          </p:cNvPicPr>
          <p:nvPr/>
        </p:nvPicPr>
        <p:blipFill>
          <a:blip r:embed="rId2"/>
          <a:srcRect b="14668"/>
          <a:stretch>
            <a:fillRect/>
          </a:stretch>
        </p:blipFill>
        <p:spPr bwMode="auto">
          <a:xfrm>
            <a:off x="1043608" y="1268760"/>
            <a:ext cx="7100888" cy="5111750"/>
          </a:xfrm>
          <a:prstGeom prst="rect">
            <a:avLst/>
          </a:prstGeom>
          <a:noFill/>
          <a:ln w="9525">
            <a:noFill/>
            <a:miter lim="800000"/>
            <a:headEnd/>
            <a:tailEnd/>
          </a:ln>
        </p:spPr>
      </p:pic>
      <p:sp>
        <p:nvSpPr>
          <p:cNvPr id="4" name="TextBox 5"/>
          <p:cNvSpPr txBox="1">
            <a:spLocks noChangeArrowheads="1"/>
          </p:cNvSpPr>
          <p:nvPr/>
        </p:nvSpPr>
        <p:spPr bwMode="auto">
          <a:xfrm>
            <a:off x="1751077" y="188640"/>
            <a:ext cx="7386017" cy="1077218"/>
          </a:xfrm>
          <a:prstGeom prst="rect">
            <a:avLst/>
          </a:prstGeom>
          <a:noFill/>
          <a:ln w="9525">
            <a:noFill/>
            <a:miter lim="800000"/>
            <a:headEnd/>
            <a:tailEnd/>
          </a:ln>
        </p:spPr>
        <p:txBody>
          <a:bodyPr wrap="square">
            <a:spAutoFit/>
          </a:bodyPr>
          <a:lstStyle/>
          <a:p>
            <a:pPr algn="l"/>
            <a:r>
              <a:rPr lang="en-US" altLang="zh-CN" sz="3200" b="1" dirty="0" smtClean="0">
                <a:solidFill>
                  <a:srgbClr val="FF0000"/>
                </a:solidFill>
                <a:latin typeface="Calibri" pitchFamily="34" charset="0"/>
              </a:rPr>
              <a:t>3</a:t>
            </a:r>
            <a:r>
              <a:rPr lang="zh-CN" altLang="en-US" sz="3200" b="1" dirty="0" smtClean="0">
                <a:solidFill>
                  <a:srgbClr val="FF0000"/>
                </a:solidFill>
                <a:latin typeface="Calibri" pitchFamily="34" charset="0"/>
              </a:rPr>
              <a:t>、</a:t>
            </a:r>
            <a:r>
              <a:rPr lang="en-US" altLang="zh-CN" sz="3200" b="1" dirty="0">
                <a:solidFill>
                  <a:srgbClr val="FF0000"/>
                </a:solidFill>
                <a:latin typeface="Calibri" pitchFamily="34" charset="0"/>
              </a:rPr>
              <a:t>CSCD</a:t>
            </a:r>
            <a:r>
              <a:rPr lang="zh-CN" altLang="en-US" sz="3200" b="1" dirty="0">
                <a:solidFill>
                  <a:srgbClr val="FF0000"/>
                </a:solidFill>
                <a:latin typeface="Calibri" pitchFamily="34" charset="0"/>
              </a:rPr>
              <a:t>（中国科学引文</a:t>
            </a:r>
            <a:r>
              <a:rPr lang="zh-CN" altLang="en-US" sz="3200" b="1" dirty="0" smtClean="0">
                <a:solidFill>
                  <a:srgbClr val="FF0000"/>
                </a:solidFill>
                <a:latin typeface="Calibri" pitchFamily="34" charset="0"/>
              </a:rPr>
              <a:t>）检索</a:t>
            </a:r>
            <a:endParaRPr lang="en-US" altLang="zh-CN" sz="3200" b="1" dirty="0">
              <a:solidFill>
                <a:srgbClr val="FF0000"/>
              </a:solidFill>
              <a:latin typeface="Calibri" pitchFamily="34" charset="0"/>
            </a:endParaRPr>
          </a:p>
          <a:p>
            <a:pPr algn="l"/>
            <a:endParaRPr lang="zh-CN" altLang="en-US" sz="3200" b="1" dirty="0">
              <a:solidFill>
                <a:srgbClr val="FF0000"/>
              </a:solidFill>
              <a:latin typeface="Calibri" pitchFamily="34" charset="0"/>
            </a:endParaRPr>
          </a:p>
        </p:txBody>
      </p:sp>
    </p:spTree>
    <p:extLst>
      <p:ext uri="{BB962C8B-B14F-4D97-AF65-F5344CB8AC3E}">
        <p14:creationId xmlns:p14="http://schemas.microsoft.com/office/powerpoint/2010/main" val="2823389342"/>
      </p:ext>
    </p:extLst>
  </p:cSld>
  <p:clrMapOvr>
    <a:masterClrMapping/>
  </p:clrMapOvr>
  <p:transition>
    <p:cut/>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标题 1"/>
          <p:cNvSpPr>
            <a:spLocks noGrp="1"/>
          </p:cNvSpPr>
          <p:nvPr>
            <p:ph type="title" idx="4294967295"/>
          </p:nvPr>
        </p:nvSpPr>
        <p:spPr>
          <a:xfrm>
            <a:off x="457200" y="274638"/>
            <a:ext cx="8229600" cy="1143000"/>
          </a:xfrm>
          <a:prstGeom prst="rect">
            <a:avLst/>
          </a:prstGeom>
        </p:spPr>
        <p:txBody>
          <a:bodyPr/>
          <a:lstStyle/>
          <a:p>
            <a:endParaRPr lang="zh-CN" altLang="en-US"/>
          </a:p>
        </p:txBody>
      </p:sp>
      <p:sp>
        <p:nvSpPr>
          <p:cNvPr id="65538" name="内容占位符 2"/>
          <p:cNvSpPr>
            <a:spLocks noGrp="1"/>
          </p:cNvSpPr>
          <p:nvPr>
            <p:ph idx="4294967295"/>
          </p:nvPr>
        </p:nvSpPr>
        <p:spPr>
          <a:xfrm>
            <a:off x="539750" y="1268412"/>
            <a:ext cx="8229600" cy="5112915"/>
          </a:xfrm>
          <a:prstGeom prst="rect">
            <a:avLst/>
          </a:prstGeom>
        </p:spPr>
        <p:txBody>
          <a:bodyPr/>
          <a:lstStyle/>
          <a:p>
            <a:endParaRPr lang="zh-CN" altLang="en-US"/>
          </a:p>
        </p:txBody>
      </p:sp>
      <p:pic>
        <p:nvPicPr>
          <p:cNvPr id="65539" name="Picture 2"/>
          <p:cNvPicPr>
            <a:picLocks noChangeAspect="1" noChangeArrowheads="1"/>
          </p:cNvPicPr>
          <p:nvPr/>
        </p:nvPicPr>
        <p:blipFill>
          <a:blip r:embed="rId2"/>
          <a:srcRect/>
          <a:stretch>
            <a:fillRect/>
          </a:stretch>
        </p:blipFill>
        <p:spPr bwMode="auto">
          <a:xfrm>
            <a:off x="785813" y="285750"/>
            <a:ext cx="7572375" cy="6396038"/>
          </a:xfrm>
          <a:prstGeom prst="rect">
            <a:avLst/>
          </a:prstGeom>
          <a:noFill/>
          <a:ln w="9525">
            <a:noFill/>
            <a:miter lim="800000"/>
            <a:headEnd/>
            <a:tailEnd/>
          </a:ln>
        </p:spPr>
      </p:pic>
    </p:spTree>
    <p:extLst>
      <p:ext uri="{BB962C8B-B14F-4D97-AF65-F5344CB8AC3E}">
        <p14:creationId xmlns:p14="http://schemas.microsoft.com/office/powerpoint/2010/main" val="3983107167"/>
      </p:ext>
    </p:extLst>
  </p:cSld>
  <p:clrMapOvr>
    <a:masterClrMapping/>
  </p:clrMapOvr>
  <p:transition>
    <p:cut/>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42863" y="1162050"/>
            <a:ext cx="9101137" cy="5668963"/>
          </a:xfrm>
          <a:prstGeom prst="rect">
            <a:avLst/>
          </a:prstGeom>
          <a:noFill/>
          <a:ln w="9525">
            <a:noFill/>
            <a:miter lim="800000"/>
            <a:headEnd/>
            <a:tailEnd/>
          </a:ln>
        </p:spPr>
      </p:pic>
      <p:sp>
        <p:nvSpPr>
          <p:cNvPr id="5" name="Rounded Rectangle 9"/>
          <p:cNvSpPr/>
          <p:nvPr/>
        </p:nvSpPr>
        <p:spPr>
          <a:xfrm>
            <a:off x="42863" y="2420938"/>
            <a:ext cx="4549775" cy="2555875"/>
          </a:xfrm>
          <a:prstGeom prst="roundRect">
            <a:avLst>
              <a:gd name="adj" fmla="val 7374"/>
            </a:avLst>
          </a:prstGeom>
          <a:noFill/>
          <a:ln>
            <a:solidFill>
              <a:srgbClr val="F96F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67587" name="标题 5"/>
          <p:cNvSpPr>
            <a:spLocks noGrp="1"/>
          </p:cNvSpPr>
          <p:nvPr>
            <p:ph type="title" idx="4294967295"/>
          </p:nvPr>
        </p:nvSpPr>
        <p:spPr>
          <a:xfrm>
            <a:off x="1655763" y="80963"/>
            <a:ext cx="5976937" cy="827087"/>
          </a:xfrm>
          <a:prstGeom prst="rect">
            <a:avLst/>
          </a:prstGeom>
        </p:spPr>
        <p:txBody>
          <a:bodyPr/>
          <a:lstStyle/>
          <a:p>
            <a:endParaRPr lang="zh-CN" altLang="en-US" sz="3200">
              <a:solidFill>
                <a:srgbClr val="F96F07"/>
              </a:solidFill>
            </a:endParaRPr>
          </a:p>
        </p:txBody>
      </p:sp>
    </p:spTree>
    <p:extLst>
      <p:ext uri="{BB962C8B-B14F-4D97-AF65-F5344CB8AC3E}">
        <p14:creationId xmlns:p14="http://schemas.microsoft.com/office/powerpoint/2010/main" val="111445409"/>
      </p:ext>
    </p:extLst>
  </p:cSld>
  <p:clrMapOvr>
    <a:masterClrMapping/>
  </p:clrMapOvr>
  <p:transition advTm="15772">
    <p:cut/>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3"/>
          <p:cNvPicPr>
            <a:picLocks noChangeAspect="1" noChangeArrowheads="1"/>
          </p:cNvPicPr>
          <p:nvPr/>
        </p:nvPicPr>
        <p:blipFill>
          <a:blip r:embed="rId2"/>
          <a:srcRect/>
          <a:stretch>
            <a:fillRect/>
          </a:stretch>
        </p:blipFill>
        <p:spPr bwMode="auto">
          <a:xfrm>
            <a:off x="288925" y="714375"/>
            <a:ext cx="8775700" cy="5302250"/>
          </a:xfrm>
          <a:prstGeom prst="rect">
            <a:avLst/>
          </a:prstGeom>
          <a:noFill/>
          <a:ln w="9525">
            <a:noFill/>
            <a:miter lim="800000"/>
            <a:headEnd/>
            <a:tailEnd/>
          </a:ln>
        </p:spPr>
      </p:pic>
      <p:sp>
        <p:nvSpPr>
          <p:cNvPr id="68610" name="TextBox 7"/>
          <p:cNvSpPr txBox="1">
            <a:spLocks noChangeArrowheads="1"/>
          </p:cNvSpPr>
          <p:nvPr/>
        </p:nvSpPr>
        <p:spPr bwMode="auto">
          <a:xfrm>
            <a:off x="2857500" y="2071688"/>
            <a:ext cx="5000625" cy="830262"/>
          </a:xfrm>
          <a:prstGeom prst="rect">
            <a:avLst/>
          </a:prstGeom>
          <a:noFill/>
          <a:ln w="9525">
            <a:solidFill>
              <a:schemeClr val="tx1"/>
            </a:solidFill>
            <a:miter lim="800000"/>
            <a:headEnd/>
            <a:tailEnd/>
          </a:ln>
        </p:spPr>
        <p:txBody>
          <a:bodyPr>
            <a:spAutoFit/>
          </a:bodyPr>
          <a:lstStyle/>
          <a:p>
            <a:pPr algn="l"/>
            <a:r>
              <a:rPr lang="zh-CN" altLang="en-US" sz="2400" b="1">
                <a:solidFill>
                  <a:srgbClr val="FF0000"/>
                </a:solidFill>
                <a:latin typeface="Calibri" pitchFamily="34" charset="0"/>
              </a:rPr>
              <a:t>作者、第一作者、题名、刊名、</a:t>
            </a:r>
            <a:r>
              <a:rPr lang="en-US" altLang="zh-CN" sz="2400" b="1">
                <a:solidFill>
                  <a:srgbClr val="FF0000"/>
                </a:solidFill>
                <a:latin typeface="Calibri" pitchFamily="34" charset="0"/>
              </a:rPr>
              <a:t>ISSN</a:t>
            </a:r>
            <a:r>
              <a:rPr lang="zh-CN" altLang="en-US" sz="2400" b="1">
                <a:solidFill>
                  <a:srgbClr val="FF0000"/>
                </a:solidFill>
                <a:latin typeface="Calibri" pitchFamily="34" charset="0"/>
              </a:rPr>
              <a:t>、机构、第一机构、基金名称</a:t>
            </a:r>
          </a:p>
        </p:txBody>
      </p:sp>
    </p:spTree>
    <p:extLst>
      <p:ext uri="{BB962C8B-B14F-4D97-AF65-F5344CB8AC3E}">
        <p14:creationId xmlns:p14="http://schemas.microsoft.com/office/powerpoint/2010/main" val="3330557806"/>
      </p:ext>
    </p:extLst>
  </p:cSld>
  <p:clrMapOvr>
    <a:masterClrMapping/>
  </p:clrMapOvr>
  <p:transition advTm="15772">
    <p:cut/>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标题 1"/>
          <p:cNvSpPr>
            <a:spLocks noGrp="1"/>
          </p:cNvSpPr>
          <p:nvPr>
            <p:ph type="title" idx="4294967295"/>
          </p:nvPr>
        </p:nvSpPr>
        <p:spPr>
          <a:xfrm>
            <a:off x="1655763" y="80963"/>
            <a:ext cx="5976937" cy="827087"/>
          </a:xfrm>
          <a:prstGeom prst="rect">
            <a:avLst/>
          </a:prstGeom>
        </p:spPr>
        <p:txBody>
          <a:bodyPr/>
          <a:lstStyle/>
          <a:p>
            <a:endParaRPr lang="zh-CN" altLang="en-US" sz="3200">
              <a:solidFill>
                <a:srgbClr val="F96F07"/>
              </a:solidFill>
            </a:endParaRPr>
          </a:p>
        </p:txBody>
      </p:sp>
      <p:pic>
        <p:nvPicPr>
          <p:cNvPr id="69634" name="Picture 2"/>
          <p:cNvPicPr>
            <a:picLocks noChangeAspect="1" noChangeArrowheads="1"/>
          </p:cNvPicPr>
          <p:nvPr/>
        </p:nvPicPr>
        <p:blipFill>
          <a:blip r:embed="rId2"/>
          <a:srcRect/>
          <a:stretch>
            <a:fillRect/>
          </a:stretch>
        </p:blipFill>
        <p:spPr bwMode="auto">
          <a:xfrm>
            <a:off x="212725" y="866775"/>
            <a:ext cx="8718550" cy="5124450"/>
          </a:xfrm>
          <a:prstGeom prst="rect">
            <a:avLst/>
          </a:prstGeom>
          <a:noFill/>
          <a:ln w="9525">
            <a:noFill/>
            <a:miter lim="800000"/>
            <a:headEnd/>
            <a:tailEnd/>
          </a:ln>
        </p:spPr>
      </p:pic>
    </p:spTree>
    <p:extLst>
      <p:ext uri="{BB962C8B-B14F-4D97-AF65-F5344CB8AC3E}">
        <p14:creationId xmlns:p14="http://schemas.microsoft.com/office/powerpoint/2010/main" val="3145608340"/>
      </p:ext>
    </p:extLst>
  </p:cSld>
  <p:clrMapOvr>
    <a:masterClrMapping/>
  </p:clrMapOvr>
  <p:transition>
    <p:cut/>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3"/>
          <p:cNvPicPr>
            <a:picLocks noChangeAspect="1" noChangeArrowheads="1"/>
          </p:cNvPicPr>
          <p:nvPr/>
        </p:nvPicPr>
        <p:blipFill>
          <a:blip r:embed="rId2"/>
          <a:srcRect r="11351"/>
          <a:stretch>
            <a:fillRect/>
          </a:stretch>
        </p:blipFill>
        <p:spPr bwMode="auto">
          <a:xfrm>
            <a:off x="71438" y="571500"/>
            <a:ext cx="9001125" cy="5715000"/>
          </a:xfrm>
          <a:prstGeom prst="rect">
            <a:avLst/>
          </a:prstGeom>
          <a:noFill/>
          <a:ln w="9525">
            <a:noFill/>
            <a:miter lim="800000"/>
            <a:headEnd/>
            <a:tailEnd/>
          </a:ln>
        </p:spPr>
      </p:pic>
    </p:spTree>
    <p:extLst>
      <p:ext uri="{BB962C8B-B14F-4D97-AF65-F5344CB8AC3E}">
        <p14:creationId xmlns:p14="http://schemas.microsoft.com/office/powerpoint/2010/main" val="1053573490"/>
      </p:ext>
    </p:extLst>
  </p:cSld>
  <p:clrMapOvr>
    <a:masterClrMapping/>
  </p:clrMapOvr>
  <p:transition>
    <p:cut/>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标题 1"/>
          <p:cNvSpPr>
            <a:spLocks noGrp="1"/>
          </p:cNvSpPr>
          <p:nvPr>
            <p:ph type="title" idx="4294967295"/>
          </p:nvPr>
        </p:nvSpPr>
        <p:spPr bwMode="auto">
          <a:xfrm>
            <a:off x="1655763" y="80963"/>
            <a:ext cx="5976937" cy="827087"/>
          </a:xfrm>
          <a:prstGeom prst="rect">
            <a:avLst/>
          </a:prstGeom>
          <a:noFill/>
          <a:ln>
            <a:miter lim="800000"/>
            <a:headEnd/>
            <a:tailEnd/>
          </a:ln>
        </p:spPr>
        <p:txBody>
          <a:bodyPr anchor="ctr"/>
          <a:lstStyle/>
          <a:p>
            <a:endParaRPr lang="zh-CN" altLang="en-US" sz="3200">
              <a:solidFill>
                <a:srgbClr val="F96F07"/>
              </a:solidFill>
            </a:endParaRPr>
          </a:p>
        </p:txBody>
      </p:sp>
      <p:pic>
        <p:nvPicPr>
          <p:cNvPr id="15363" name="Picture 3"/>
          <p:cNvPicPr>
            <a:picLocks noChangeAspect="1" noChangeArrowheads="1"/>
          </p:cNvPicPr>
          <p:nvPr/>
        </p:nvPicPr>
        <p:blipFill>
          <a:blip r:embed="rId2"/>
          <a:srcRect/>
          <a:stretch>
            <a:fillRect/>
          </a:stretch>
        </p:blipFill>
        <p:spPr bwMode="auto">
          <a:xfrm>
            <a:off x="46038" y="2794000"/>
            <a:ext cx="9061450" cy="3033713"/>
          </a:xfrm>
          <a:prstGeom prst="rect">
            <a:avLst/>
          </a:prstGeom>
          <a:noFill/>
          <a:ln w="9525">
            <a:noFill/>
            <a:miter lim="800000"/>
            <a:headEnd/>
            <a:tailEnd/>
          </a:ln>
        </p:spPr>
      </p:pic>
      <p:grpSp>
        <p:nvGrpSpPr>
          <p:cNvPr id="7" name="组合 6"/>
          <p:cNvGrpSpPr>
            <a:grpSpLocks/>
          </p:cNvGrpSpPr>
          <p:nvPr/>
        </p:nvGrpSpPr>
        <p:grpSpPr bwMode="auto">
          <a:xfrm>
            <a:off x="539750" y="1838325"/>
            <a:ext cx="1003300" cy="1336675"/>
            <a:chOff x="1660956" y="3208997"/>
            <a:chExt cx="1002832" cy="1336127"/>
          </a:xfrm>
        </p:grpSpPr>
        <p:sp>
          <p:nvSpPr>
            <p:cNvPr id="6" name="Rounded Rectangle 9"/>
            <p:cNvSpPr/>
            <p:nvPr/>
          </p:nvSpPr>
          <p:spPr>
            <a:xfrm>
              <a:off x="2051299" y="3932600"/>
              <a:ext cx="612489" cy="612524"/>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5" name="矩形 4"/>
            <p:cNvSpPr/>
            <p:nvPr/>
          </p:nvSpPr>
          <p:spPr>
            <a:xfrm>
              <a:off x="1660956" y="3208997"/>
              <a:ext cx="530915" cy="923330"/>
            </a:xfrm>
            <a:prstGeom prst="rect">
              <a:avLst/>
            </a:prstGeom>
            <a:noFill/>
          </p:spPr>
          <p:txBody>
            <a:bodyPr wrap="none">
              <a:spAutoFit/>
            </a:bodyPr>
            <a:lstStyle/>
            <a:p>
              <a:pPr fontAlgn="auto">
                <a:spcBef>
                  <a:spcPts val="0"/>
                </a:spcBef>
                <a:spcAft>
                  <a:spcPts val="0"/>
                </a:spcAft>
                <a:defRPr/>
              </a:pPr>
              <a:r>
                <a:rPr lang="en-US" altLang="zh-CN" sz="5400" b="1" dirty="0">
                  <a:ln w="18000">
                    <a:solidFill>
                      <a:srgbClr val="FF0000"/>
                    </a:solidFill>
                    <a:prstDash val="solid"/>
                    <a:miter lim="800000"/>
                  </a:ln>
                  <a:solidFill>
                    <a:srgbClr val="FF0000"/>
                  </a:solidFill>
                  <a:effectLst>
                    <a:outerShdw blurRad="25500" dist="23000" dir="7020000" algn="tl">
                      <a:srgbClr val="000000">
                        <a:alpha val="50000"/>
                      </a:srgbClr>
                    </a:outerShdw>
                  </a:effectLst>
                  <a:latin typeface="+mn-lt"/>
                  <a:ea typeface="+mn-ea"/>
                </a:rPr>
                <a:t>1</a:t>
              </a:r>
              <a:endParaRPr lang="zh-CN" altLang="en-US" sz="5400" b="1" dirty="0">
                <a:ln w="18000">
                  <a:solidFill>
                    <a:srgbClr val="FF0000"/>
                  </a:solidFill>
                  <a:prstDash val="solid"/>
                  <a:miter lim="800000"/>
                </a:ln>
                <a:solidFill>
                  <a:srgbClr val="FF0000"/>
                </a:solidFill>
                <a:effectLst>
                  <a:outerShdw blurRad="25500" dist="23000" dir="7020000" algn="tl">
                    <a:srgbClr val="000000">
                      <a:alpha val="50000"/>
                    </a:srgbClr>
                  </a:outerShdw>
                </a:effectLst>
                <a:latin typeface="+mn-lt"/>
                <a:ea typeface="+mn-ea"/>
              </a:endParaRPr>
            </a:p>
          </p:txBody>
        </p:sp>
      </p:grpSp>
      <p:grpSp>
        <p:nvGrpSpPr>
          <p:cNvPr id="9" name="组合 8"/>
          <p:cNvGrpSpPr>
            <a:grpSpLocks/>
          </p:cNvGrpSpPr>
          <p:nvPr/>
        </p:nvGrpSpPr>
        <p:grpSpPr bwMode="auto">
          <a:xfrm>
            <a:off x="1701800" y="1844675"/>
            <a:ext cx="890588" cy="1255713"/>
            <a:chOff x="1383034" y="3289970"/>
            <a:chExt cx="889696" cy="1255154"/>
          </a:xfrm>
        </p:grpSpPr>
        <p:sp>
          <p:nvSpPr>
            <p:cNvPr id="10" name="Rounded Rectangle 9"/>
            <p:cNvSpPr/>
            <p:nvPr/>
          </p:nvSpPr>
          <p:spPr>
            <a:xfrm>
              <a:off x="1868322" y="4140491"/>
              <a:ext cx="404408" cy="404633"/>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sp>
          <p:nvSpPr>
            <p:cNvPr id="11" name="矩形 10"/>
            <p:cNvSpPr/>
            <p:nvPr/>
          </p:nvSpPr>
          <p:spPr>
            <a:xfrm>
              <a:off x="1383034" y="3289970"/>
              <a:ext cx="530915" cy="923330"/>
            </a:xfrm>
            <a:prstGeom prst="rect">
              <a:avLst/>
            </a:prstGeom>
            <a:noFill/>
          </p:spPr>
          <p:txBody>
            <a:bodyPr wrap="none">
              <a:spAutoFit/>
            </a:bodyPr>
            <a:lstStyle/>
            <a:p>
              <a:pPr fontAlgn="auto">
                <a:spcBef>
                  <a:spcPts val="0"/>
                </a:spcBef>
                <a:spcAft>
                  <a:spcPts val="0"/>
                </a:spcAft>
                <a:defRPr/>
              </a:pPr>
              <a:r>
                <a:rPr lang="en-US" altLang="zh-CN" sz="5400" b="1" dirty="0">
                  <a:ln w="18000">
                    <a:solidFill>
                      <a:srgbClr val="FF0000"/>
                    </a:solidFill>
                    <a:prstDash val="solid"/>
                    <a:miter lim="800000"/>
                  </a:ln>
                  <a:solidFill>
                    <a:srgbClr val="FF0000"/>
                  </a:solidFill>
                  <a:effectLst>
                    <a:outerShdw blurRad="25500" dist="23000" dir="7020000" algn="tl">
                      <a:srgbClr val="000000">
                        <a:alpha val="50000"/>
                      </a:srgbClr>
                    </a:outerShdw>
                  </a:effectLst>
                  <a:latin typeface="+mn-lt"/>
                  <a:ea typeface="+mn-ea"/>
                </a:rPr>
                <a:t>2</a:t>
              </a:r>
              <a:endParaRPr lang="zh-CN" altLang="en-US" sz="5400" b="1" dirty="0">
                <a:ln w="18000">
                  <a:solidFill>
                    <a:srgbClr val="FF0000"/>
                  </a:solidFill>
                  <a:prstDash val="solid"/>
                  <a:miter lim="800000"/>
                </a:ln>
                <a:solidFill>
                  <a:srgbClr val="FF0000"/>
                </a:solidFill>
                <a:effectLst>
                  <a:outerShdw blurRad="25500" dist="23000" dir="7020000" algn="tl">
                    <a:srgbClr val="000000">
                      <a:alpha val="50000"/>
                    </a:srgbClr>
                  </a:outerShdw>
                </a:effectLst>
                <a:latin typeface="+mn-lt"/>
                <a:ea typeface="+mn-ea"/>
              </a:endParaRPr>
            </a:p>
          </p:txBody>
        </p:sp>
      </p:grpSp>
      <p:pic>
        <p:nvPicPr>
          <p:cNvPr id="3074" name="Picture 2"/>
          <p:cNvPicPr>
            <a:picLocks noChangeAspect="1" noChangeArrowheads="1"/>
          </p:cNvPicPr>
          <p:nvPr/>
        </p:nvPicPr>
        <p:blipFill>
          <a:blip r:embed="rId3"/>
          <a:srcRect/>
          <a:stretch>
            <a:fillRect/>
          </a:stretch>
        </p:blipFill>
        <p:spPr bwMode="auto">
          <a:xfrm>
            <a:off x="33338" y="2370138"/>
            <a:ext cx="9064625" cy="3644900"/>
          </a:xfrm>
          <a:prstGeom prst="rect">
            <a:avLst/>
          </a:prstGeom>
          <a:noFill/>
          <a:ln w="9525">
            <a:noFill/>
            <a:miter lim="800000"/>
            <a:headEnd/>
            <a:tailEnd/>
          </a:ln>
        </p:spPr>
      </p:pic>
      <p:sp>
        <p:nvSpPr>
          <p:cNvPr id="14" name="Rounded Rectangle 9"/>
          <p:cNvSpPr/>
          <p:nvPr/>
        </p:nvSpPr>
        <p:spPr>
          <a:xfrm>
            <a:off x="1236663" y="4581525"/>
            <a:ext cx="1150937" cy="465138"/>
          </a:xfrm>
          <a:prstGeom prst="roundRect">
            <a:avLst>
              <a:gd name="adj" fmla="val 737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a:p>
        </p:txBody>
      </p:sp>
      <p:pic>
        <p:nvPicPr>
          <p:cNvPr id="4" name="Picture 2" descr="C:\Users\Administrator\Desktop\4.jpg"/>
          <p:cNvPicPr>
            <a:picLocks noChangeAspect="1" noChangeArrowheads="1"/>
          </p:cNvPicPr>
          <p:nvPr/>
        </p:nvPicPr>
        <p:blipFill>
          <a:blip r:embed="rId4"/>
          <a:srcRect l="3618" t="10963" r="20819" b="7652"/>
          <a:stretch>
            <a:fillRect/>
          </a:stretch>
        </p:blipFill>
        <p:spPr bwMode="auto">
          <a:xfrm>
            <a:off x="3032125" y="3956050"/>
            <a:ext cx="1808163" cy="1789113"/>
          </a:xfrm>
          <a:prstGeom prst="rect">
            <a:avLst/>
          </a:prstGeom>
          <a:noFill/>
          <a:ln w="9525">
            <a:noFill/>
            <a:miter lim="800000"/>
            <a:headEnd/>
            <a:tailEnd/>
          </a:ln>
        </p:spPr>
      </p:pic>
      <p:pic>
        <p:nvPicPr>
          <p:cNvPr id="3075" name="Picture 3"/>
          <p:cNvPicPr>
            <a:picLocks noChangeAspect="1" noChangeArrowheads="1"/>
          </p:cNvPicPr>
          <p:nvPr/>
        </p:nvPicPr>
        <p:blipFill>
          <a:blip r:embed="rId5"/>
          <a:srcRect/>
          <a:stretch>
            <a:fillRect/>
          </a:stretch>
        </p:blipFill>
        <p:spPr bwMode="auto">
          <a:xfrm>
            <a:off x="46038" y="906463"/>
            <a:ext cx="9097962" cy="5618162"/>
          </a:xfrm>
          <a:prstGeom prst="rect">
            <a:avLst/>
          </a:prstGeom>
          <a:noFill/>
          <a:ln w="9525">
            <a:noFill/>
            <a:miter lim="800000"/>
            <a:headEnd/>
            <a:tailEnd/>
          </a:ln>
        </p:spPr>
      </p:pic>
      <p:pic>
        <p:nvPicPr>
          <p:cNvPr id="3076" name="Picture 4"/>
          <p:cNvPicPr>
            <a:picLocks noChangeAspect="1" noChangeArrowheads="1"/>
          </p:cNvPicPr>
          <p:nvPr/>
        </p:nvPicPr>
        <p:blipFill>
          <a:blip r:embed="rId6"/>
          <a:srcRect/>
          <a:stretch>
            <a:fillRect/>
          </a:stretch>
        </p:blipFill>
        <p:spPr bwMode="auto">
          <a:xfrm>
            <a:off x="152400" y="919163"/>
            <a:ext cx="8991600" cy="5534025"/>
          </a:xfrm>
          <a:prstGeom prst="rect">
            <a:avLst/>
          </a:prstGeom>
          <a:noFill/>
          <a:ln w="9525">
            <a:noFill/>
            <a:miter lim="800000"/>
            <a:headEnd/>
            <a:tailEnd/>
          </a:ln>
        </p:spPr>
      </p:pic>
      <p:pic>
        <p:nvPicPr>
          <p:cNvPr id="3077" name="Picture 5"/>
          <p:cNvPicPr>
            <a:picLocks noChangeAspect="1" noChangeArrowheads="1"/>
          </p:cNvPicPr>
          <p:nvPr/>
        </p:nvPicPr>
        <p:blipFill>
          <a:blip r:embed="rId7"/>
          <a:srcRect/>
          <a:stretch>
            <a:fillRect/>
          </a:stretch>
        </p:blipFill>
        <p:spPr bwMode="auto">
          <a:xfrm>
            <a:off x="112713" y="936625"/>
            <a:ext cx="9031287" cy="5732463"/>
          </a:xfrm>
          <a:prstGeom prst="rect">
            <a:avLst/>
          </a:prstGeom>
          <a:noFill/>
          <a:ln w="9525">
            <a:noFill/>
            <a:miter lim="800000"/>
            <a:headEnd/>
            <a:tailEnd/>
          </a:ln>
        </p:spPr>
      </p:pic>
    </p:spTree>
    <p:extLst>
      <p:ext uri="{BB962C8B-B14F-4D97-AF65-F5344CB8AC3E}">
        <p14:creationId xmlns:p14="http://schemas.microsoft.com/office/powerpoint/2010/main" val="659705270"/>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up)">
                                      <p:cBhvr>
                                        <p:cTn id="7" dur="500"/>
                                        <p:tgtEl>
                                          <p:spTgt spid="1536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290">
                                          <p:stCondLst>
                                            <p:cond delay="0"/>
                                          </p:stCondLst>
                                        </p:cTn>
                                        <p:tgtEl>
                                          <p:spTgt spid="7"/>
                                        </p:tgtEl>
                                      </p:cBhvr>
                                    </p:animEffect>
                                    <p:anim calcmode="lin" valueType="num">
                                      <p:cBhvr>
                                        <p:cTn id="13"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16"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17"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18" dur="13">
                                          <p:stCondLst>
                                            <p:cond delay="325"/>
                                          </p:stCondLst>
                                        </p:cTn>
                                        <p:tgtEl>
                                          <p:spTgt spid="7"/>
                                        </p:tgtEl>
                                      </p:cBhvr>
                                      <p:to x="100000" y="60000"/>
                                    </p:animScale>
                                    <p:animScale>
                                      <p:cBhvr>
                                        <p:cTn id="19" dur="83" decel="50000">
                                          <p:stCondLst>
                                            <p:cond delay="338"/>
                                          </p:stCondLst>
                                        </p:cTn>
                                        <p:tgtEl>
                                          <p:spTgt spid="7"/>
                                        </p:tgtEl>
                                      </p:cBhvr>
                                      <p:to x="100000" y="100000"/>
                                    </p:animScale>
                                    <p:animScale>
                                      <p:cBhvr>
                                        <p:cTn id="20" dur="13">
                                          <p:stCondLst>
                                            <p:cond delay="656"/>
                                          </p:stCondLst>
                                        </p:cTn>
                                        <p:tgtEl>
                                          <p:spTgt spid="7"/>
                                        </p:tgtEl>
                                      </p:cBhvr>
                                      <p:to x="100000" y="80000"/>
                                    </p:animScale>
                                    <p:animScale>
                                      <p:cBhvr>
                                        <p:cTn id="21" dur="83" decel="50000">
                                          <p:stCondLst>
                                            <p:cond delay="669"/>
                                          </p:stCondLst>
                                        </p:cTn>
                                        <p:tgtEl>
                                          <p:spTgt spid="7"/>
                                        </p:tgtEl>
                                      </p:cBhvr>
                                      <p:to x="100000" y="100000"/>
                                    </p:animScale>
                                    <p:animScale>
                                      <p:cBhvr>
                                        <p:cTn id="22" dur="13">
                                          <p:stCondLst>
                                            <p:cond delay="821"/>
                                          </p:stCondLst>
                                        </p:cTn>
                                        <p:tgtEl>
                                          <p:spTgt spid="7"/>
                                        </p:tgtEl>
                                      </p:cBhvr>
                                      <p:to x="100000" y="90000"/>
                                    </p:animScale>
                                    <p:animScale>
                                      <p:cBhvr>
                                        <p:cTn id="23" dur="83" decel="50000">
                                          <p:stCondLst>
                                            <p:cond delay="834"/>
                                          </p:stCondLst>
                                        </p:cTn>
                                        <p:tgtEl>
                                          <p:spTgt spid="7"/>
                                        </p:tgtEl>
                                      </p:cBhvr>
                                      <p:to x="100000" y="100000"/>
                                    </p:animScale>
                                    <p:animScale>
                                      <p:cBhvr>
                                        <p:cTn id="24" dur="13">
                                          <p:stCondLst>
                                            <p:cond delay="904"/>
                                          </p:stCondLst>
                                        </p:cTn>
                                        <p:tgtEl>
                                          <p:spTgt spid="7"/>
                                        </p:tgtEl>
                                      </p:cBhvr>
                                      <p:to x="100000" y="95000"/>
                                    </p:animScale>
                                    <p:animScale>
                                      <p:cBhvr>
                                        <p:cTn id="25" dur="83" decel="50000">
                                          <p:stCondLst>
                                            <p:cond delay="917"/>
                                          </p:stCondLst>
                                        </p:cTn>
                                        <p:tgtEl>
                                          <p:spTgt spid="7"/>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290">
                                          <p:stCondLst>
                                            <p:cond delay="0"/>
                                          </p:stCondLst>
                                        </p:cTn>
                                        <p:tgtEl>
                                          <p:spTgt spid="9"/>
                                        </p:tgtEl>
                                      </p:cBhvr>
                                    </p:animEffect>
                                    <p:anim calcmode="lin" valueType="num">
                                      <p:cBhvr>
                                        <p:cTn id="31"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2"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3"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34"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35"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36" dur="13">
                                          <p:stCondLst>
                                            <p:cond delay="325"/>
                                          </p:stCondLst>
                                        </p:cTn>
                                        <p:tgtEl>
                                          <p:spTgt spid="9"/>
                                        </p:tgtEl>
                                      </p:cBhvr>
                                      <p:to x="100000" y="60000"/>
                                    </p:animScale>
                                    <p:animScale>
                                      <p:cBhvr>
                                        <p:cTn id="37" dur="83" decel="50000">
                                          <p:stCondLst>
                                            <p:cond delay="338"/>
                                          </p:stCondLst>
                                        </p:cTn>
                                        <p:tgtEl>
                                          <p:spTgt spid="9"/>
                                        </p:tgtEl>
                                      </p:cBhvr>
                                      <p:to x="100000" y="100000"/>
                                    </p:animScale>
                                    <p:animScale>
                                      <p:cBhvr>
                                        <p:cTn id="38" dur="13">
                                          <p:stCondLst>
                                            <p:cond delay="656"/>
                                          </p:stCondLst>
                                        </p:cTn>
                                        <p:tgtEl>
                                          <p:spTgt spid="9"/>
                                        </p:tgtEl>
                                      </p:cBhvr>
                                      <p:to x="100000" y="80000"/>
                                    </p:animScale>
                                    <p:animScale>
                                      <p:cBhvr>
                                        <p:cTn id="39" dur="83" decel="50000">
                                          <p:stCondLst>
                                            <p:cond delay="669"/>
                                          </p:stCondLst>
                                        </p:cTn>
                                        <p:tgtEl>
                                          <p:spTgt spid="9"/>
                                        </p:tgtEl>
                                      </p:cBhvr>
                                      <p:to x="100000" y="100000"/>
                                    </p:animScale>
                                    <p:animScale>
                                      <p:cBhvr>
                                        <p:cTn id="40" dur="13">
                                          <p:stCondLst>
                                            <p:cond delay="821"/>
                                          </p:stCondLst>
                                        </p:cTn>
                                        <p:tgtEl>
                                          <p:spTgt spid="9"/>
                                        </p:tgtEl>
                                      </p:cBhvr>
                                      <p:to x="100000" y="90000"/>
                                    </p:animScale>
                                    <p:animScale>
                                      <p:cBhvr>
                                        <p:cTn id="41" dur="83" decel="50000">
                                          <p:stCondLst>
                                            <p:cond delay="834"/>
                                          </p:stCondLst>
                                        </p:cTn>
                                        <p:tgtEl>
                                          <p:spTgt spid="9"/>
                                        </p:tgtEl>
                                      </p:cBhvr>
                                      <p:to x="100000" y="100000"/>
                                    </p:animScale>
                                    <p:animScale>
                                      <p:cBhvr>
                                        <p:cTn id="42" dur="13">
                                          <p:stCondLst>
                                            <p:cond delay="904"/>
                                          </p:stCondLst>
                                        </p:cTn>
                                        <p:tgtEl>
                                          <p:spTgt spid="9"/>
                                        </p:tgtEl>
                                      </p:cBhvr>
                                      <p:to x="100000" y="95000"/>
                                    </p:animScale>
                                    <p:animScale>
                                      <p:cBhvr>
                                        <p:cTn id="43" dur="83" decel="50000">
                                          <p:stCondLst>
                                            <p:cond delay="917"/>
                                          </p:stCondLst>
                                        </p:cTn>
                                        <p:tgtEl>
                                          <p:spTgt spid="9"/>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3074"/>
                                        </p:tgtEl>
                                        <p:attrNameLst>
                                          <p:attrName>style.visibility</p:attrName>
                                        </p:attrNameLst>
                                      </p:cBhvr>
                                      <p:to>
                                        <p:strVal val="visible"/>
                                      </p:to>
                                    </p:set>
                                    <p:animEffect transition="in" filter="wipe(up)">
                                      <p:cBhvr>
                                        <p:cTn id="48" dur="1000"/>
                                        <p:tgtEl>
                                          <p:spTgt spid="3074"/>
                                        </p:tgtEl>
                                      </p:cBhvr>
                                    </p:animEffect>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290">
                                          <p:stCondLst>
                                            <p:cond delay="0"/>
                                          </p:stCondLst>
                                        </p:cTn>
                                        <p:tgtEl>
                                          <p:spTgt spid="14"/>
                                        </p:tgtEl>
                                      </p:cBhvr>
                                    </p:animEffect>
                                    <p:anim calcmode="lin" valueType="num">
                                      <p:cBhvr>
                                        <p:cTn id="54"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5"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6"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57"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58"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59" dur="13">
                                          <p:stCondLst>
                                            <p:cond delay="325"/>
                                          </p:stCondLst>
                                        </p:cTn>
                                        <p:tgtEl>
                                          <p:spTgt spid="14"/>
                                        </p:tgtEl>
                                      </p:cBhvr>
                                      <p:to x="100000" y="60000"/>
                                    </p:animScale>
                                    <p:animScale>
                                      <p:cBhvr>
                                        <p:cTn id="60" dur="83" decel="50000">
                                          <p:stCondLst>
                                            <p:cond delay="338"/>
                                          </p:stCondLst>
                                        </p:cTn>
                                        <p:tgtEl>
                                          <p:spTgt spid="14"/>
                                        </p:tgtEl>
                                      </p:cBhvr>
                                      <p:to x="100000" y="100000"/>
                                    </p:animScale>
                                    <p:animScale>
                                      <p:cBhvr>
                                        <p:cTn id="61" dur="13">
                                          <p:stCondLst>
                                            <p:cond delay="656"/>
                                          </p:stCondLst>
                                        </p:cTn>
                                        <p:tgtEl>
                                          <p:spTgt spid="14"/>
                                        </p:tgtEl>
                                      </p:cBhvr>
                                      <p:to x="100000" y="80000"/>
                                    </p:animScale>
                                    <p:animScale>
                                      <p:cBhvr>
                                        <p:cTn id="62" dur="83" decel="50000">
                                          <p:stCondLst>
                                            <p:cond delay="669"/>
                                          </p:stCondLst>
                                        </p:cTn>
                                        <p:tgtEl>
                                          <p:spTgt spid="14"/>
                                        </p:tgtEl>
                                      </p:cBhvr>
                                      <p:to x="100000" y="100000"/>
                                    </p:animScale>
                                    <p:animScale>
                                      <p:cBhvr>
                                        <p:cTn id="63" dur="13">
                                          <p:stCondLst>
                                            <p:cond delay="821"/>
                                          </p:stCondLst>
                                        </p:cTn>
                                        <p:tgtEl>
                                          <p:spTgt spid="14"/>
                                        </p:tgtEl>
                                      </p:cBhvr>
                                      <p:to x="100000" y="90000"/>
                                    </p:animScale>
                                    <p:animScale>
                                      <p:cBhvr>
                                        <p:cTn id="64" dur="83" decel="50000">
                                          <p:stCondLst>
                                            <p:cond delay="834"/>
                                          </p:stCondLst>
                                        </p:cTn>
                                        <p:tgtEl>
                                          <p:spTgt spid="14"/>
                                        </p:tgtEl>
                                      </p:cBhvr>
                                      <p:to x="100000" y="100000"/>
                                    </p:animScale>
                                    <p:animScale>
                                      <p:cBhvr>
                                        <p:cTn id="65" dur="13">
                                          <p:stCondLst>
                                            <p:cond delay="904"/>
                                          </p:stCondLst>
                                        </p:cTn>
                                        <p:tgtEl>
                                          <p:spTgt spid="14"/>
                                        </p:tgtEl>
                                      </p:cBhvr>
                                      <p:to x="100000" y="95000"/>
                                    </p:animScale>
                                    <p:animScale>
                                      <p:cBhvr>
                                        <p:cTn id="66" dur="83" decel="50000">
                                          <p:stCondLst>
                                            <p:cond delay="917"/>
                                          </p:stCondLst>
                                        </p:cTn>
                                        <p:tgtEl>
                                          <p:spTgt spid="14"/>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nodeType="click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wipe(up)">
                                      <p:cBhvr>
                                        <p:cTn id="71" dur="500"/>
                                        <p:tgtEl>
                                          <p:spTgt spid="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3075"/>
                                        </p:tgtEl>
                                        <p:attrNameLst>
                                          <p:attrName>style.visibility</p:attrName>
                                        </p:attrNameLst>
                                      </p:cBhvr>
                                      <p:to>
                                        <p:strVal val="visible"/>
                                      </p:to>
                                    </p:set>
                                    <p:animEffect transition="in" filter="wipe(up)">
                                      <p:cBhvr>
                                        <p:cTn id="76" dur="500"/>
                                        <p:tgtEl>
                                          <p:spTgt spid="3075"/>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1" fill="hold" nodeType="clickEffect">
                                  <p:stCondLst>
                                    <p:cond delay="0"/>
                                  </p:stCondLst>
                                  <p:childTnLst>
                                    <p:set>
                                      <p:cBhvr>
                                        <p:cTn id="80" dur="1" fill="hold">
                                          <p:stCondLst>
                                            <p:cond delay="0"/>
                                          </p:stCondLst>
                                        </p:cTn>
                                        <p:tgtEl>
                                          <p:spTgt spid="3076"/>
                                        </p:tgtEl>
                                        <p:attrNameLst>
                                          <p:attrName>style.visibility</p:attrName>
                                        </p:attrNameLst>
                                      </p:cBhvr>
                                      <p:to>
                                        <p:strVal val="visible"/>
                                      </p:to>
                                    </p:set>
                                    <p:animEffect transition="in" filter="wipe(up)">
                                      <p:cBhvr>
                                        <p:cTn id="81" dur="500"/>
                                        <p:tgtEl>
                                          <p:spTgt spid="3076"/>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1" fill="hold" nodeType="clickEffect">
                                  <p:stCondLst>
                                    <p:cond delay="0"/>
                                  </p:stCondLst>
                                  <p:childTnLst>
                                    <p:set>
                                      <p:cBhvr>
                                        <p:cTn id="85" dur="1" fill="hold">
                                          <p:stCondLst>
                                            <p:cond delay="0"/>
                                          </p:stCondLst>
                                        </p:cTn>
                                        <p:tgtEl>
                                          <p:spTgt spid="3077"/>
                                        </p:tgtEl>
                                        <p:attrNameLst>
                                          <p:attrName>style.visibility</p:attrName>
                                        </p:attrNameLst>
                                      </p:cBhvr>
                                      <p:to>
                                        <p:strVal val="visible"/>
                                      </p:to>
                                    </p:set>
                                    <p:animEffect transition="in" filter="wipe(up)">
                                      <p:cBhvr>
                                        <p:cTn id="86"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srcRect r="2438" b="17319"/>
          <a:stretch>
            <a:fillRect/>
          </a:stretch>
        </p:blipFill>
        <p:spPr bwMode="auto">
          <a:xfrm>
            <a:off x="0" y="1714500"/>
            <a:ext cx="9144000" cy="4699000"/>
          </a:xfrm>
          <a:prstGeom prst="rect">
            <a:avLst/>
          </a:prstGeom>
          <a:noFill/>
          <a:ln w="9525">
            <a:noFill/>
            <a:miter lim="800000"/>
            <a:headEnd/>
            <a:tailEnd/>
          </a:ln>
        </p:spPr>
      </p:pic>
      <p:sp>
        <p:nvSpPr>
          <p:cNvPr id="73732" name="Rectangle 4"/>
          <p:cNvSpPr>
            <a:spLocks noChangeArrowheads="1"/>
          </p:cNvSpPr>
          <p:nvPr/>
        </p:nvSpPr>
        <p:spPr bwMode="auto">
          <a:xfrm>
            <a:off x="900113" y="1052513"/>
            <a:ext cx="3938587" cy="519112"/>
          </a:xfrm>
          <a:prstGeom prst="rect">
            <a:avLst/>
          </a:prstGeom>
          <a:noFill/>
          <a:ln w="9525">
            <a:noFill/>
            <a:miter lim="800000"/>
            <a:headEnd/>
            <a:tailEnd/>
          </a:ln>
          <a:effectLst/>
        </p:spPr>
        <p:txBody>
          <a:bodyPr wrap="none">
            <a:spAutoFit/>
          </a:bodyPr>
          <a:lstStyle/>
          <a:p>
            <a:r>
              <a:rPr lang="en-US" altLang="zh-CN" sz="2800" b="1">
                <a:solidFill>
                  <a:srgbClr val="FF0000"/>
                </a:solidFill>
                <a:latin typeface="楷体_GB2312" pitchFamily="49" charset="-122"/>
                <a:ea typeface="楷体_GB2312" pitchFamily="49" charset="-122"/>
              </a:rPr>
              <a:t>2</a:t>
            </a:r>
            <a:r>
              <a:rPr lang="zh-CN" altLang="en-US" sz="2800" b="1">
                <a:solidFill>
                  <a:srgbClr val="FF0000"/>
                </a:solidFill>
                <a:latin typeface="楷体_GB2312" pitchFamily="49" charset="-122"/>
                <a:ea typeface="楷体_GB2312" pitchFamily="49" charset="-122"/>
              </a:rPr>
              <a:t>、</a:t>
            </a:r>
            <a:r>
              <a:rPr lang="en-US" altLang="en-US" sz="2800" b="1">
                <a:solidFill>
                  <a:srgbClr val="FF0000"/>
                </a:solidFill>
                <a:latin typeface="楷体_GB2312" pitchFamily="49" charset="-122"/>
                <a:ea typeface="楷体_GB2312" pitchFamily="49" charset="-122"/>
              </a:rPr>
              <a:t>CSCD</a:t>
            </a:r>
            <a:r>
              <a:rPr lang="zh-CN" altLang="en-US" sz="2800" b="1">
                <a:solidFill>
                  <a:srgbClr val="FF0000"/>
                </a:solidFill>
                <a:latin typeface="楷体_GB2312" pitchFamily="49" charset="-122"/>
                <a:ea typeface="楷体_GB2312" pitchFamily="49" charset="-122"/>
              </a:rPr>
              <a:t>扩展库和核心库</a:t>
            </a:r>
          </a:p>
        </p:txBody>
      </p:sp>
    </p:spTree>
    <p:extLst>
      <p:ext uri="{BB962C8B-B14F-4D97-AF65-F5344CB8AC3E}">
        <p14:creationId xmlns:p14="http://schemas.microsoft.com/office/powerpoint/2010/main" val="1253806564"/>
      </p:ext>
    </p:extLst>
  </p:cSld>
  <p:clrMapOvr>
    <a:masterClrMapping/>
  </p:clrMapOvr>
  <p:transition>
    <p:cut/>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a:srcRect/>
          <a:stretch>
            <a:fillRect/>
          </a:stretch>
        </p:blipFill>
        <p:spPr bwMode="auto">
          <a:xfrm>
            <a:off x="473075" y="596900"/>
            <a:ext cx="8197850" cy="5664200"/>
          </a:xfrm>
          <a:prstGeom prst="rect">
            <a:avLst/>
          </a:prstGeom>
          <a:noFill/>
          <a:ln w="9525">
            <a:noFill/>
            <a:miter lim="800000"/>
            <a:headEnd/>
            <a:tailEnd/>
          </a:ln>
        </p:spPr>
      </p:pic>
    </p:spTree>
    <p:extLst>
      <p:ext uri="{BB962C8B-B14F-4D97-AF65-F5344CB8AC3E}">
        <p14:creationId xmlns:p14="http://schemas.microsoft.com/office/powerpoint/2010/main" val="3642068367"/>
      </p:ext>
    </p:extLst>
  </p:cSld>
  <p:clrMapOvr>
    <a:masterClrMapping/>
  </p:clrMapOvr>
  <p:transition>
    <p:cut/>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30221" y="1340768"/>
            <a:ext cx="4288353" cy="584775"/>
          </a:xfrm>
          <a:prstGeom prst="rect">
            <a:avLst/>
          </a:prstGeom>
        </p:spPr>
        <p:txBody>
          <a:bodyPr wrap="none">
            <a:spAutoFit/>
          </a:bodyPr>
          <a:lstStyle/>
          <a:p>
            <a:r>
              <a:rPr lang="zh-CN" altLang="en-US" sz="3200" b="1" dirty="0">
                <a:solidFill>
                  <a:srgbClr val="FF0000"/>
                </a:solidFill>
                <a:latin typeface="华文楷体" panose="02010600040101010101" pitchFamily="2" charset="-122"/>
                <a:ea typeface="华文楷体" panose="02010600040101010101" pitchFamily="2" charset="-122"/>
              </a:rPr>
              <a:t>四、如何查找投稿期刊</a:t>
            </a:r>
            <a:endParaRPr lang="zh-CN" altLang="en-US" sz="3200" b="1" dirty="0"/>
          </a:p>
        </p:txBody>
      </p:sp>
      <p:sp>
        <p:nvSpPr>
          <p:cNvPr id="5" name="文本框 4"/>
          <p:cNvSpPr txBox="1"/>
          <p:nvPr/>
        </p:nvSpPr>
        <p:spPr>
          <a:xfrm>
            <a:off x="1874158" y="2060848"/>
            <a:ext cx="3744416" cy="3046988"/>
          </a:xfrm>
          <a:prstGeom prst="rect">
            <a:avLst/>
          </a:prstGeom>
          <a:noFill/>
        </p:spPr>
        <p:txBody>
          <a:bodyPr wrap="square" rtlCol="0">
            <a:spAutoFit/>
          </a:bodyPr>
          <a:lstStyle/>
          <a:p>
            <a:pPr>
              <a:lnSpc>
                <a:spcPct val="150000"/>
              </a:lnSpc>
            </a:pPr>
            <a:r>
              <a:rPr lang="en-US" altLang="zh-CN" sz="3200" b="1" dirty="0" smtClean="0">
                <a:latin typeface="华文楷体" panose="02010600040101010101" pitchFamily="2" charset="-122"/>
                <a:ea typeface="华文楷体" panose="02010600040101010101" pitchFamily="2" charset="-122"/>
              </a:rPr>
              <a:t>1</a:t>
            </a:r>
            <a:r>
              <a:rPr lang="zh-CN" altLang="en-US" sz="3200" b="1" dirty="0" smtClean="0">
                <a:latin typeface="华文楷体" panose="02010600040101010101" pitchFamily="2" charset="-122"/>
                <a:ea typeface="华文楷体" panose="02010600040101010101" pitchFamily="2" charset="-122"/>
              </a:rPr>
              <a:t>、核心期刊</a:t>
            </a:r>
            <a:endParaRPr lang="en-US" altLang="zh-CN" sz="3200" b="1" dirty="0" smtClean="0">
              <a:latin typeface="华文楷体" panose="02010600040101010101" pitchFamily="2" charset="-122"/>
              <a:ea typeface="华文楷体" panose="02010600040101010101" pitchFamily="2" charset="-122"/>
            </a:endParaRPr>
          </a:p>
          <a:p>
            <a:pPr>
              <a:lnSpc>
                <a:spcPct val="150000"/>
              </a:lnSpc>
            </a:pPr>
            <a:r>
              <a:rPr lang="en-US" altLang="zh-CN" sz="3200" b="1" dirty="0" smtClean="0">
                <a:latin typeface="华文楷体" panose="02010600040101010101" pitchFamily="2" charset="-122"/>
                <a:ea typeface="华文楷体" panose="02010600040101010101" pitchFamily="2" charset="-122"/>
              </a:rPr>
              <a:t>2</a:t>
            </a:r>
            <a:r>
              <a:rPr lang="zh-CN" altLang="en-US" sz="3200" b="1" dirty="0" smtClean="0">
                <a:latin typeface="华文楷体" panose="02010600040101010101" pitchFamily="2" charset="-122"/>
                <a:ea typeface="华文楷体" panose="02010600040101010101" pitchFamily="2" charset="-122"/>
              </a:rPr>
              <a:t>、</a:t>
            </a:r>
            <a:r>
              <a:rPr lang="en-US" altLang="zh-CN" sz="3200" b="1" dirty="0" smtClean="0">
                <a:latin typeface="华文楷体" panose="02010600040101010101" pitchFamily="2" charset="-122"/>
                <a:ea typeface="华文楷体" panose="02010600040101010101" pitchFamily="2" charset="-122"/>
              </a:rPr>
              <a:t>CSCD</a:t>
            </a:r>
            <a:r>
              <a:rPr lang="zh-CN" altLang="en-US" sz="3200" b="1" dirty="0" smtClean="0">
                <a:latin typeface="华文楷体" panose="02010600040101010101" pitchFamily="2" charset="-122"/>
                <a:ea typeface="华文楷体" panose="02010600040101010101" pitchFamily="2" charset="-122"/>
              </a:rPr>
              <a:t>收录期刊</a:t>
            </a:r>
            <a:endParaRPr lang="en-US" altLang="zh-CN" sz="3200" b="1" dirty="0" smtClean="0">
              <a:latin typeface="华文楷体" panose="02010600040101010101" pitchFamily="2" charset="-122"/>
              <a:ea typeface="华文楷体" panose="02010600040101010101" pitchFamily="2" charset="-122"/>
            </a:endParaRPr>
          </a:p>
          <a:p>
            <a:pPr>
              <a:lnSpc>
                <a:spcPct val="150000"/>
              </a:lnSpc>
            </a:pPr>
            <a:r>
              <a:rPr lang="en-US" altLang="zh-CN" sz="3200" b="1" dirty="0" smtClean="0">
                <a:latin typeface="华文楷体" panose="02010600040101010101" pitchFamily="2" charset="-122"/>
                <a:ea typeface="华文楷体" panose="02010600040101010101" pitchFamily="2" charset="-122"/>
              </a:rPr>
              <a:t>3</a:t>
            </a:r>
            <a:r>
              <a:rPr lang="zh-CN" altLang="en-US" sz="3200" b="1" dirty="0" smtClean="0">
                <a:latin typeface="华文楷体" panose="02010600040101010101" pitchFamily="2" charset="-122"/>
                <a:ea typeface="华文楷体" panose="02010600040101010101" pitchFamily="2" charset="-122"/>
              </a:rPr>
              <a:t>、</a:t>
            </a:r>
            <a:r>
              <a:rPr lang="en-US" altLang="zh-CN" sz="3200" b="1" dirty="0" smtClean="0">
                <a:latin typeface="华文楷体" panose="02010600040101010101" pitchFamily="2" charset="-122"/>
                <a:ea typeface="华文楷体" panose="02010600040101010101" pitchFamily="2" charset="-122"/>
              </a:rPr>
              <a:t>SCI</a:t>
            </a:r>
            <a:r>
              <a:rPr lang="zh-CN" altLang="en-US" sz="3200" b="1" dirty="0" smtClean="0">
                <a:latin typeface="华文楷体" panose="02010600040101010101" pitchFamily="2" charset="-122"/>
                <a:ea typeface="华文楷体" panose="02010600040101010101" pitchFamily="2" charset="-122"/>
              </a:rPr>
              <a:t>、</a:t>
            </a:r>
            <a:r>
              <a:rPr lang="en-US" altLang="zh-CN" sz="3200" b="1" dirty="0" smtClean="0">
                <a:latin typeface="华文楷体" panose="02010600040101010101" pitchFamily="2" charset="-122"/>
                <a:ea typeface="华文楷体" panose="02010600040101010101" pitchFamily="2" charset="-122"/>
              </a:rPr>
              <a:t>EI</a:t>
            </a:r>
            <a:r>
              <a:rPr lang="zh-CN" altLang="en-US" sz="3200" b="1" dirty="0" smtClean="0">
                <a:latin typeface="华文楷体" panose="02010600040101010101" pitchFamily="2" charset="-122"/>
                <a:ea typeface="华文楷体" panose="02010600040101010101" pitchFamily="2" charset="-122"/>
              </a:rPr>
              <a:t>期刊</a:t>
            </a:r>
            <a:endParaRPr lang="en-US" altLang="zh-CN" sz="3200" b="1" dirty="0" smtClean="0">
              <a:latin typeface="华文楷体" panose="02010600040101010101" pitchFamily="2" charset="-122"/>
              <a:ea typeface="华文楷体" panose="02010600040101010101" pitchFamily="2" charset="-122"/>
            </a:endParaRPr>
          </a:p>
          <a:p>
            <a:pPr>
              <a:lnSpc>
                <a:spcPct val="150000"/>
              </a:lnSpc>
            </a:pPr>
            <a:r>
              <a:rPr lang="en-US" altLang="zh-CN" sz="3200" b="1" dirty="0" smtClean="0">
                <a:latin typeface="华文楷体" panose="02010600040101010101" pitchFamily="2" charset="-122"/>
                <a:ea typeface="华文楷体" panose="02010600040101010101" pitchFamily="2" charset="-122"/>
              </a:rPr>
              <a:t>4</a:t>
            </a:r>
            <a:r>
              <a:rPr lang="zh-CN" altLang="en-US" sz="3200" b="1" dirty="0" smtClean="0">
                <a:latin typeface="华文楷体" panose="02010600040101010101" pitchFamily="2" charset="-122"/>
                <a:ea typeface="华文楷体" panose="02010600040101010101" pitchFamily="2" charset="-122"/>
              </a:rPr>
              <a:t>、</a:t>
            </a:r>
            <a:r>
              <a:rPr lang="en-US" altLang="zh-CN" sz="3200" b="1" dirty="0" smtClean="0">
                <a:latin typeface="华文楷体" panose="02010600040101010101" pitchFamily="2" charset="-122"/>
                <a:ea typeface="华文楷体" panose="02010600040101010101" pitchFamily="2" charset="-122"/>
              </a:rPr>
              <a:t>ESI</a:t>
            </a:r>
            <a:r>
              <a:rPr lang="zh-CN" altLang="en-US" sz="3200" b="1" dirty="0" smtClean="0">
                <a:latin typeface="华文楷体" panose="02010600040101010101" pitchFamily="2" charset="-122"/>
                <a:ea typeface="华文楷体" panose="02010600040101010101" pitchFamily="2" charset="-122"/>
              </a:rPr>
              <a:t>期刊</a:t>
            </a:r>
            <a:endParaRPr lang="zh-CN" altLang="en-US" sz="3200" b="1"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00003903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l="3249"/>
          <a:stretch/>
        </p:blipFill>
        <p:spPr>
          <a:xfrm>
            <a:off x="52464" y="1052736"/>
            <a:ext cx="9093503" cy="4834951"/>
          </a:xfrm>
          <a:prstGeom prst="rect">
            <a:avLst/>
          </a:prstGeom>
        </p:spPr>
      </p:pic>
      <p:sp>
        <p:nvSpPr>
          <p:cNvPr id="5" name="矩形 4"/>
          <p:cNvSpPr/>
          <p:nvPr/>
        </p:nvSpPr>
        <p:spPr>
          <a:xfrm>
            <a:off x="3419872" y="116632"/>
            <a:ext cx="2428870" cy="760657"/>
          </a:xfrm>
          <a:prstGeom prst="rect">
            <a:avLst/>
          </a:prstGeom>
        </p:spPr>
        <p:txBody>
          <a:bodyPr wrap="none">
            <a:spAutoFit/>
          </a:bodyPr>
          <a:lstStyle/>
          <a:p>
            <a:pPr>
              <a:lnSpc>
                <a:spcPct val="150000"/>
              </a:lnSpc>
            </a:pPr>
            <a:r>
              <a:rPr lang="en-US" altLang="zh-CN" sz="3200" b="1" dirty="0">
                <a:solidFill>
                  <a:srgbClr val="FF0000"/>
                </a:solidFill>
                <a:latin typeface="华文楷体" panose="02010600040101010101" pitchFamily="2" charset="-122"/>
                <a:ea typeface="华文楷体" panose="02010600040101010101" pitchFamily="2" charset="-122"/>
              </a:rPr>
              <a:t>1</a:t>
            </a:r>
            <a:r>
              <a:rPr lang="zh-CN" altLang="en-US" sz="3200" b="1" dirty="0">
                <a:solidFill>
                  <a:srgbClr val="FF0000"/>
                </a:solidFill>
                <a:latin typeface="华文楷体" panose="02010600040101010101" pitchFamily="2" charset="-122"/>
                <a:ea typeface="华文楷体" panose="02010600040101010101" pitchFamily="2" charset="-122"/>
              </a:rPr>
              <a:t>、核心期刊</a:t>
            </a:r>
            <a:endParaRPr lang="en-US" altLang="zh-CN" sz="3200" b="1" dirty="0">
              <a:solidFill>
                <a:srgbClr val="FF0000"/>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67827953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79512" y="1196752"/>
            <a:ext cx="8717978" cy="4642710"/>
          </a:xfrm>
          <a:prstGeom prst="rect">
            <a:avLst/>
          </a:prstGeom>
        </p:spPr>
      </p:pic>
    </p:spTree>
    <p:extLst>
      <p:ext uri="{BB962C8B-B14F-4D97-AF65-F5344CB8AC3E}">
        <p14:creationId xmlns:p14="http://schemas.microsoft.com/office/powerpoint/2010/main" val="175824632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r="15483"/>
          <a:stretch/>
        </p:blipFill>
        <p:spPr>
          <a:xfrm>
            <a:off x="163730" y="1412776"/>
            <a:ext cx="8964488" cy="4366382"/>
          </a:xfrm>
          <a:prstGeom prst="rect">
            <a:avLst/>
          </a:prstGeom>
        </p:spPr>
      </p:pic>
    </p:spTree>
    <p:extLst>
      <p:ext uri="{BB962C8B-B14F-4D97-AF65-F5344CB8AC3E}">
        <p14:creationId xmlns:p14="http://schemas.microsoft.com/office/powerpoint/2010/main" val="275051532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idx="4294967295"/>
          </p:nvPr>
        </p:nvSpPr>
        <p:spPr>
          <a:xfrm>
            <a:off x="1655763" y="80963"/>
            <a:ext cx="5976937" cy="827087"/>
          </a:xfrm>
          <a:prstGeom prst="rect">
            <a:avLst/>
          </a:prstGeom>
        </p:spPr>
        <p:txBody>
          <a:bodyPr wrap="none">
            <a:spAutoFit/>
          </a:bodyPr>
          <a:lstStyle/>
          <a:p>
            <a:pPr>
              <a:lnSpc>
                <a:spcPct val="150000"/>
              </a:lnSpc>
            </a:pPr>
            <a:r>
              <a:rPr lang="en-US" altLang="zh-CN" b="1" dirty="0">
                <a:solidFill>
                  <a:srgbClr val="FF0000"/>
                </a:solidFill>
                <a:latin typeface="华文楷体" panose="02010600040101010101" pitchFamily="2" charset="-122"/>
                <a:ea typeface="华文楷体" panose="02010600040101010101" pitchFamily="2" charset="-122"/>
              </a:rPr>
              <a:t>2</a:t>
            </a:r>
            <a:r>
              <a:rPr lang="zh-CN" altLang="en-US" b="1" dirty="0">
                <a:solidFill>
                  <a:srgbClr val="FF0000"/>
                </a:solidFill>
                <a:latin typeface="华文楷体" panose="02010600040101010101" pitchFamily="2" charset="-122"/>
                <a:ea typeface="华文楷体" panose="02010600040101010101" pitchFamily="2" charset="-122"/>
              </a:rPr>
              <a:t>、</a:t>
            </a:r>
            <a:r>
              <a:rPr lang="en-US" altLang="zh-CN" b="1" dirty="0">
                <a:solidFill>
                  <a:srgbClr val="FF0000"/>
                </a:solidFill>
                <a:latin typeface="华文楷体" panose="02010600040101010101" pitchFamily="2" charset="-122"/>
                <a:ea typeface="华文楷体" panose="02010600040101010101" pitchFamily="2" charset="-122"/>
              </a:rPr>
              <a:t>CSCD</a:t>
            </a:r>
            <a:r>
              <a:rPr lang="zh-CN" altLang="en-US" b="1" dirty="0">
                <a:solidFill>
                  <a:srgbClr val="FF0000"/>
                </a:solidFill>
                <a:latin typeface="华文楷体" panose="02010600040101010101" pitchFamily="2" charset="-122"/>
                <a:ea typeface="华文楷体" panose="02010600040101010101" pitchFamily="2" charset="-122"/>
              </a:rPr>
              <a:t>收录期刊</a:t>
            </a:r>
            <a:endParaRPr lang="en-US" altLang="zh-CN" b="1" dirty="0">
              <a:solidFill>
                <a:srgbClr val="FF0000"/>
              </a:solidFill>
              <a:latin typeface="华文楷体" panose="02010600040101010101" pitchFamily="2" charset="-122"/>
              <a:ea typeface="华文楷体" panose="02010600040101010101" pitchFamily="2" charset="-122"/>
            </a:endParaRPr>
          </a:p>
        </p:txBody>
      </p:sp>
      <p:pic>
        <p:nvPicPr>
          <p:cNvPr id="2" name="图片 1"/>
          <p:cNvPicPr>
            <a:picLocks noChangeAspect="1"/>
          </p:cNvPicPr>
          <p:nvPr/>
        </p:nvPicPr>
        <p:blipFill rotWithShape="1">
          <a:blip r:embed="rId2"/>
          <a:srcRect l="39434" t="11274" b="1"/>
          <a:stretch/>
        </p:blipFill>
        <p:spPr>
          <a:xfrm>
            <a:off x="331036" y="980728"/>
            <a:ext cx="8626390" cy="6017684"/>
          </a:xfrm>
          <a:prstGeom prst="rect">
            <a:avLst/>
          </a:prstGeom>
        </p:spPr>
      </p:pic>
    </p:spTree>
    <p:extLst>
      <p:ext uri="{BB962C8B-B14F-4D97-AF65-F5344CB8AC3E}">
        <p14:creationId xmlns:p14="http://schemas.microsoft.com/office/powerpoint/2010/main" val="2222004394"/>
      </p:ext>
    </p:extLst>
  </p:cSld>
  <p:clrMapOvr>
    <a:masterClrMapping/>
  </p:clrMapOvr>
  <p:transition>
    <p:cut/>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4"/>
          <p:cNvPicPr>
            <a:picLocks noChangeAspect="1" noChangeArrowheads="1"/>
          </p:cNvPicPr>
          <p:nvPr/>
        </p:nvPicPr>
        <p:blipFill>
          <a:blip r:embed="rId2"/>
          <a:srcRect/>
          <a:stretch>
            <a:fillRect/>
          </a:stretch>
        </p:blipFill>
        <p:spPr bwMode="auto">
          <a:xfrm>
            <a:off x="158750" y="836613"/>
            <a:ext cx="8913813" cy="4979987"/>
          </a:xfrm>
          <a:prstGeom prst="rect">
            <a:avLst/>
          </a:prstGeom>
          <a:noFill/>
          <a:ln w="9525">
            <a:noFill/>
            <a:miter lim="800000"/>
            <a:headEnd/>
            <a:tailEnd/>
          </a:ln>
        </p:spPr>
      </p:pic>
    </p:spTree>
    <p:extLst>
      <p:ext uri="{BB962C8B-B14F-4D97-AF65-F5344CB8AC3E}">
        <p14:creationId xmlns:p14="http://schemas.microsoft.com/office/powerpoint/2010/main" val="60540247"/>
      </p:ext>
    </p:extLst>
  </p:cSld>
  <p:clrMapOvr>
    <a:masterClrMapping/>
  </p:clrMapOvr>
  <p:transition>
    <p:cut/>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0" y="116632"/>
            <a:ext cx="9049517" cy="5852021"/>
          </a:xfrm>
          <a:prstGeom prst="rect">
            <a:avLst/>
          </a:prstGeom>
        </p:spPr>
      </p:pic>
    </p:spTree>
    <p:extLst>
      <p:ext uri="{BB962C8B-B14F-4D97-AF65-F5344CB8AC3E}">
        <p14:creationId xmlns:p14="http://schemas.microsoft.com/office/powerpoint/2010/main" val="40830215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31840" y="116632"/>
            <a:ext cx="3038011" cy="760657"/>
          </a:xfrm>
          <a:prstGeom prst="rect">
            <a:avLst/>
          </a:prstGeom>
        </p:spPr>
        <p:txBody>
          <a:bodyPr wrap="none">
            <a:spAutoFit/>
          </a:bodyPr>
          <a:lstStyle/>
          <a:p>
            <a:pPr>
              <a:lnSpc>
                <a:spcPct val="150000"/>
              </a:lnSpc>
            </a:pPr>
            <a:r>
              <a:rPr lang="en-US" altLang="zh-CN" sz="3200" b="1" dirty="0">
                <a:solidFill>
                  <a:srgbClr val="FF0000"/>
                </a:solidFill>
                <a:latin typeface="华文楷体" panose="02010600040101010101" pitchFamily="2" charset="-122"/>
                <a:ea typeface="华文楷体" panose="02010600040101010101" pitchFamily="2" charset="-122"/>
              </a:rPr>
              <a:t>3</a:t>
            </a:r>
            <a:r>
              <a:rPr lang="zh-CN" altLang="en-US" sz="3200" b="1" dirty="0">
                <a:solidFill>
                  <a:srgbClr val="FF0000"/>
                </a:solidFill>
                <a:latin typeface="华文楷体" panose="02010600040101010101" pitchFamily="2" charset="-122"/>
                <a:ea typeface="华文楷体" panose="02010600040101010101" pitchFamily="2" charset="-122"/>
              </a:rPr>
              <a:t>、</a:t>
            </a:r>
            <a:r>
              <a:rPr lang="en-US" altLang="zh-CN" sz="3200" b="1" dirty="0">
                <a:solidFill>
                  <a:srgbClr val="FF0000"/>
                </a:solidFill>
                <a:latin typeface="华文楷体" panose="02010600040101010101" pitchFamily="2" charset="-122"/>
                <a:ea typeface="华文楷体" panose="02010600040101010101" pitchFamily="2" charset="-122"/>
              </a:rPr>
              <a:t>SCI</a:t>
            </a:r>
            <a:r>
              <a:rPr lang="zh-CN" altLang="en-US" sz="3200" b="1" dirty="0">
                <a:solidFill>
                  <a:srgbClr val="FF0000"/>
                </a:solidFill>
                <a:latin typeface="华文楷体" panose="02010600040101010101" pitchFamily="2" charset="-122"/>
                <a:ea typeface="华文楷体" panose="02010600040101010101" pitchFamily="2" charset="-122"/>
              </a:rPr>
              <a:t>、</a:t>
            </a:r>
            <a:r>
              <a:rPr lang="en-US" altLang="zh-CN" sz="3200" b="1" dirty="0">
                <a:solidFill>
                  <a:srgbClr val="FF0000"/>
                </a:solidFill>
                <a:latin typeface="华文楷体" panose="02010600040101010101" pitchFamily="2" charset="-122"/>
                <a:ea typeface="华文楷体" panose="02010600040101010101" pitchFamily="2" charset="-122"/>
              </a:rPr>
              <a:t>EI</a:t>
            </a:r>
            <a:r>
              <a:rPr lang="zh-CN" altLang="en-US" sz="3200" b="1" dirty="0">
                <a:solidFill>
                  <a:srgbClr val="FF0000"/>
                </a:solidFill>
                <a:latin typeface="华文楷体" panose="02010600040101010101" pitchFamily="2" charset="-122"/>
                <a:ea typeface="华文楷体" panose="02010600040101010101" pitchFamily="2" charset="-122"/>
              </a:rPr>
              <a:t>期刊</a:t>
            </a:r>
            <a:endParaRPr lang="en-US" altLang="zh-CN" sz="3200" b="1" dirty="0">
              <a:solidFill>
                <a:srgbClr val="FF0000"/>
              </a:solidFill>
              <a:latin typeface="华文楷体" panose="02010600040101010101" pitchFamily="2" charset="-122"/>
              <a:ea typeface="华文楷体" panose="02010600040101010101" pitchFamily="2" charset="-122"/>
            </a:endParaRPr>
          </a:p>
        </p:txBody>
      </p:sp>
      <p:pic>
        <p:nvPicPr>
          <p:cNvPr id="6" name="图片 5"/>
          <p:cNvPicPr>
            <a:picLocks noChangeAspect="1"/>
          </p:cNvPicPr>
          <p:nvPr/>
        </p:nvPicPr>
        <p:blipFill>
          <a:blip r:embed="rId2"/>
          <a:stretch>
            <a:fillRect/>
          </a:stretch>
        </p:blipFill>
        <p:spPr>
          <a:xfrm>
            <a:off x="422716" y="836712"/>
            <a:ext cx="8100392" cy="5736377"/>
          </a:xfrm>
          <a:prstGeom prst="rect">
            <a:avLst/>
          </a:prstGeom>
        </p:spPr>
      </p:pic>
      <p:pic>
        <p:nvPicPr>
          <p:cNvPr id="7" name="图片 6"/>
          <p:cNvPicPr>
            <a:picLocks noChangeAspect="1"/>
          </p:cNvPicPr>
          <p:nvPr/>
        </p:nvPicPr>
        <p:blipFill rotWithShape="1">
          <a:blip r:embed="rId3"/>
          <a:srcRect r="5965"/>
          <a:stretch/>
        </p:blipFill>
        <p:spPr>
          <a:xfrm>
            <a:off x="51496" y="1124744"/>
            <a:ext cx="9108504" cy="4716666"/>
          </a:xfrm>
          <a:prstGeom prst="rect">
            <a:avLst/>
          </a:prstGeom>
        </p:spPr>
      </p:pic>
    </p:spTree>
    <p:extLst>
      <p:ext uri="{BB962C8B-B14F-4D97-AF65-F5344CB8AC3E}">
        <p14:creationId xmlns:p14="http://schemas.microsoft.com/office/powerpoint/2010/main" val="12849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0" y="516466"/>
            <a:ext cx="9186923" cy="6040294"/>
          </a:xfrm>
          <a:prstGeom prst="rect">
            <a:avLst/>
          </a:prstGeom>
        </p:spPr>
      </p:pic>
      <p:pic>
        <p:nvPicPr>
          <p:cNvPr id="5" name="图片 4"/>
          <p:cNvPicPr>
            <a:picLocks noChangeAspect="1"/>
          </p:cNvPicPr>
          <p:nvPr/>
        </p:nvPicPr>
        <p:blipFill>
          <a:blip r:embed="rId3"/>
          <a:stretch>
            <a:fillRect/>
          </a:stretch>
        </p:blipFill>
        <p:spPr>
          <a:xfrm>
            <a:off x="0" y="1196752"/>
            <a:ext cx="9122049" cy="5175246"/>
          </a:xfrm>
          <a:prstGeom prst="rect">
            <a:avLst/>
          </a:prstGeom>
        </p:spPr>
      </p:pic>
    </p:spTree>
    <p:extLst>
      <p:ext uri="{BB962C8B-B14F-4D97-AF65-F5344CB8AC3E}">
        <p14:creationId xmlns:p14="http://schemas.microsoft.com/office/powerpoint/2010/main" val="268519948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323528" y="1052736"/>
            <a:ext cx="8537697" cy="5240099"/>
          </a:xfrm>
          <a:prstGeom prst="rect">
            <a:avLst/>
          </a:prstGeom>
        </p:spPr>
      </p:pic>
      <p:sp>
        <p:nvSpPr>
          <p:cNvPr id="5" name="矩形 4"/>
          <p:cNvSpPr/>
          <p:nvPr/>
        </p:nvSpPr>
        <p:spPr>
          <a:xfrm>
            <a:off x="3059832" y="116632"/>
            <a:ext cx="2220480" cy="760657"/>
          </a:xfrm>
          <a:prstGeom prst="rect">
            <a:avLst/>
          </a:prstGeom>
        </p:spPr>
        <p:txBody>
          <a:bodyPr wrap="none">
            <a:spAutoFit/>
          </a:bodyPr>
          <a:lstStyle/>
          <a:p>
            <a:pPr>
              <a:lnSpc>
                <a:spcPct val="150000"/>
              </a:lnSpc>
            </a:pPr>
            <a:r>
              <a:rPr lang="en-US" altLang="zh-CN" sz="3200" b="1" dirty="0">
                <a:solidFill>
                  <a:srgbClr val="FF0000"/>
                </a:solidFill>
                <a:latin typeface="华文楷体" panose="02010600040101010101" pitchFamily="2" charset="-122"/>
                <a:ea typeface="华文楷体" panose="02010600040101010101" pitchFamily="2" charset="-122"/>
              </a:rPr>
              <a:t>4</a:t>
            </a:r>
            <a:r>
              <a:rPr lang="zh-CN" altLang="en-US" sz="3200" b="1" dirty="0">
                <a:solidFill>
                  <a:srgbClr val="FF0000"/>
                </a:solidFill>
                <a:latin typeface="华文楷体" panose="02010600040101010101" pitchFamily="2" charset="-122"/>
                <a:ea typeface="华文楷体" panose="02010600040101010101" pitchFamily="2" charset="-122"/>
              </a:rPr>
              <a:t>、</a:t>
            </a:r>
            <a:r>
              <a:rPr lang="en-US" altLang="zh-CN" sz="3200" b="1" dirty="0">
                <a:solidFill>
                  <a:srgbClr val="FF0000"/>
                </a:solidFill>
                <a:latin typeface="华文楷体" panose="02010600040101010101" pitchFamily="2" charset="-122"/>
                <a:ea typeface="华文楷体" panose="02010600040101010101" pitchFamily="2" charset="-122"/>
              </a:rPr>
              <a:t>ESI</a:t>
            </a:r>
            <a:r>
              <a:rPr lang="zh-CN" altLang="en-US" sz="3200" b="1" dirty="0">
                <a:solidFill>
                  <a:srgbClr val="FF0000"/>
                </a:solidFill>
                <a:latin typeface="华文楷体" panose="02010600040101010101" pitchFamily="2" charset="-122"/>
                <a:ea typeface="华文楷体" panose="02010600040101010101" pitchFamily="2" charset="-122"/>
              </a:rPr>
              <a:t>期刊</a:t>
            </a:r>
          </a:p>
        </p:txBody>
      </p:sp>
      <p:pic>
        <p:nvPicPr>
          <p:cNvPr id="6" name="图片 5"/>
          <p:cNvPicPr>
            <a:picLocks noChangeAspect="1"/>
          </p:cNvPicPr>
          <p:nvPr/>
        </p:nvPicPr>
        <p:blipFill>
          <a:blip r:embed="rId3"/>
          <a:stretch>
            <a:fillRect/>
          </a:stretch>
        </p:blipFill>
        <p:spPr>
          <a:xfrm>
            <a:off x="775735" y="877289"/>
            <a:ext cx="7633282" cy="5957191"/>
          </a:xfrm>
          <a:prstGeom prst="rect">
            <a:avLst/>
          </a:prstGeom>
        </p:spPr>
      </p:pic>
      <p:pic>
        <p:nvPicPr>
          <p:cNvPr id="7" name="图片 6"/>
          <p:cNvPicPr>
            <a:picLocks noChangeAspect="1"/>
          </p:cNvPicPr>
          <p:nvPr/>
        </p:nvPicPr>
        <p:blipFill>
          <a:blip r:embed="rId4"/>
          <a:stretch>
            <a:fillRect/>
          </a:stretch>
        </p:blipFill>
        <p:spPr>
          <a:xfrm>
            <a:off x="772767" y="924626"/>
            <a:ext cx="7962840" cy="5862516"/>
          </a:xfrm>
          <a:prstGeom prst="rect">
            <a:avLst/>
          </a:prstGeom>
        </p:spPr>
      </p:pic>
    </p:spTree>
    <p:extLst>
      <p:ext uri="{BB962C8B-B14F-4D97-AF65-F5344CB8AC3E}">
        <p14:creationId xmlns:p14="http://schemas.microsoft.com/office/powerpoint/2010/main" val="287695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9" name="Rectangle 3"/>
          <p:cNvSpPr>
            <a:spLocks noGrp="1" noChangeArrowheads="1"/>
          </p:cNvSpPr>
          <p:nvPr>
            <p:ph type="body" idx="1"/>
          </p:nvPr>
        </p:nvSpPr>
        <p:spPr>
          <a:ln/>
        </p:spPr>
        <p:txBody>
          <a:bodyPr/>
          <a:lstStyle/>
          <a:p>
            <a:endParaRPr lang="zh-CN" altLang="en-US"/>
          </a:p>
        </p:txBody>
      </p:sp>
      <p:pic>
        <p:nvPicPr>
          <p:cNvPr id="178180" name="图片 8" descr="12.jpg"/>
          <p:cNvPicPr>
            <a:picLocks noChangeAspect="1"/>
          </p:cNvPicPr>
          <p:nvPr/>
        </p:nvPicPr>
        <p:blipFill>
          <a:blip r:embed="rId2"/>
          <a:srcRect l="3271" r="2180"/>
          <a:stretch>
            <a:fillRect/>
          </a:stretch>
        </p:blipFill>
        <p:spPr bwMode="auto">
          <a:xfrm>
            <a:off x="-217488" y="0"/>
            <a:ext cx="9361488" cy="6891338"/>
          </a:xfrm>
          <a:prstGeom prst="rect">
            <a:avLst/>
          </a:prstGeom>
          <a:noFill/>
          <a:ln w="9525">
            <a:noFill/>
            <a:miter lim="800000"/>
            <a:headEnd/>
            <a:tailEnd/>
          </a:ln>
        </p:spPr>
      </p:pic>
      <p:sp>
        <p:nvSpPr>
          <p:cNvPr id="10" name="矩形 9"/>
          <p:cNvSpPr/>
          <p:nvPr/>
        </p:nvSpPr>
        <p:spPr>
          <a:xfrm>
            <a:off x="4175125" y="765175"/>
            <a:ext cx="4500563" cy="228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r>
              <a:rPr lang="zh-CN" altLang="en-US" sz="8000">
                <a:solidFill>
                  <a:srgbClr val="FF0000"/>
                </a:solidFill>
                <a:latin typeface="楷体_GB2312" pitchFamily="49" charset="-122"/>
                <a:ea typeface="楷体_GB2312" pitchFamily="49" charset="-122"/>
                <a:cs typeface="隶书"/>
              </a:rPr>
              <a:t> 谢谢！</a:t>
            </a:r>
          </a:p>
        </p:txBody>
      </p:sp>
    </p:spTree>
    <p:extLst>
      <p:ext uri="{BB962C8B-B14F-4D97-AF65-F5344CB8AC3E}">
        <p14:creationId xmlns:p14="http://schemas.microsoft.com/office/powerpoint/2010/main" val="3787228548"/>
      </p:ext>
    </p:extLst>
  </p:cSld>
  <p:clrMapOvr>
    <a:masterClrMapping/>
  </p:clrMapOvr>
  <p:transition>
    <p:cut/>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955</TotalTime>
  <Words>2223</Words>
  <Application>Microsoft Office PowerPoint</Application>
  <PresentationFormat>全屏显示(4:3)</PresentationFormat>
  <Paragraphs>247</Paragraphs>
  <Slides>106</Slides>
  <Notes>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106</vt:i4>
      </vt:variant>
    </vt:vector>
  </HeadingPairs>
  <TitlesOfParts>
    <vt:vector size="117" baseType="lpstr">
      <vt:lpstr>黑体</vt:lpstr>
      <vt:lpstr>华文仿宋</vt:lpstr>
      <vt:lpstr>华文楷体</vt:lpstr>
      <vt:lpstr>楷体_GB2312</vt:lpstr>
      <vt:lpstr>隶书</vt:lpstr>
      <vt:lpstr>宋体</vt:lpstr>
      <vt:lpstr>Arial</vt:lpstr>
      <vt:lpstr>Calibri</vt:lpstr>
      <vt:lpstr>Times New Roman</vt:lpstr>
      <vt:lpstr>Wingdings</vt:lpstr>
      <vt:lpstr>Office 主题</vt:lpstr>
      <vt:lpstr>图书馆资源利用</vt:lpstr>
      <vt:lpstr>PowerPoint 演示文稿</vt:lpstr>
      <vt:lpstr>PowerPoint 演示文稿</vt:lpstr>
      <vt:lpstr>PowerPoint 演示文稿</vt:lpstr>
      <vt:lpstr>PowerPoint 演示文稿</vt:lpstr>
      <vt:lpstr>PowerPoint 演示文稿</vt:lpstr>
      <vt:lpstr>PowerPoint 演示文稿</vt:lpstr>
      <vt:lpstr>主要内容：</vt:lpstr>
      <vt:lpstr>PowerPoint 演示文稿</vt:lpstr>
      <vt:lpstr>PowerPoint 演示文稿</vt:lpstr>
      <vt:lpstr>PowerPoint 演示文稿</vt:lpstr>
      <vt:lpstr>PowerPoint 演示文稿</vt:lpstr>
      <vt:lpstr>新东方</vt:lpstr>
      <vt:lpstr>银付考试题库</vt:lpstr>
      <vt:lpstr>歌德电子图书</vt:lpstr>
      <vt:lpstr>图书分类号检索</vt:lpstr>
      <vt:lpstr>博看人文畅销报刊数据库</vt:lpstr>
      <vt:lpstr>PowerPoint 演示文稿</vt:lpstr>
      <vt:lpstr>PowerPoint 演示文稿</vt:lpstr>
      <vt:lpstr>PowerPoint 演示文稿</vt:lpstr>
      <vt:lpstr>PowerPoint 演示文稿</vt:lpstr>
      <vt:lpstr>原文获取原则</vt:lpstr>
      <vt:lpstr>文献类型识别</vt:lpstr>
      <vt:lpstr>PowerPoint 演示文稿</vt:lpstr>
      <vt:lpstr>PowerPoint 演示文稿</vt:lpstr>
      <vt:lpstr>PowerPoint 演示文稿</vt:lpstr>
      <vt:lpstr>PowerPoint 演示文稿</vt:lpstr>
      <vt:lpstr>标准的分级和种类 </vt:lpstr>
      <vt:lpstr>标准的分级和种类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2、CSCD收录期刊</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文献检索与利用 —图书馆文献检索教研室</dc:title>
  <dc:creator>Administrator</dc:creator>
  <cp:lastModifiedBy>Administrator</cp:lastModifiedBy>
  <cp:revision>87</cp:revision>
  <dcterms:modified xsi:type="dcterms:W3CDTF">2018-09-10T09:49:42Z</dcterms:modified>
</cp:coreProperties>
</file>